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6" r:id="rId7"/>
    <p:sldId id="267" r:id="rId8"/>
    <p:sldId id="269" r:id="rId9"/>
    <p:sldId id="274" r:id="rId10"/>
    <p:sldId id="275" r:id="rId11"/>
    <p:sldId id="277" r:id="rId12"/>
    <p:sldId id="281" r:id="rId13"/>
    <p:sldId id="283" r:id="rId14"/>
    <p:sldId id="287" r:id="rId15"/>
    <p:sldId id="294" r:id="rId16"/>
    <p:sldId id="295" r:id="rId17"/>
    <p:sldId id="297" r:id="rId18"/>
    <p:sldId id="300" r:id="rId19"/>
    <p:sldId id="302" r:id="rId20"/>
    <p:sldId id="303" r:id="rId21"/>
    <p:sldId id="304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24" r:id="rId31"/>
    <p:sldId id="325" r:id="rId32"/>
  </p:sldIdLst>
  <p:sldSz cx="13004800" cy="149225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286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4625975"/>
            <a:ext cx="11054080" cy="3133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8356600"/>
            <a:ext cx="9103360" cy="373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3432175"/>
            <a:ext cx="5657088" cy="984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3432175"/>
            <a:ext cx="5657088" cy="984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5638" y="3213100"/>
            <a:ext cx="11653523" cy="149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2427" y="5354320"/>
            <a:ext cx="10279945" cy="3436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13877925"/>
            <a:ext cx="4161536" cy="746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13877925"/>
            <a:ext cx="2991104" cy="746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13877925"/>
            <a:ext cx="2991104" cy="746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43635" marR="5080" indent="-1131570">
              <a:lnSpc>
                <a:spcPct val="100699"/>
              </a:lnSpc>
              <a:spcBef>
                <a:spcPts val="60"/>
              </a:spcBef>
            </a:pPr>
            <a:r>
              <a:rPr spc="135" dirty="0"/>
              <a:t>A </a:t>
            </a:r>
            <a:r>
              <a:rPr spc="55" dirty="0"/>
              <a:t>radiative </a:t>
            </a:r>
            <a:r>
              <a:rPr spc="35" dirty="0"/>
              <a:t>transfer </a:t>
            </a:r>
            <a:r>
              <a:rPr spc="50" dirty="0"/>
              <a:t>framework </a:t>
            </a:r>
            <a:r>
              <a:rPr spc="25" dirty="0"/>
              <a:t>for</a:t>
            </a:r>
            <a:r>
              <a:rPr spc="-770" dirty="0"/>
              <a:t> </a:t>
            </a:r>
            <a:r>
              <a:rPr spc="125" dirty="0"/>
              <a:t>rendering  </a:t>
            </a:r>
            <a:r>
              <a:rPr spc="50" dirty="0"/>
              <a:t>materials </a:t>
            </a:r>
            <a:r>
              <a:rPr spc="55" dirty="0"/>
              <a:t>with </a:t>
            </a:r>
            <a:r>
              <a:rPr spc="85" dirty="0"/>
              <a:t>anisotropic</a:t>
            </a:r>
            <a:r>
              <a:rPr spc="-370" dirty="0"/>
              <a:t> </a:t>
            </a:r>
            <a:r>
              <a:rPr spc="65"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26999" y="114306"/>
            <a:ext cx="1377855" cy="1384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446" y="672465"/>
            <a:ext cx="1081849" cy="258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5851" y="684339"/>
            <a:ext cx="1563446" cy="33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2427" y="5354320"/>
            <a:ext cx="10229850" cy="4136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600"/>
              </a:lnSpc>
              <a:spcBef>
                <a:spcPts val="100"/>
              </a:spcBef>
              <a:tabLst>
                <a:tab pos="2699385" algn="l"/>
                <a:tab pos="3261360" algn="l"/>
                <a:tab pos="6501130" algn="l"/>
              </a:tabLst>
            </a:pPr>
            <a:r>
              <a:rPr sz="3800" spc="-10" dirty="0">
                <a:solidFill>
                  <a:srgbClr val="E0E0E0"/>
                </a:solidFill>
                <a:latin typeface="Calibri"/>
                <a:cs typeface="Calibri"/>
              </a:rPr>
              <a:t>Wenzel</a:t>
            </a:r>
            <a:r>
              <a:rPr sz="3800" spc="-2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50" dirty="0">
                <a:solidFill>
                  <a:srgbClr val="E0E0E0"/>
                </a:solidFill>
                <a:latin typeface="Calibri"/>
                <a:cs typeface="Calibri"/>
              </a:rPr>
              <a:t>Jakob</a:t>
            </a:r>
            <a:r>
              <a:rPr sz="3750" spc="75" baseline="21111" dirty="0">
                <a:solidFill>
                  <a:srgbClr val="E0E0E0"/>
                </a:solidFill>
                <a:latin typeface="Calibri"/>
                <a:cs typeface="Calibri"/>
              </a:rPr>
              <a:t>*	</a:t>
            </a:r>
            <a:r>
              <a:rPr sz="3800" spc="85" dirty="0">
                <a:solidFill>
                  <a:srgbClr val="E0E0E0"/>
                </a:solidFill>
                <a:latin typeface="Calibri"/>
                <a:cs typeface="Calibri"/>
              </a:rPr>
              <a:t>Adam</a:t>
            </a:r>
            <a:r>
              <a:rPr sz="38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15" dirty="0">
                <a:solidFill>
                  <a:srgbClr val="E0E0E0"/>
                </a:solidFill>
                <a:latin typeface="Calibri"/>
                <a:cs typeface="Calibri"/>
              </a:rPr>
              <a:t>Arbree</a:t>
            </a:r>
            <a:r>
              <a:rPr sz="3750" spc="22" baseline="21111" dirty="0">
                <a:solidFill>
                  <a:srgbClr val="E0E0E0"/>
                </a:solidFill>
                <a:latin typeface="Calibri"/>
                <a:cs typeface="Calibri"/>
              </a:rPr>
              <a:t>§	</a:t>
            </a:r>
            <a:r>
              <a:rPr sz="3800" spc="75" dirty="0">
                <a:solidFill>
                  <a:srgbClr val="E0E0E0"/>
                </a:solidFill>
                <a:latin typeface="Calibri"/>
                <a:cs typeface="Calibri"/>
              </a:rPr>
              <a:t>Jonathan</a:t>
            </a:r>
            <a:r>
              <a:rPr sz="3800" spc="-2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-185" dirty="0">
                <a:solidFill>
                  <a:srgbClr val="E0E0E0"/>
                </a:solidFill>
                <a:latin typeface="Calibri"/>
                <a:cs typeface="Calibri"/>
              </a:rPr>
              <a:t>T.</a:t>
            </a:r>
            <a:r>
              <a:rPr sz="3800" spc="-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15" dirty="0">
                <a:solidFill>
                  <a:srgbClr val="E0E0E0"/>
                </a:solidFill>
                <a:latin typeface="Calibri"/>
                <a:cs typeface="Calibri"/>
              </a:rPr>
              <a:t>Moon</a:t>
            </a:r>
            <a:r>
              <a:rPr sz="3750" spc="22" baseline="21111" dirty="0">
                <a:solidFill>
                  <a:srgbClr val="E0E0E0"/>
                </a:solidFill>
                <a:latin typeface="Calibri"/>
                <a:cs typeface="Calibri"/>
              </a:rPr>
              <a:t>† </a:t>
            </a:r>
            <a:r>
              <a:rPr sz="3750" spc="0" baseline="21111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35" dirty="0">
                <a:solidFill>
                  <a:srgbClr val="E0E0E0"/>
                </a:solidFill>
                <a:latin typeface="Calibri"/>
                <a:cs typeface="Calibri"/>
              </a:rPr>
              <a:t>Kavita</a:t>
            </a:r>
            <a:r>
              <a:rPr sz="3800" spc="-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-35" dirty="0">
                <a:solidFill>
                  <a:srgbClr val="E0E0E0"/>
                </a:solidFill>
                <a:latin typeface="Calibri"/>
                <a:cs typeface="Calibri"/>
              </a:rPr>
              <a:t>Bala</a:t>
            </a:r>
            <a:r>
              <a:rPr sz="3750" spc="-52" baseline="21111" dirty="0">
                <a:solidFill>
                  <a:srgbClr val="E0E0E0"/>
                </a:solidFill>
                <a:latin typeface="Calibri"/>
                <a:cs typeface="Calibri"/>
              </a:rPr>
              <a:t>*	</a:t>
            </a:r>
            <a:r>
              <a:rPr sz="3800" spc="25" dirty="0">
                <a:solidFill>
                  <a:srgbClr val="E0E0E0"/>
                </a:solidFill>
                <a:latin typeface="Calibri"/>
                <a:cs typeface="Calibri"/>
              </a:rPr>
              <a:t>Steve</a:t>
            </a:r>
            <a:r>
              <a:rPr sz="38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-20" dirty="0">
                <a:solidFill>
                  <a:srgbClr val="E0E0E0"/>
                </a:solidFill>
                <a:latin typeface="Calibri"/>
                <a:cs typeface="Calibri"/>
              </a:rPr>
              <a:t>Marschner</a:t>
            </a:r>
            <a:r>
              <a:rPr sz="3750" spc="-30" baseline="21111" dirty="0">
                <a:solidFill>
                  <a:srgbClr val="E0E0E0"/>
                </a:solidFill>
                <a:latin typeface="Calibri"/>
                <a:cs typeface="Calibri"/>
              </a:rPr>
              <a:t>*</a:t>
            </a:r>
            <a:endParaRPr sz="3750" baseline="2111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 dirty="0">
              <a:latin typeface="Times New Roman"/>
              <a:cs typeface="Times New Roman"/>
            </a:endParaRPr>
          </a:p>
          <a:p>
            <a:pPr marR="35560" algn="ctr">
              <a:lnSpc>
                <a:spcPct val="100000"/>
              </a:lnSpc>
            </a:pPr>
            <a:r>
              <a:rPr sz="3150" spc="-247" baseline="21164" dirty="0">
                <a:solidFill>
                  <a:srgbClr val="E0E0E0"/>
                </a:solidFill>
                <a:latin typeface="Calibri"/>
                <a:cs typeface="Calibri"/>
              </a:rPr>
              <a:t>*   </a:t>
            </a:r>
            <a:r>
              <a:rPr sz="2600" spc="25" dirty="0">
                <a:solidFill>
                  <a:srgbClr val="E0E0E0"/>
                </a:solidFill>
                <a:latin typeface="Calibri"/>
                <a:cs typeface="Calibri"/>
              </a:rPr>
              <a:t>Cornell</a:t>
            </a:r>
            <a:r>
              <a:rPr sz="2600" spc="-2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E0E0E0"/>
                </a:solidFill>
                <a:latin typeface="Calibri"/>
                <a:cs typeface="Calibri"/>
              </a:rPr>
              <a:t>University</a:t>
            </a:r>
            <a:endParaRPr sz="2600" dirty="0">
              <a:latin typeface="Calibri"/>
              <a:cs typeface="Calibri"/>
            </a:endParaRPr>
          </a:p>
          <a:p>
            <a:pPr marR="1156335" algn="ctr">
              <a:lnSpc>
                <a:spcPct val="100000"/>
              </a:lnSpc>
              <a:spcBef>
                <a:spcPts val="675"/>
              </a:spcBef>
            </a:pPr>
            <a:r>
              <a:rPr sz="3150" spc="82" baseline="21164" dirty="0">
                <a:solidFill>
                  <a:srgbClr val="E0E0E0"/>
                </a:solidFill>
                <a:latin typeface="Calibri"/>
                <a:cs typeface="Calibri"/>
              </a:rPr>
              <a:t>§</a:t>
            </a:r>
            <a:r>
              <a:rPr sz="3150" spc="75" baseline="2116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600" spc="30" dirty="0">
                <a:solidFill>
                  <a:srgbClr val="E0E0E0"/>
                </a:solidFill>
                <a:latin typeface="Calibri"/>
                <a:cs typeface="Calibri"/>
              </a:rPr>
              <a:t>Autodesk</a:t>
            </a:r>
            <a:endParaRPr sz="2600" dirty="0">
              <a:latin typeface="Calibri"/>
              <a:cs typeface="Calibri"/>
            </a:endParaRPr>
          </a:p>
          <a:p>
            <a:pPr marR="1462405" algn="ctr">
              <a:lnSpc>
                <a:spcPct val="100000"/>
              </a:lnSpc>
              <a:spcBef>
                <a:spcPts val="675"/>
              </a:spcBef>
            </a:pPr>
            <a:r>
              <a:rPr sz="3150" spc="22" baseline="21164" dirty="0">
                <a:solidFill>
                  <a:srgbClr val="E0E0E0"/>
                </a:solidFill>
                <a:latin typeface="Calibri"/>
                <a:cs typeface="Calibri"/>
              </a:rPr>
              <a:t>†</a:t>
            </a:r>
            <a:r>
              <a:rPr sz="3150" spc="75" baseline="2116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600" spc="60" dirty="0" smtClean="0">
                <a:solidFill>
                  <a:srgbClr val="E0E0E0"/>
                </a:solidFill>
                <a:latin typeface="Calibri"/>
                <a:cs typeface="Calibri"/>
              </a:rPr>
              <a:t>Google</a:t>
            </a:r>
            <a:endParaRPr lang="en-US" sz="2600" spc="60" dirty="0">
              <a:solidFill>
                <a:srgbClr val="E0E0E0"/>
              </a:solidFill>
              <a:latin typeface="Calibri"/>
              <a:cs typeface="Calibri"/>
            </a:endParaRPr>
          </a:p>
          <a:p>
            <a:pPr marR="1462405" algn="ctr">
              <a:lnSpc>
                <a:spcPct val="100000"/>
              </a:lnSpc>
              <a:spcBef>
                <a:spcPts val="675"/>
              </a:spcBef>
            </a:pPr>
            <a:r>
              <a:rPr lang="en-US" sz="3600" spc="60" dirty="0" smtClean="0">
                <a:solidFill>
                  <a:srgbClr val="E0E0E0"/>
                </a:solidFill>
                <a:latin typeface="Calibri"/>
                <a:cs typeface="Calibri"/>
              </a:rPr>
              <a:t>Modified from the original slides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7388" y="2000097"/>
            <a:ext cx="28543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</a:t>
            </a:r>
            <a:r>
              <a:rPr sz="3100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8600" y="1879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68630" marR="174625" indent="-286385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EBEBEB"/>
                </a:solidFill>
                <a:latin typeface="Calibri"/>
                <a:cs typeface="Calibri"/>
              </a:rPr>
              <a:t>radiative 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2597" y="1879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44993" y="965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8398" y="1879578"/>
            <a:ext cx="0" cy="7455534"/>
          </a:xfrm>
          <a:custGeom>
            <a:avLst/>
            <a:gdLst/>
            <a:ahLst/>
            <a:cxnLst/>
            <a:rect l="l" t="t" r="r" b="b"/>
            <a:pathLst>
              <a:path h="7455534">
                <a:moveTo>
                  <a:pt x="0" y="0"/>
                </a:moveTo>
                <a:lnTo>
                  <a:pt x="0" y="7454988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96827" y="965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114800" cy="180213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5600" b="0" spc="195" dirty="0">
                <a:latin typeface="Calibri"/>
                <a:cs typeface="Calibri"/>
              </a:rPr>
              <a:t>C</a:t>
            </a:r>
            <a:r>
              <a:rPr sz="5600" b="0" spc="135" dirty="0">
                <a:latin typeface="Calibri"/>
                <a:cs typeface="Calibri"/>
              </a:rPr>
              <a:t>o</a:t>
            </a:r>
            <a:r>
              <a:rPr sz="5600" b="0" spc="110" dirty="0">
                <a:latin typeface="Calibri"/>
                <a:cs typeface="Calibri"/>
              </a:rPr>
              <a:t>n</a:t>
            </a:r>
            <a:r>
              <a:rPr sz="5600" b="0" spc="-75" dirty="0">
                <a:latin typeface="Calibri"/>
                <a:cs typeface="Calibri"/>
              </a:rPr>
              <a:t>t</a:t>
            </a:r>
            <a:r>
              <a:rPr sz="5600" b="0" spc="-60" dirty="0">
                <a:latin typeface="Calibri"/>
                <a:cs typeface="Calibri"/>
              </a:rPr>
              <a:t>r</a:t>
            </a:r>
            <a:r>
              <a:rPr sz="5600" b="0" spc="85" dirty="0">
                <a:latin typeface="Calibri"/>
                <a:cs typeface="Calibri"/>
              </a:rPr>
              <a:t>ibutions</a:t>
            </a:r>
            <a:endParaRPr sz="5600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1280"/>
              </a:spcBef>
            </a:pPr>
            <a:r>
              <a:rPr sz="3000" b="0" spc="5" dirty="0">
                <a:solidFill>
                  <a:srgbClr val="929292"/>
                </a:solidFill>
                <a:latin typeface="Calibri"/>
                <a:cs typeface="Calibri"/>
              </a:rPr>
              <a:t>Models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300" y="9728200"/>
            <a:ext cx="12734925" cy="3721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280"/>
              </a:spcBef>
            </a:pPr>
            <a:r>
              <a:rPr sz="2500" spc="-5" dirty="0">
                <a:latin typeface="Lucida Sans Unicode"/>
                <a:cs typeface="Lucida Sans Unicode"/>
              </a:rPr>
              <a:t>Here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an outline </a:t>
            </a:r>
            <a:r>
              <a:rPr sz="2500" dirty="0">
                <a:latin typeface="Lucida Sans Unicode"/>
                <a:cs typeface="Lucida Sans Unicode"/>
              </a:rPr>
              <a:t>of </a:t>
            </a:r>
            <a:r>
              <a:rPr sz="2500" spc="-5" dirty="0">
                <a:latin typeface="Lucida Sans Unicode"/>
                <a:cs typeface="Lucida Sans Unicode"/>
              </a:rPr>
              <a:t>the talk: We’ll start </a:t>
            </a:r>
            <a:r>
              <a:rPr sz="2500" dirty="0">
                <a:latin typeface="Lucida Sans Unicode"/>
                <a:cs typeface="Lucida Sans Unicode"/>
              </a:rPr>
              <a:t>by </a:t>
            </a:r>
            <a:r>
              <a:rPr sz="2500" spc="-5" dirty="0">
                <a:latin typeface="Lucida Sans Unicode"/>
                <a:cs typeface="Lucida Sans Unicode"/>
              </a:rPr>
              <a:t>making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modification to the radiative  transfer equation, which leads to an anisotropic </a:t>
            </a:r>
            <a:r>
              <a:rPr sz="2500" dirty="0">
                <a:latin typeface="Lucida Sans Unicode"/>
                <a:cs typeface="Lucida Sans Unicode"/>
              </a:rPr>
              <a:t>form. </a:t>
            </a:r>
            <a:r>
              <a:rPr sz="2500" spc="-5" dirty="0">
                <a:latin typeface="Lucida Sans Unicode"/>
                <a:cs typeface="Lucida Sans Unicode"/>
              </a:rPr>
              <a:t>Before we’re able to start  rendering using Monte Carlo techniques, we still need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suitable scattering model,  and here we </a:t>
            </a:r>
            <a:r>
              <a:rPr sz="2500" dirty="0">
                <a:latin typeface="Lucida Sans Unicode"/>
                <a:cs typeface="Lucida Sans Unicode"/>
              </a:rPr>
              <a:t>propose </a:t>
            </a:r>
            <a:r>
              <a:rPr sz="2500" spc="-5" dirty="0">
                <a:latin typeface="Lucida Sans Unicode"/>
                <a:cs typeface="Lucida Sans Unicode"/>
              </a:rPr>
              <a:t>one that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based </a:t>
            </a:r>
            <a:r>
              <a:rPr sz="2500" dirty="0">
                <a:latin typeface="Lucida Sans Unicode"/>
                <a:cs typeface="Lucida Sans Unicode"/>
              </a:rPr>
              <a:t>on </a:t>
            </a:r>
            <a:r>
              <a:rPr sz="2500" spc="-5" dirty="0">
                <a:latin typeface="Lucida Sans Unicode"/>
                <a:cs typeface="Lucida Sans Unicode"/>
              </a:rPr>
              <a:t>specularly reflecting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flakes.</a:t>
            </a:r>
            <a:endParaRPr sz="2500">
              <a:latin typeface="Lucida Sans Unicode"/>
              <a:cs typeface="Lucida Sans Unicode"/>
            </a:endParaRPr>
          </a:p>
          <a:p>
            <a:pPr marL="660400">
              <a:lnSpc>
                <a:spcPts val="2770"/>
              </a:lnSpc>
            </a:pPr>
            <a:r>
              <a:rPr sz="2500" spc="-5" dirty="0">
                <a:latin typeface="Lucida Sans Unicode"/>
                <a:cs typeface="Lucida Sans Unicode"/>
              </a:rPr>
              <a:t>One common approximation that can </a:t>
            </a:r>
            <a:r>
              <a:rPr sz="2500" dirty="0">
                <a:latin typeface="Lucida Sans Unicode"/>
                <a:cs typeface="Lucida Sans Unicode"/>
              </a:rPr>
              <a:t>be </a:t>
            </a:r>
            <a:r>
              <a:rPr sz="2500" spc="-5" dirty="0">
                <a:latin typeface="Lucida Sans Unicode"/>
                <a:cs typeface="Lucida Sans Unicode"/>
              </a:rPr>
              <a:t>derived now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the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</a:t>
            </a:r>
            <a:r>
              <a:rPr sz="2500" spc="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approx.</a:t>
            </a:r>
            <a:endParaRPr sz="2500">
              <a:latin typeface="Lucida Sans Unicode"/>
              <a:cs typeface="Lucida Sans Unicode"/>
            </a:endParaRPr>
          </a:p>
          <a:p>
            <a:pPr marL="12700" marR="5715">
              <a:lnSpc>
                <a:spcPts val="2900"/>
              </a:lnSpc>
              <a:spcBef>
                <a:spcPts val="130"/>
              </a:spcBef>
            </a:pPr>
            <a:r>
              <a:rPr sz="2500" spc="-5" dirty="0">
                <a:latin typeface="Lucida Sans Unicode"/>
                <a:cs typeface="Lucida Sans Unicode"/>
              </a:rPr>
              <a:t>But because our earlier changes propagate, </a:t>
            </a:r>
            <a:r>
              <a:rPr sz="2500" dirty="0">
                <a:latin typeface="Lucida Sans Unicode"/>
                <a:cs typeface="Lucida Sans Unicode"/>
              </a:rPr>
              <a:t>it </a:t>
            </a:r>
            <a:r>
              <a:rPr sz="2500" spc="-5" dirty="0">
                <a:latin typeface="Lucida Sans Unicode"/>
                <a:cs typeface="Lucida Sans Unicode"/>
              </a:rPr>
              <a:t>takes </a:t>
            </a:r>
            <a:r>
              <a:rPr sz="2500" dirty="0">
                <a:latin typeface="Lucida Sans Unicode"/>
                <a:cs typeface="Lucida Sans Unicode"/>
              </a:rPr>
              <a:t>on a </a:t>
            </a:r>
            <a:r>
              <a:rPr sz="2500" spc="-5" dirty="0">
                <a:latin typeface="Lucida Sans Unicode"/>
                <a:cs typeface="Lucida Sans Unicode"/>
              </a:rPr>
              <a:t>new anisotropic </a:t>
            </a:r>
            <a:r>
              <a:rPr sz="2500" dirty="0">
                <a:latin typeface="Lucida Sans Unicode"/>
                <a:cs typeface="Lucida Sans Unicode"/>
              </a:rPr>
              <a:t>form. We  </a:t>
            </a:r>
            <a:r>
              <a:rPr sz="2500" spc="-5" dirty="0">
                <a:latin typeface="Lucida Sans Unicode"/>
                <a:cs typeface="Lucida Sans Unicode"/>
              </a:rPr>
              <a:t>also adapt two associated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usion-based </a:t>
            </a:r>
            <a:r>
              <a:rPr sz="2500" spc="-5" dirty="0">
                <a:latin typeface="Lucida Sans Unicode"/>
                <a:cs typeface="Lucida Sans Unicode"/>
              </a:rPr>
              <a:t>solution techniques to suit this new  equation.</a:t>
            </a:r>
            <a:endParaRPr sz="2500">
              <a:latin typeface="Lucida Sans Unicode"/>
              <a:cs typeface="Lucida Sans Unicode"/>
            </a:endParaRPr>
          </a:p>
          <a:p>
            <a:pPr marL="12700" marR="653415" indent="647700">
              <a:lnSpc>
                <a:spcPts val="2900"/>
              </a:lnSpc>
            </a:pPr>
            <a:r>
              <a:rPr sz="2500" spc="-5" dirty="0">
                <a:latin typeface="Lucida Sans Unicode"/>
                <a:cs typeface="Lucida Sans Unicode"/>
              </a:rPr>
              <a:t>Due to the time limitations, we can only give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very high-level overview </a:t>
            </a:r>
            <a:r>
              <a:rPr sz="2500" dirty="0">
                <a:latin typeface="Lucida Sans Unicode"/>
                <a:cs typeface="Lucida Sans Unicode"/>
              </a:rPr>
              <a:t>of  </a:t>
            </a:r>
            <a:r>
              <a:rPr sz="2500" spc="-5" dirty="0">
                <a:latin typeface="Lucida Sans Unicode"/>
                <a:cs typeface="Lucida Sans Unicode"/>
              </a:rPr>
              <a:t>these steps, and we refer </a:t>
            </a:r>
            <a:r>
              <a:rPr sz="2500" dirty="0">
                <a:latin typeface="Lucida Sans Unicode"/>
                <a:cs typeface="Lucida Sans Unicode"/>
              </a:rPr>
              <a:t>you </a:t>
            </a:r>
            <a:r>
              <a:rPr sz="2500" spc="-5" dirty="0">
                <a:latin typeface="Lucida Sans Unicode"/>
                <a:cs typeface="Lucida Sans Unicode"/>
              </a:rPr>
              <a:t>to the paper and technical report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9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details.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4190701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3" y="0"/>
                </a:lnTo>
              </a:path>
            </a:pathLst>
          </a:custGeom>
          <a:ln w="101602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4662" y="399258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" y="0"/>
                </a:moveTo>
                <a:lnTo>
                  <a:pt x="0" y="396240"/>
                </a:lnTo>
                <a:lnTo>
                  <a:pt x="396239" y="198121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543300"/>
            <a:ext cx="3136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73355" marR="165735" indent="470534">
              <a:lnSpc>
                <a:spcPts val="3700"/>
              </a:lnSpc>
              <a:spcBef>
                <a:spcPts val="890"/>
              </a:spcBef>
            </a:pP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Micro-</a:t>
            </a:r>
            <a:r>
              <a:rPr sz="3100" spc="-30" dirty="0">
                <a:solidFill>
                  <a:srgbClr val="EBEBEB"/>
                </a:solidFill>
                <a:latin typeface="Verdana"/>
                <a:cs typeface="Verdana"/>
              </a:rPr>
              <a:t>fl</a:t>
            </a: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ake  </a:t>
            </a:r>
            <a:r>
              <a:rPr sz="3100" spc="30" dirty="0">
                <a:solidFill>
                  <a:srgbClr val="EBEBEB"/>
                </a:solidFill>
                <a:latin typeface="Calibri"/>
                <a:cs typeface="Calibri"/>
              </a:rPr>
              <a:t>scattering</a:t>
            </a:r>
            <a:r>
              <a:rPr sz="3100" spc="-1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60" dirty="0">
                <a:solidFill>
                  <a:srgbClr val="EBEBEB"/>
                </a:solidFill>
                <a:latin typeface="Calibri"/>
                <a:cs typeface="Calibri"/>
              </a:rPr>
              <a:t>model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0100" y="3149600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26"/>
                </a:lnTo>
              </a:path>
            </a:pathLst>
          </a:custGeom>
          <a:ln w="1016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53500" y="35941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2650"/>
              </a:spcBef>
            </a:pPr>
            <a:r>
              <a:rPr sz="3100" spc="-10" dirty="0">
                <a:solidFill>
                  <a:srgbClr val="EBEBEB"/>
                </a:solidFill>
                <a:latin typeface="Calibri"/>
                <a:cs typeface="Calibri"/>
              </a:rPr>
              <a:t>Monte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EBEBEB"/>
                </a:solidFill>
                <a:latin typeface="Calibri"/>
                <a:cs typeface="Calibri"/>
              </a:rPr>
              <a:t>Carlo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4614" y="4178253"/>
            <a:ext cx="2755265" cy="635"/>
          </a:xfrm>
          <a:custGeom>
            <a:avLst/>
            <a:gdLst/>
            <a:ahLst/>
            <a:cxnLst/>
            <a:rect l="l" t="t" r="r" b="b"/>
            <a:pathLst>
              <a:path w="2755265" h="635">
                <a:moveTo>
                  <a:pt x="0" y="40"/>
                </a:moveTo>
                <a:lnTo>
                  <a:pt x="2703887" y="0"/>
                </a:lnTo>
                <a:lnTo>
                  <a:pt x="2754687" y="0"/>
                </a:lnTo>
              </a:path>
            </a:pathLst>
          </a:custGeom>
          <a:ln w="1016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8498" y="3980134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0" y="0"/>
                </a:moveTo>
                <a:lnTo>
                  <a:pt x="6" y="396240"/>
                </a:lnTo>
                <a:lnTo>
                  <a:pt x="396243" y="19811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7388" y="2000097"/>
            <a:ext cx="28543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</a:t>
            </a:r>
            <a:r>
              <a:rPr sz="3100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8600" y="1879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68630" marR="174625" indent="-286385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EBEBEB"/>
                </a:solidFill>
                <a:latin typeface="Calibri"/>
                <a:cs typeface="Calibri"/>
              </a:rPr>
              <a:t>radiative 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02597" y="1879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44993" y="965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8398" y="1879578"/>
            <a:ext cx="0" cy="7455534"/>
          </a:xfrm>
          <a:custGeom>
            <a:avLst/>
            <a:gdLst/>
            <a:ahLst/>
            <a:cxnLst/>
            <a:rect l="l" t="t" r="r" b="b"/>
            <a:pathLst>
              <a:path h="7455534">
                <a:moveTo>
                  <a:pt x="0" y="0"/>
                </a:moveTo>
                <a:lnTo>
                  <a:pt x="0" y="7454988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96827" y="965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114800" cy="180213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5600" b="0" spc="195" dirty="0">
                <a:latin typeface="Calibri"/>
                <a:cs typeface="Calibri"/>
              </a:rPr>
              <a:t>C</a:t>
            </a:r>
            <a:r>
              <a:rPr sz="5600" b="0" spc="135" dirty="0">
                <a:latin typeface="Calibri"/>
                <a:cs typeface="Calibri"/>
              </a:rPr>
              <a:t>o</a:t>
            </a:r>
            <a:r>
              <a:rPr sz="5600" b="0" spc="110" dirty="0">
                <a:latin typeface="Calibri"/>
                <a:cs typeface="Calibri"/>
              </a:rPr>
              <a:t>n</a:t>
            </a:r>
            <a:r>
              <a:rPr sz="5600" b="0" spc="-75" dirty="0">
                <a:latin typeface="Calibri"/>
                <a:cs typeface="Calibri"/>
              </a:rPr>
              <a:t>t</a:t>
            </a:r>
            <a:r>
              <a:rPr sz="5600" b="0" spc="-60" dirty="0">
                <a:latin typeface="Calibri"/>
                <a:cs typeface="Calibri"/>
              </a:rPr>
              <a:t>r</a:t>
            </a:r>
            <a:r>
              <a:rPr sz="5600" b="0" spc="85" dirty="0">
                <a:latin typeface="Calibri"/>
                <a:cs typeface="Calibri"/>
              </a:rPr>
              <a:t>ibutions</a:t>
            </a:r>
            <a:endParaRPr sz="5600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1280"/>
              </a:spcBef>
            </a:pPr>
            <a:r>
              <a:rPr sz="3000" b="0" spc="5" dirty="0">
                <a:solidFill>
                  <a:srgbClr val="929292"/>
                </a:solidFill>
                <a:latin typeface="Calibri"/>
                <a:cs typeface="Calibri"/>
              </a:rPr>
              <a:t>Models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300" y="9728200"/>
            <a:ext cx="12734925" cy="3721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280"/>
              </a:spcBef>
            </a:pPr>
            <a:r>
              <a:rPr sz="2500" spc="-5" dirty="0">
                <a:latin typeface="Lucida Sans Unicode"/>
                <a:cs typeface="Lucida Sans Unicode"/>
              </a:rPr>
              <a:t>Here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an outline </a:t>
            </a:r>
            <a:r>
              <a:rPr sz="2500" dirty="0">
                <a:latin typeface="Lucida Sans Unicode"/>
                <a:cs typeface="Lucida Sans Unicode"/>
              </a:rPr>
              <a:t>of </a:t>
            </a:r>
            <a:r>
              <a:rPr sz="2500" spc="-5" dirty="0">
                <a:latin typeface="Lucida Sans Unicode"/>
                <a:cs typeface="Lucida Sans Unicode"/>
              </a:rPr>
              <a:t>the talk: We’ll start </a:t>
            </a:r>
            <a:r>
              <a:rPr sz="2500" dirty="0">
                <a:latin typeface="Lucida Sans Unicode"/>
                <a:cs typeface="Lucida Sans Unicode"/>
              </a:rPr>
              <a:t>by </a:t>
            </a:r>
            <a:r>
              <a:rPr sz="2500" spc="-5" dirty="0">
                <a:latin typeface="Lucida Sans Unicode"/>
                <a:cs typeface="Lucida Sans Unicode"/>
              </a:rPr>
              <a:t>making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modification to the radiative  transfer equation, which leads to an anisotropic </a:t>
            </a:r>
            <a:r>
              <a:rPr sz="2500" dirty="0">
                <a:latin typeface="Lucida Sans Unicode"/>
                <a:cs typeface="Lucida Sans Unicode"/>
              </a:rPr>
              <a:t>form. </a:t>
            </a:r>
            <a:r>
              <a:rPr sz="2500" spc="-5" dirty="0">
                <a:latin typeface="Lucida Sans Unicode"/>
                <a:cs typeface="Lucida Sans Unicode"/>
              </a:rPr>
              <a:t>Before we’re able to start  rendering using Monte Carlo techniques, we still need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suitable scattering model,  and here we </a:t>
            </a:r>
            <a:r>
              <a:rPr sz="2500" dirty="0">
                <a:latin typeface="Lucida Sans Unicode"/>
                <a:cs typeface="Lucida Sans Unicode"/>
              </a:rPr>
              <a:t>propose </a:t>
            </a:r>
            <a:r>
              <a:rPr sz="2500" spc="-5" dirty="0">
                <a:latin typeface="Lucida Sans Unicode"/>
                <a:cs typeface="Lucida Sans Unicode"/>
              </a:rPr>
              <a:t>one that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based </a:t>
            </a:r>
            <a:r>
              <a:rPr sz="2500" dirty="0">
                <a:latin typeface="Lucida Sans Unicode"/>
                <a:cs typeface="Lucida Sans Unicode"/>
              </a:rPr>
              <a:t>on </a:t>
            </a:r>
            <a:r>
              <a:rPr sz="2500" spc="-5" dirty="0">
                <a:latin typeface="Lucida Sans Unicode"/>
                <a:cs typeface="Lucida Sans Unicode"/>
              </a:rPr>
              <a:t>specularly reflecting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flakes.</a:t>
            </a:r>
            <a:endParaRPr sz="2500">
              <a:latin typeface="Lucida Sans Unicode"/>
              <a:cs typeface="Lucida Sans Unicode"/>
            </a:endParaRPr>
          </a:p>
          <a:p>
            <a:pPr marL="660400">
              <a:lnSpc>
                <a:spcPts val="2770"/>
              </a:lnSpc>
            </a:pPr>
            <a:r>
              <a:rPr sz="2500" spc="-5" dirty="0">
                <a:latin typeface="Lucida Sans Unicode"/>
                <a:cs typeface="Lucida Sans Unicode"/>
              </a:rPr>
              <a:t>One common approximation that can </a:t>
            </a:r>
            <a:r>
              <a:rPr sz="2500" dirty="0">
                <a:latin typeface="Lucida Sans Unicode"/>
                <a:cs typeface="Lucida Sans Unicode"/>
              </a:rPr>
              <a:t>be </a:t>
            </a:r>
            <a:r>
              <a:rPr sz="2500" spc="-5" dirty="0">
                <a:latin typeface="Lucida Sans Unicode"/>
                <a:cs typeface="Lucida Sans Unicode"/>
              </a:rPr>
              <a:t>derived now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the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</a:t>
            </a:r>
            <a:r>
              <a:rPr sz="2500" spc="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approx.</a:t>
            </a:r>
            <a:endParaRPr sz="2500">
              <a:latin typeface="Lucida Sans Unicode"/>
              <a:cs typeface="Lucida Sans Unicode"/>
            </a:endParaRPr>
          </a:p>
          <a:p>
            <a:pPr marL="12700" marR="5715">
              <a:lnSpc>
                <a:spcPts val="2900"/>
              </a:lnSpc>
              <a:spcBef>
                <a:spcPts val="130"/>
              </a:spcBef>
            </a:pPr>
            <a:r>
              <a:rPr sz="2500" spc="-5" dirty="0">
                <a:latin typeface="Lucida Sans Unicode"/>
                <a:cs typeface="Lucida Sans Unicode"/>
              </a:rPr>
              <a:t>But because our earlier changes propagate, </a:t>
            </a:r>
            <a:r>
              <a:rPr sz="2500" dirty="0">
                <a:latin typeface="Lucida Sans Unicode"/>
                <a:cs typeface="Lucida Sans Unicode"/>
              </a:rPr>
              <a:t>it </a:t>
            </a:r>
            <a:r>
              <a:rPr sz="2500" spc="-5" dirty="0">
                <a:latin typeface="Lucida Sans Unicode"/>
                <a:cs typeface="Lucida Sans Unicode"/>
              </a:rPr>
              <a:t>takes </a:t>
            </a:r>
            <a:r>
              <a:rPr sz="2500" dirty="0">
                <a:latin typeface="Lucida Sans Unicode"/>
                <a:cs typeface="Lucida Sans Unicode"/>
              </a:rPr>
              <a:t>on a </a:t>
            </a:r>
            <a:r>
              <a:rPr sz="2500" spc="-5" dirty="0">
                <a:latin typeface="Lucida Sans Unicode"/>
                <a:cs typeface="Lucida Sans Unicode"/>
              </a:rPr>
              <a:t>new anisotropic </a:t>
            </a:r>
            <a:r>
              <a:rPr sz="2500" dirty="0">
                <a:latin typeface="Lucida Sans Unicode"/>
                <a:cs typeface="Lucida Sans Unicode"/>
              </a:rPr>
              <a:t>form. We  </a:t>
            </a:r>
            <a:r>
              <a:rPr sz="2500" spc="-5" dirty="0">
                <a:latin typeface="Lucida Sans Unicode"/>
                <a:cs typeface="Lucida Sans Unicode"/>
              </a:rPr>
              <a:t>also adapt two associated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usion-based </a:t>
            </a:r>
            <a:r>
              <a:rPr sz="2500" spc="-5" dirty="0">
                <a:latin typeface="Lucida Sans Unicode"/>
                <a:cs typeface="Lucida Sans Unicode"/>
              </a:rPr>
              <a:t>solution techniques to suit this new  equation.</a:t>
            </a:r>
            <a:endParaRPr sz="2500">
              <a:latin typeface="Lucida Sans Unicode"/>
              <a:cs typeface="Lucida Sans Unicode"/>
            </a:endParaRPr>
          </a:p>
          <a:p>
            <a:pPr marL="12700" marR="653415" indent="647700">
              <a:lnSpc>
                <a:spcPts val="2900"/>
              </a:lnSpc>
            </a:pPr>
            <a:r>
              <a:rPr sz="2500" spc="-5" dirty="0">
                <a:latin typeface="Lucida Sans Unicode"/>
                <a:cs typeface="Lucida Sans Unicode"/>
              </a:rPr>
              <a:t>Due to the time limitations, we can only give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very high-level overview </a:t>
            </a:r>
            <a:r>
              <a:rPr sz="2500" dirty="0">
                <a:latin typeface="Lucida Sans Unicode"/>
                <a:cs typeface="Lucida Sans Unicode"/>
              </a:rPr>
              <a:t>of  </a:t>
            </a:r>
            <a:r>
              <a:rPr sz="2500" spc="-5" dirty="0">
                <a:latin typeface="Lucida Sans Unicode"/>
                <a:cs typeface="Lucida Sans Unicode"/>
              </a:rPr>
              <a:t>these steps, and we refer </a:t>
            </a:r>
            <a:r>
              <a:rPr sz="2500" dirty="0">
                <a:latin typeface="Lucida Sans Unicode"/>
                <a:cs typeface="Lucida Sans Unicode"/>
              </a:rPr>
              <a:t>you </a:t>
            </a:r>
            <a:r>
              <a:rPr sz="2500" spc="-5" dirty="0">
                <a:latin typeface="Lucida Sans Unicode"/>
                <a:cs typeface="Lucida Sans Unicode"/>
              </a:rPr>
              <a:t>to the paper and technical report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9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details.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4190701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3" y="0"/>
                </a:lnTo>
              </a:path>
            </a:pathLst>
          </a:custGeom>
          <a:ln w="101602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4662" y="399258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" y="0"/>
                </a:moveTo>
                <a:lnTo>
                  <a:pt x="0" y="396240"/>
                </a:lnTo>
                <a:lnTo>
                  <a:pt x="396239" y="198121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543300"/>
            <a:ext cx="3136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73355" marR="165735" indent="470534">
              <a:lnSpc>
                <a:spcPts val="3700"/>
              </a:lnSpc>
              <a:spcBef>
                <a:spcPts val="890"/>
              </a:spcBef>
            </a:pP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Micro-</a:t>
            </a:r>
            <a:r>
              <a:rPr sz="3100" spc="-30" dirty="0">
                <a:solidFill>
                  <a:srgbClr val="EBEBEB"/>
                </a:solidFill>
                <a:latin typeface="Verdana"/>
                <a:cs typeface="Verdana"/>
              </a:rPr>
              <a:t>fl</a:t>
            </a: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ake  </a:t>
            </a:r>
            <a:r>
              <a:rPr sz="3100" spc="30" dirty="0">
                <a:solidFill>
                  <a:srgbClr val="EBEBEB"/>
                </a:solidFill>
                <a:latin typeface="Calibri"/>
                <a:cs typeface="Calibri"/>
              </a:rPr>
              <a:t>scattering</a:t>
            </a:r>
            <a:r>
              <a:rPr sz="3100" spc="-1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60" dirty="0">
                <a:solidFill>
                  <a:srgbClr val="EBEBEB"/>
                </a:solidFill>
                <a:latin typeface="Calibri"/>
                <a:cs typeface="Calibri"/>
              </a:rPr>
              <a:t>model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3500" y="35941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2650"/>
              </a:spcBef>
            </a:pPr>
            <a:r>
              <a:rPr sz="3100" spc="-10" dirty="0">
                <a:solidFill>
                  <a:srgbClr val="EBEBEB"/>
                </a:solidFill>
                <a:latin typeface="Calibri"/>
                <a:cs typeface="Calibri"/>
              </a:rPr>
              <a:t>Monte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EBEBEB"/>
                </a:solidFill>
                <a:latin typeface="Calibri"/>
                <a:cs typeface="Calibri"/>
              </a:rPr>
              <a:t>Carlo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0900" y="4178273"/>
            <a:ext cx="2678430" cy="0"/>
          </a:xfrm>
          <a:custGeom>
            <a:avLst/>
            <a:gdLst/>
            <a:ahLst/>
            <a:cxnLst/>
            <a:rect l="l" t="t" r="r" b="b"/>
            <a:pathLst>
              <a:path w="2678429">
                <a:moveTo>
                  <a:pt x="0" y="0"/>
                </a:moveTo>
                <a:lnTo>
                  <a:pt x="2678402" y="0"/>
                </a:lnTo>
              </a:path>
            </a:pathLst>
          </a:custGeom>
          <a:ln w="10164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8498" y="3980134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0" y="0"/>
                </a:moveTo>
                <a:lnTo>
                  <a:pt x="6" y="396240"/>
                </a:lnTo>
                <a:lnTo>
                  <a:pt x="396243" y="19811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7400" y="64389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8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53500" y="63500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65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1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EBEBEB"/>
                </a:solidFill>
                <a:latin typeface="Calibri"/>
                <a:cs typeface="Calibri"/>
              </a:rPr>
              <a:t>dipole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0100" y="70104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800" y="6812292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40">
                <a:moveTo>
                  <a:pt x="1" y="0"/>
                </a:moveTo>
                <a:lnTo>
                  <a:pt x="0" y="396240"/>
                </a:lnTo>
                <a:lnTo>
                  <a:pt x="396241" y="198122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8149" y="3149600"/>
            <a:ext cx="0" cy="1711960"/>
          </a:xfrm>
          <a:custGeom>
            <a:avLst/>
            <a:gdLst/>
            <a:ahLst/>
            <a:cxnLst/>
            <a:rect l="l" t="t" r="r" b="b"/>
            <a:pathLst>
              <a:path h="1711960">
                <a:moveTo>
                  <a:pt x="0" y="0"/>
                </a:moveTo>
                <a:lnTo>
                  <a:pt x="0" y="1711732"/>
                </a:lnTo>
              </a:path>
            </a:pathLst>
          </a:custGeom>
          <a:ln w="10550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8187" y="4759309"/>
            <a:ext cx="396240" cy="396875"/>
          </a:xfrm>
          <a:custGeom>
            <a:avLst/>
            <a:gdLst/>
            <a:ahLst/>
            <a:cxnLst/>
            <a:rect l="l" t="t" r="r" b="b"/>
            <a:pathLst>
              <a:path w="396239" h="396875">
                <a:moveTo>
                  <a:pt x="0" y="0"/>
                </a:moveTo>
                <a:lnTo>
                  <a:pt x="197272" y="396661"/>
                </a:lnTo>
                <a:lnTo>
                  <a:pt x="396238" y="84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13922" y="5289397"/>
            <a:ext cx="242125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spc="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usion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app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r</a:t>
            </a:r>
            <a:r>
              <a:rPr sz="3100" spc="20" dirty="0">
                <a:solidFill>
                  <a:srgbClr val="EBEBEB"/>
                </a:solidFill>
                <a:latin typeface="Calibri"/>
                <a:cs typeface="Calibri"/>
              </a:rPr>
              <a:t>o</a:t>
            </a: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xim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a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7388" y="2000097"/>
            <a:ext cx="28543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</a:t>
            </a:r>
            <a:r>
              <a:rPr sz="3100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8600" y="1879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68630" marR="174625" indent="-286385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EBEBEB"/>
                </a:solidFill>
                <a:latin typeface="Calibri"/>
                <a:cs typeface="Calibri"/>
              </a:rPr>
              <a:t>radiative 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8600" y="51689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668655" marR="167005" indent="-497840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usion  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approximation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3500" y="80518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227455" marR="696595" indent="-523240">
              <a:lnSpc>
                <a:spcPts val="3700"/>
              </a:lnSpc>
              <a:spcBef>
                <a:spcPts val="890"/>
              </a:spcBef>
            </a:pPr>
            <a:r>
              <a:rPr sz="3100" spc="10" dirty="0">
                <a:solidFill>
                  <a:srgbClr val="EBEBEB"/>
                </a:solidFill>
                <a:latin typeface="Calibri"/>
                <a:cs typeface="Calibri"/>
              </a:rPr>
              <a:t>Finite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EBEBEB"/>
                </a:solidFill>
                <a:latin typeface="Calibri"/>
                <a:cs typeface="Calibri"/>
              </a:rPr>
              <a:t>Element  </a:t>
            </a: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Method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67400" y="6997282"/>
            <a:ext cx="0" cy="1737995"/>
          </a:xfrm>
          <a:custGeom>
            <a:avLst/>
            <a:gdLst/>
            <a:ahLst/>
            <a:cxnLst/>
            <a:rect l="l" t="t" r="r" b="b"/>
            <a:pathLst>
              <a:path h="1737995">
                <a:moveTo>
                  <a:pt x="0" y="0"/>
                </a:moveTo>
                <a:lnTo>
                  <a:pt x="0" y="1737644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0100" y="86868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3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800" y="8488694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40">
                <a:moveTo>
                  <a:pt x="1" y="0"/>
                </a:moveTo>
                <a:lnTo>
                  <a:pt x="0" y="396239"/>
                </a:lnTo>
                <a:lnTo>
                  <a:pt x="396240" y="198121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2597" y="1879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44993" y="965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08398" y="1879578"/>
            <a:ext cx="0" cy="7455534"/>
          </a:xfrm>
          <a:custGeom>
            <a:avLst/>
            <a:gdLst/>
            <a:ahLst/>
            <a:cxnLst/>
            <a:rect l="l" t="t" r="r" b="b"/>
            <a:pathLst>
              <a:path h="7455534">
                <a:moveTo>
                  <a:pt x="0" y="0"/>
                </a:moveTo>
                <a:lnTo>
                  <a:pt x="0" y="7454988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96827" y="965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114800" cy="180213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5600" b="0" spc="195" dirty="0">
                <a:latin typeface="Calibri"/>
                <a:cs typeface="Calibri"/>
              </a:rPr>
              <a:t>C</a:t>
            </a:r>
            <a:r>
              <a:rPr sz="5600" b="0" spc="135" dirty="0">
                <a:latin typeface="Calibri"/>
                <a:cs typeface="Calibri"/>
              </a:rPr>
              <a:t>o</a:t>
            </a:r>
            <a:r>
              <a:rPr sz="5600" b="0" spc="110" dirty="0">
                <a:latin typeface="Calibri"/>
                <a:cs typeface="Calibri"/>
              </a:rPr>
              <a:t>n</a:t>
            </a:r>
            <a:r>
              <a:rPr sz="5600" b="0" spc="-75" dirty="0">
                <a:latin typeface="Calibri"/>
                <a:cs typeface="Calibri"/>
              </a:rPr>
              <a:t>t</a:t>
            </a:r>
            <a:r>
              <a:rPr sz="5600" b="0" spc="-60" dirty="0">
                <a:latin typeface="Calibri"/>
                <a:cs typeface="Calibri"/>
              </a:rPr>
              <a:t>r</a:t>
            </a:r>
            <a:r>
              <a:rPr sz="5600" b="0" spc="85" dirty="0">
                <a:latin typeface="Calibri"/>
                <a:cs typeface="Calibri"/>
              </a:rPr>
              <a:t>ibutions</a:t>
            </a:r>
            <a:endParaRPr sz="5600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1280"/>
              </a:spcBef>
            </a:pPr>
            <a:r>
              <a:rPr sz="3000" b="0" spc="5" dirty="0">
                <a:solidFill>
                  <a:srgbClr val="929292"/>
                </a:solidFill>
                <a:latin typeface="Calibri"/>
                <a:cs typeface="Calibri"/>
              </a:rPr>
              <a:t>Models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4300" y="9728200"/>
            <a:ext cx="12734925" cy="3721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280"/>
              </a:spcBef>
            </a:pPr>
            <a:r>
              <a:rPr sz="2500" spc="-5" dirty="0">
                <a:latin typeface="Lucida Sans Unicode"/>
                <a:cs typeface="Lucida Sans Unicode"/>
              </a:rPr>
              <a:t>Here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an outline </a:t>
            </a:r>
            <a:r>
              <a:rPr sz="2500" dirty="0">
                <a:latin typeface="Lucida Sans Unicode"/>
                <a:cs typeface="Lucida Sans Unicode"/>
              </a:rPr>
              <a:t>of </a:t>
            </a:r>
            <a:r>
              <a:rPr sz="2500" spc="-5" dirty="0">
                <a:latin typeface="Lucida Sans Unicode"/>
                <a:cs typeface="Lucida Sans Unicode"/>
              </a:rPr>
              <a:t>the talk: We’ll start </a:t>
            </a:r>
            <a:r>
              <a:rPr sz="2500" dirty="0">
                <a:latin typeface="Lucida Sans Unicode"/>
                <a:cs typeface="Lucida Sans Unicode"/>
              </a:rPr>
              <a:t>by </a:t>
            </a:r>
            <a:r>
              <a:rPr sz="2500" spc="-5" dirty="0">
                <a:latin typeface="Lucida Sans Unicode"/>
                <a:cs typeface="Lucida Sans Unicode"/>
              </a:rPr>
              <a:t>making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modification to the radiative  transfer equation, which leads to an anisotropic </a:t>
            </a:r>
            <a:r>
              <a:rPr sz="2500" dirty="0">
                <a:latin typeface="Lucida Sans Unicode"/>
                <a:cs typeface="Lucida Sans Unicode"/>
              </a:rPr>
              <a:t>form. </a:t>
            </a:r>
            <a:r>
              <a:rPr sz="2500" spc="-5" dirty="0">
                <a:latin typeface="Lucida Sans Unicode"/>
                <a:cs typeface="Lucida Sans Unicode"/>
              </a:rPr>
              <a:t>Before we’re able to start  rendering using Monte Carlo techniques, we still need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suitable scattering model,  and here we </a:t>
            </a:r>
            <a:r>
              <a:rPr sz="2500" dirty="0">
                <a:latin typeface="Lucida Sans Unicode"/>
                <a:cs typeface="Lucida Sans Unicode"/>
              </a:rPr>
              <a:t>propose </a:t>
            </a:r>
            <a:r>
              <a:rPr sz="2500" spc="-5" dirty="0">
                <a:latin typeface="Lucida Sans Unicode"/>
                <a:cs typeface="Lucida Sans Unicode"/>
              </a:rPr>
              <a:t>one that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based </a:t>
            </a:r>
            <a:r>
              <a:rPr sz="2500" dirty="0">
                <a:latin typeface="Lucida Sans Unicode"/>
                <a:cs typeface="Lucida Sans Unicode"/>
              </a:rPr>
              <a:t>on </a:t>
            </a:r>
            <a:r>
              <a:rPr sz="2500" spc="-5" dirty="0">
                <a:latin typeface="Lucida Sans Unicode"/>
                <a:cs typeface="Lucida Sans Unicode"/>
              </a:rPr>
              <a:t>specularly reflecting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flakes.</a:t>
            </a:r>
            <a:endParaRPr sz="2500">
              <a:latin typeface="Lucida Sans Unicode"/>
              <a:cs typeface="Lucida Sans Unicode"/>
            </a:endParaRPr>
          </a:p>
          <a:p>
            <a:pPr marL="660400">
              <a:lnSpc>
                <a:spcPts val="2770"/>
              </a:lnSpc>
            </a:pPr>
            <a:r>
              <a:rPr sz="2500" spc="-5" dirty="0">
                <a:latin typeface="Lucida Sans Unicode"/>
                <a:cs typeface="Lucida Sans Unicode"/>
              </a:rPr>
              <a:t>One common approximation that can </a:t>
            </a:r>
            <a:r>
              <a:rPr sz="2500" dirty="0">
                <a:latin typeface="Lucida Sans Unicode"/>
                <a:cs typeface="Lucida Sans Unicode"/>
              </a:rPr>
              <a:t>be </a:t>
            </a:r>
            <a:r>
              <a:rPr sz="2500" spc="-5" dirty="0">
                <a:latin typeface="Lucida Sans Unicode"/>
                <a:cs typeface="Lucida Sans Unicode"/>
              </a:rPr>
              <a:t>derived now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the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</a:t>
            </a:r>
            <a:r>
              <a:rPr sz="2500" spc="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approx.</a:t>
            </a:r>
            <a:endParaRPr sz="2500">
              <a:latin typeface="Lucida Sans Unicode"/>
              <a:cs typeface="Lucida Sans Unicode"/>
            </a:endParaRPr>
          </a:p>
          <a:p>
            <a:pPr marL="12700" marR="5715">
              <a:lnSpc>
                <a:spcPts val="2900"/>
              </a:lnSpc>
              <a:spcBef>
                <a:spcPts val="130"/>
              </a:spcBef>
            </a:pPr>
            <a:r>
              <a:rPr sz="2500" spc="-5" dirty="0">
                <a:latin typeface="Lucida Sans Unicode"/>
                <a:cs typeface="Lucida Sans Unicode"/>
              </a:rPr>
              <a:t>But because our earlier changes propagate, </a:t>
            </a:r>
            <a:r>
              <a:rPr sz="2500" dirty="0">
                <a:latin typeface="Lucida Sans Unicode"/>
                <a:cs typeface="Lucida Sans Unicode"/>
              </a:rPr>
              <a:t>it </a:t>
            </a:r>
            <a:r>
              <a:rPr sz="2500" spc="-5" dirty="0">
                <a:latin typeface="Lucida Sans Unicode"/>
                <a:cs typeface="Lucida Sans Unicode"/>
              </a:rPr>
              <a:t>takes </a:t>
            </a:r>
            <a:r>
              <a:rPr sz="2500" dirty="0">
                <a:latin typeface="Lucida Sans Unicode"/>
                <a:cs typeface="Lucida Sans Unicode"/>
              </a:rPr>
              <a:t>on a </a:t>
            </a:r>
            <a:r>
              <a:rPr sz="2500" spc="-5" dirty="0">
                <a:latin typeface="Lucida Sans Unicode"/>
                <a:cs typeface="Lucida Sans Unicode"/>
              </a:rPr>
              <a:t>new anisotropic </a:t>
            </a:r>
            <a:r>
              <a:rPr sz="2500" dirty="0">
                <a:latin typeface="Lucida Sans Unicode"/>
                <a:cs typeface="Lucida Sans Unicode"/>
              </a:rPr>
              <a:t>form. We  </a:t>
            </a:r>
            <a:r>
              <a:rPr sz="2500" spc="-5" dirty="0">
                <a:latin typeface="Lucida Sans Unicode"/>
                <a:cs typeface="Lucida Sans Unicode"/>
              </a:rPr>
              <a:t>also adapt two associated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usion-based </a:t>
            </a:r>
            <a:r>
              <a:rPr sz="2500" spc="-5" dirty="0">
                <a:latin typeface="Lucida Sans Unicode"/>
                <a:cs typeface="Lucida Sans Unicode"/>
              </a:rPr>
              <a:t>solution techniques to suit this new  equation.</a:t>
            </a:r>
            <a:endParaRPr sz="2500">
              <a:latin typeface="Lucida Sans Unicode"/>
              <a:cs typeface="Lucida Sans Unicode"/>
            </a:endParaRPr>
          </a:p>
          <a:p>
            <a:pPr marL="12700" marR="653415" indent="647700">
              <a:lnSpc>
                <a:spcPts val="2900"/>
              </a:lnSpc>
            </a:pPr>
            <a:r>
              <a:rPr sz="2500" spc="-5" dirty="0">
                <a:latin typeface="Lucida Sans Unicode"/>
                <a:cs typeface="Lucida Sans Unicode"/>
              </a:rPr>
              <a:t>Due to the time limitations, we can only give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very high-level overview </a:t>
            </a:r>
            <a:r>
              <a:rPr sz="2500" dirty="0">
                <a:latin typeface="Lucida Sans Unicode"/>
                <a:cs typeface="Lucida Sans Unicode"/>
              </a:rPr>
              <a:t>of  </a:t>
            </a:r>
            <a:r>
              <a:rPr sz="2500" spc="-5" dirty="0">
                <a:latin typeface="Lucida Sans Unicode"/>
                <a:cs typeface="Lucida Sans Unicode"/>
              </a:rPr>
              <a:t>these steps, and we refer </a:t>
            </a:r>
            <a:r>
              <a:rPr sz="2500" dirty="0">
                <a:latin typeface="Lucida Sans Unicode"/>
                <a:cs typeface="Lucida Sans Unicode"/>
              </a:rPr>
              <a:t>you </a:t>
            </a:r>
            <a:r>
              <a:rPr sz="2500" spc="-5" dirty="0">
                <a:latin typeface="Lucida Sans Unicode"/>
                <a:cs typeface="Lucida Sans Unicode"/>
              </a:rPr>
              <a:t>to the paper and technical report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9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details.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0079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40" dirty="0">
                <a:latin typeface="Calibri"/>
                <a:cs typeface="Calibri"/>
              </a:rPr>
              <a:t>Radiative </a:t>
            </a:r>
            <a:r>
              <a:rPr sz="5600" b="0" spc="-30" dirty="0">
                <a:latin typeface="Calibri"/>
                <a:cs typeface="Calibri"/>
              </a:rPr>
              <a:t>transfer</a:t>
            </a:r>
            <a:r>
              <a:rPr sz="5600" b="0" spc="-260" dirty="0">
                <a:latin typeface="Calibri"/>
                <a:cs typeface="Calibri"/>
              </a:rPr>
              <a:t> </a:t>
            </a:r>
            <a:r>
              <a:rPr sz="5600" b="0" spc="75" dirty="0">
                <a:latin typeface="Calibri"/>
                <a:cs typeface="Calibri"/>
              </a:rPr>
              <a:t>equation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495" y="47079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8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7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0" y="331276"/>
                </a:lnTo>
                <a:lnTo>
                  <a:pt x="30251" y="370229"/>
                </a:lnTo>
                <a:lnTo>
                  <a:pt x="52378" y="407276"/>
                </a:lnTo>
                <a:lnTo>
                  <a:pt x="92504" y="450423"/>
                </a:lnTo>
                <a:lnTo>
                  <a:pt x="101743" y="455928"/>
                </a:lnTo>
                <a:lnTo>
                  <a:pt x="104497" y="455928"/>
                </a:lnTo>
                <a:lnTo>
                  <a:pt x="106337" y="454559"/>
                </a:lnTo>
                <a:lnTo>
                  <a:pt x="106327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1" y="49083"/>
                </a:lnTo>
                <a:lnTo>
                  <a:pt x="100359" y="12396"/>
                </a:lnTo>
                <a:lnTo>
                  <a:pt x="106327" y="6934"/>
                </a:lnTo>
                <a:lnTo>
                  <a:pt x="106327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55" y="4847590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09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09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40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64" y="49110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30" y="0"/>
                </a:moveTo>
                <a:lnTo>
                  <a:pt x="14786" y="1916"/>
                </a:lnTo>
                <a:lnTo>
                  <a:pt x="7110" y="7123"/>
                </a:lnTo>
                <a:lnTo>
                  <a:pt x="1912" y="14805"/>
                </a:lnTo>
                <a:lnTo>
                  <a:pt x="0" y="24145"/>
                </a:lnTo>
                <a:lnTo>
                  <a:pt x="1915" y="33486"/>
                </a:lnTo>
                <a:lnTo>
                  <a:pt x="7118" y="41162"/>
                </a:lnTo>
                <a:lnTo>
                  <a:pt x="14795" y="46361"/>
                </a:lnTo>
                <a:lnTo>
                  <a:pt x="24130" y="48275"/>
                </a:lnTo>
                <a:lnTo>
                  <a:pt x="33476" y="46360"/>
                </a:lnTo>
                <a:lnTo>
                  <a:pt x="41157" y="41158"/>
                </a:lnTo>
                <a:lnTo>
                  <a:pt x="46360" y="33482"/>
                </a:lnTo>
                <a:lnTo>
                  <a:pt x="48275" y="24145"/>
                </a:lnTo>
                <a:lnTo>
                  <a:pt x="46357" y="14801"/>
                </a:lnTo>
                <a:lnTo>
                  <a:pt x="41152" y="7120"/>
                </a:lnTo>
                <a:lnTo>
                  <a:pt x="33470" y="1915"/>
                </a:lnTo>
                <a:lnTo>
                  <a:pt x="241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6642" y="4738370"/>
            <a:ext cx="336550" cy="326390"/>
          </a:xfrm>
          <a:custGeom>
            <a:avLst/>
            <a:gdLst/>
            <a:ahLst/>
            <a:cxnLst/>
            <a:rect l="l" t="t" r="r" b="b"/>
            <a:pathLst>
              <a:path w="336550" h="326389">
                <a:moveTo>
                  <a:pt x="335696" y="0"/>
                </a:moveTo>
                <a:lnTo>
                  <a:pt x="455" y="0"/>
                </a:lnTo>
                <a:lnTo>
                  <a:pt x="0" y="471"/>
                </a:lnTo>
                <a:lnTo>
                  <a:pt x="0" y="5486"/>
                </a:lnTo>
                <a:lnTo>
                  <a:pt x="1369" y="8671"/>
                </a:lnTo>
                <a:lnTo>
                  <a:pt x="2272" y="10045"/>
                </a:lnTo>
                <a:lnTo>
                  <a:pt x="155778" y="317728"/>
                </a:lnTo>
                <a:lnTo>
                  <a:pt x="158970" y="323660"/>
                </a:lnTo>
                <a:lnTo>
                  <a:pt x="160337" y="326389"/>
                </a:lnTo>
                <a:lnTo>
                  <a:pt x="175814" y="326389"/>
                </a:lnTo>
                <a:lnTo>
                  <a:pt x="177196" y="323646"/>
                </a:lnTo>
                <a:lnTo>
                  <a:pt x="180364" y="317728"/>
                </a:lnTo>
                <a:lnTo>
                  <a:pt x="197510" y="283363"/>
                </a:lnTo>
                <a:lnTo>
                  <a:pt x="181748" y="283363"/>
                </a:lnTo>
                <a:lnTo>
                  <a:pt x="56484" y="31750"/>
                </a:lnTo>
                <a:lnTo>
                  <a:pt x="323051" y="31750"/>
                </a:lnTo>
                <a:lnTo>
                  <a:pt x="333880" y="10045"/>
                </a:lnTo>
                <a:lnTo>
                  <a:pt x="334793" y="8671"/>
                </a:lnTo>
                <a:lnTo>
                  <a:pt x="336152" y="5486"/>
                </a:lnTo>
                <a:lnTo>
                  <a:pt x="336152" y="471"/>
                </a:lnTo>
                <a:lnTo>
                  <a:pt x="335696" y="0"/>
                </a:lnTo>
                <a:close/>
              </a:path>
              <a:path w="336550" h="326389">
                <a:moveTo>
                  <a:pt x="323051" y="31750"/>
                </a:moveTo>
                <a:lnTo>
                  <a:pt x="306550" y="31750"/>
                </a:lnTo>
                <a:lnTo>
                  <a:pt x="181748" y="283363"/>
                </a:lnTo>
                <a:lnTo>
                  <a:pt x="197510" y="283363"/>
                </a:lnTo>
                <a:lnTo>
                  <a:pt x="323051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0930" y="47079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2" y="15125"/>
                </a:lnTo>
                <a:lnTo>
                  <a:pt x="33206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8"/>
                </a:lnTo>
                <a:lnTo>
                  <a:pt x="5928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9" y="329538"/>
                </a:lnTo>
                <a:lnTo>
                  <a:pt x="104881" y="258826"/>
                </a:lnTo>
                <a:lnTo>
                  <a:pt x="106107" y="227999"/>
                </a:lnTo>
                <a:lnTo>
                  <a:pt x="104926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0537" y="4738370"/>
            <a:ext cx="275590" cy="311150"/>
          </a:xfrm>
          <a:custGeom>
            <a:avLst/>
            <a:gdLst/>
            <a:ahLst/>
            <a:cxnLst/>
            <a:rect l="l" t="t" r="r" b="b"/>
            <a:pathLst>
              <a:path w="275589" h="311150">
                <a:moveTo>
                  <a:pt x="200875" y="13970"/>
                </a:moveTo>
                <a:lnTo>
                  <a:pt x="96570" y="13970"/>
                </a:lnTo>
                <a:lnTo>
                  <a:pt x="116611" y="16257"/>
                </a:lnTo>
                <a:lnTo>
                  <a:pt x="116611" y="24015"/>
                </a:lnTo>
                <a:lnTo>
                  <a:pt x="116154" y="25374"/>
                </a:lnTo>
                <a:lnTo>
                  <a:pt x="53746" y="275743"/>
                </a:lnTo>
                <a:lnTo>
                  <a:pt x="50407" y="286591"/>
                </a:lnTo>
                <a:lnTo>
                  <a:pt x="44807" y="293121"/>
                </a:lnTo>
                <a:lnTo>
                  <a:pt x="33313" y="296318"/>
                </a:lnTo>
                <a:lnTo>
                  <a:pt x="12293" y="297164"/>
                </a:lnTo>
                <a:lnTo>
                  <a:pt x="0" y="297164"/>
                </a:lnTo>
                <a:lnTo>
                  <a:pt x="0" y="311134"/>
                </a:lnTo>
                <a:lnTo>
                  <a:pt x="234569" y="311134"/>
                </a:lnTo>
                <a:lnTo>
                  <a:pt x="237299" y="303391"/>
                </a:lnTo>
                <a:lnTo>
                  <a:pt x="239585" y="297140"/>
                </a:lnTo>
                <a:lnTo>
                  <a:pt x="94729" y="297140"/>
                </a:lnTo>
                <a:lnTo>
                  <a:pt x="90169" y="296683"/>
                </a:lnTo>
                <a:lnTo>
                  <a:pt x="88811" y="296227"/>
                </a:lnTo>
                <a:lnTo>
                  <a:pt x="88811" y="290294"/>
                </a:lnTo>
                <a:lnTo>
                  <a:pt x="91084" y="282078"/>
                </a:lnTo>
                <a:lnTo>
                  <a:pt x="152590" y="35485"/>
                </a:lnTo>
                <a:lnTo>
                  <a:pt x="155843" y="25183"/>
                </a:lnTo>
                <a:lnTo>
                  <a:pt x="162212" y="18558"/>
                </a:lnTo>
                <a:lnTo>
                  <a:pt x="175841" y="15018"/>
                </a:lnTo>
                <a:lnTo>
                  <a:pt x="200875" y="13970"/>
                </a:lnTo>
                <a:close/>
              </a:path>
              <a:path w="275589" h="311150">
                <a:moveTo>
                  <a:pt x="273735" y="193610"/>
                </a:moveTo>
                <a:lnTo>
                  <a:pt x="265531" y="193610"/>
                </a:lnTo>
                <a:lnTo>
                  <a:pt x="265074" y="195912"/>
                </a:lnTo>
                <a:lnTo>
                  <a:pt x="261886" y="203200"/>
                </a:lnTo>
                <a:lnTo>
                  <a:pt x="248566" y="235579"/>
                </a:lnTo>
                <a:lnTo>
                  <a:pt x="228460" y="265905"/>
                </a:lnTo>
                <a:lnTo>
                  <a:pt x="196485" y="288362"/>
                </a:lnTo>
                <a:lnTo>
                  <a:pt x="147561" y="297140"/>
                </a:lnTo>
                <a:lnTo>
                  <a:pt x="239585" y="297140"/>
                </a:lnTo>
                <a:lnTo>
                  <a:pt x="273278" y="205005"/>
                </a:lnTo>
                <a:lnTo>
                  <a:pt x="275094" y="199985"/>
                </a:lnTo>
                <a:lnTo>
                  <a:pt x="275094" y="196800"/>
                </a:lnTo>
                <a:lnTo>
                  <a:pt x="273735" y="193610"/>
                </a:lnTo>
                <a:close/>
              </a:path>
              <a:path w="275589" h="311150">
                <a:moveTo>
                  <a:pt x="82905" y="0"/>
                </a:moveTo>
                <a:lnTo>
                  <a:pt x="74256" y="0"/>
                </a:lnTo>
                <a:lnTo>
                  <a:pt x="74256" y="13970"/>
                </a:lnTo>
                <a:lnTo>
                  <a:pt x="218186" y="13970"/>
                </a:lnTo>
                <a:lnTo>
                  <a:pt x="218186" y="1358"/>
                </a:lnTo>
                <a:lnTo>
                  <a:pt x="143484" y="1358"/>
                </a:lnTo>
                <a:lnTo>
                  <a:pt x="130175" y="1146"/>
                </a:lnTo>
                <a:lnTo>
                  <a:pt x="96214" y="212"/>
                </a:lnTo>
                <a:lnTo>
                  <a:pt x="82905" y="0"/>
                </a:lnTo>
                <a:close/>
              </a:path>
              <a:path w="275589" h="311150">
                <a:moveTo>
                  <a:pt x="218186" y="0"/>
                </a:moveTo>
                <a:lnTo>
                  <a:pt x="210896" y="0"/>
                </a:lnTo>
                <a:lnTo>
                  <a:pt x="196134" y="212"/>
                </a:lnTo>
                <a:lnTo>
                  <a:pt x="158246" y="1146"/>
                </a:lnTo>
                <a:lnTo>
                  <a:pt x="143484" y="1358"/>
                </a:lnTo>
                <a:lnTo>
                  <a:pt x="218186" y="1358"/>
                </a:lnTo>
                <a:lnTo>
                  <a:pt x="2181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7087" y="47079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104482" y="0"/>
                </a:moveTo>
                <a:lnTo>
                  <a:pt x="101726" y="0"/>
                </a:lnTo>
                <a:lnTo>
                  <a:pt x="92210" y="5762"/>
                </a:lnTo>
                <a:lnTo>
                  <a:pt x="51013" y="50658"/>
                </a:lnTo>
                <a:lnTo>
                  <a:pt x="28867" y="88988"/>
                </a:lnTo>
                <a:lnTo>
                  <a:pt x="14492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1" y="257989"/>
                </a:lnTo>
                <a:lnTo>
                  <a:pt x="14889" y="331276"/>
                </a:lnTo>
                <a:lnTo>
                  <a:pt x="30251" y="370229"/>
                </a:lnTo>
                <a:lnTo>
                  <a:pt x="52376" y="407276"/>
                </a:lnTo>
                <a:lnTo>
                  <a:pt x="92502" y="450423"/>
                </a:lnTo>
                <a:lnTo>
                  <a:pt x="101739" y="455928"/>
                </a:lnTo>
                <a:lnTo>
                  <a:pt x="104495" y="455928"/>
                </a:lnTo>
                <a:lnTo>
                  <a:pt x="106337" y="454559"/>
                </a:lnTo>
                <a:lnTo>
                  <a:pt x="106324" y="449073"/>
                </a:lnTo>
                <a:lnTo>
                  <a:pt x="98526" y="441325"/>
                </a:lnTo>
                <a:lnTo>
                  <a:pt x="69083" y="403781"/>
                </a:lnTo>
                <a:lnTo>
                  <a:pt x="48516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29" y="180595"/>
                </a:lnTo>
                <a:lnTo>
                  <a:pt x="36396" y="134256"/>
                </a:lnTo>
                <a:lnTo>
                  <a:pt x="50102" y="90061"/>
                </a:lnTo>
                <a:lnTo>
                  <a:pt x="71078" y="49083"/>
                </a:lnTo>
                <a:lnTo>
                  <a:pt x="100355" y="12396"/>
                </a:lnTo>
                <a:lnTo>
                  <a:pt x="106324" y="6934"/>
                </a:lnTo>
                <a:lnTo>
                  <a:pt x="106324" y="1463"/>
                </a:lnTo>
                <a:lnTo>
                  <a:pt x="1044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5542" y="4847590"/>
            <a:ext cx="269875" cy="207010"/>
          </a:xfrm>
          <a:custGeom>
            <a:avLst/>
            <a:gdLst/>
            <a:ahLst/>
            <a:cxnLst/>
            <a:rect l="l" t="t" r="r" b="b"/>
            <a:pathLst>
              <a:path w="269875" h="207010">
                <a:moveTo>
                  <a:pt x="56540" y="2440"/>
                </a:moveTo>
                <a:lnTo>
                  <a:pt x="45783" y="2440"/>
                </a:lnTo>
                <a:lnTo>
                  <a:pt x="42633" y="8369"/>
                </a:lnTo>
                <a:lnTo>
                  <a:pt x="39941" y="12471"/>
                </a:lnTo>
                <a:lnTo>
                  <a:pt x="24045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2" y="186221"/>
                </a:lnTo>
                <a:lnTo>
                  <a:pt x="24511" y="201250"/>
                </a:lnTo>
                <a:lnTo>
                  <a:pt x="47663" y="207009"/>
                </a:lnTo>
                <a:lnTo>
                  <a:pt x="69886" y="203056"/>
                </a:lnTo>
                <a:lnTo>
                  <a:pt x="88576" y="192477"/>
                </a:lnTo>
                <a:lnTo>
                  <a:pt x="104284" y="177194"/>
                </a:lnTo>
                <a:lnTo>
                  <a:pt x="106651" y="173974"/>
                </a:lnTo>
                <a:lnTo>
                  <a:pt x="53593" y="173974"/>
                </a:lnTo>
                <a:lnTo>
                  <a:pt x="34720" y="169383"/>
                </a:lnTo>
                <a:lnTo>
                  <a:pt x="22509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5" y="81232"/>
                </a:lnTo>
                <a:lnTo>
                  <a:pt x="37058" y="47282"/>
                </a:lnTo>
                <a:lnTo>
                  <a:pt x="52932" y="22885"/>
                </a:lnTo>
                <a:lnTo>
                  <a:pt x="60147" y="11112"/>
                </a:lnTo>
                <a:lnTo>
                  <a:pt x="60147" y="6107"/>
                </a:lnTo>
                <a:lnTo>
                  <a:pt x="56540" y="2440"/>
                </a:lnTo>
                <a:close/>
              </a:path>
              <a:path w="269875" h="207010">
                <a:moveTo>
                  <a:pt x="142211" y="159132"/>
                </a:moveTo>
                <a:lnTo>
                  <a:pt x="117563" y="159132"/>
                </a:lnTo>
                <a:lnTo>
                  <a:pt x="123134" y="177772"/>
                </a:lnTo>
                <a:lnTo>
                  <a:pt x="133511" y="192990"/>
                </a:lnTo>
                <a:lnTo>
                  <a:pt x="148399" y="203248"/>
                </a:lnTo>
                <a:lnTo>
                  <a:pt x="167500" y="207009"/>
                </a:lnTo>
                <a:lnTo>
                  <a:pt x="191630" y="202120"/>
                </a:lnTo>
                <a:lnTo>
                  <a:pt x="211421" y="188794"/>
                </a:lnTo>
                <a:lnTo>
                  <a:pt x="223588" y="173974"/>
                </a:lnTo>
                <a:lnTo>
                  <a:pt x="175132" y="173974"/>
                </a:lnTo>
                <a:lnTo>
                  <a:pt x="157771" y="171034"/>
                </a:lnTo>
                <a:lnTo>
                  <a:pt x="144700" y="162723"/>
                </a:lnTo>
                <a:lnTo>
                  <a:pt x="142211" y="159132"/>
                </a:lnTo>
                <a:close/>
              </a:path>
              <a:path w="269875" h="207010">
                <a:moveTo>
                  <a:pt x="144970" y="69394"/>
                </a:moveTo>
                <a:lnTo>
                  <a:pt x="135166" y="69394"/>
                </a:lnTo>
                <a:lnTo>
                  <a:pt x="130022" y="70297"/>
                </a:lnTo>
                <a:lnTo>
                  <a:pt x="116501" y="117920"/>
                </a:lnTo>
                <a:lnTo>
                  <a:pt x="115544" y="132144"/>
                </a:lnTo>
                <a:lnTo>
                  <a:pt x="103557" y="147696"/>
                </a:lnTo>
                <a:lnTo>
                  <a:pt x="89693" y="161074"/>
                </a:lnTo>
                <a:lnTo>
                  <a:pt x="73267" y="170444"/>
                </a:lnTo>
                <a:lnTo>
                  <a:pt x="53593" y="173974"/>
                </a:lnTo>
                <a:lnTo>
                  <a:pt x="106651" y="173974"/>
                </a:lnTo>
                <a:lnTo>
                  <a:pt x="117563" y="159132"/>
                </a:lnTo>
                <a:lnTo>
                  <a:pt x="142211" y="159132"/>
                </a:lnTo>
                <a:lnTo>
                  <a:pt x="135749" y="149808"/>
                </a:lnTo>
                <a:lnTo>
                  <a:pt x="130746" y="133057"/>
                </a:lnTo>
                <a:lnTo>
                  <a:pt x="135595" y="121477"/>
                </a:lnTo>
                <a:lnTo>
                  <a:pt x="141036" y="106573"/>
                </a:lnTo>
                <a:lnTo>
                  <a:pt x="145473" y="91496"/>
                </a:lnTo>
                <a:lnTo>
                  <a:pt x="147307" y="79400"/>
                </a:lnTo>
                <a:lnTo>
                  <a:pt x="147307" y="73952"/>
                </a:lnTo>
                <a:lnTo>
                  <a:pt x="144970" y="69394"/>
                </a:lnTo>
                <a:close/>
              </a:path>
              <a:path w="269875" h="207010">
                <a:moveTo>
                  <a:pt x="251206" y="0"/>
                </a:moveTo>
                <a:lnTo>
                  <a:pt x="242528" y="1882"/>
                </a:lnTo>
                <a:lnTo>
                  <a:pt x="234865" y="6811"/>
                </a:lnTo>
                <a:lnTo>
                  <a:pt x="229401" y="13710"/>
                </a:lnTo>
                <a:lnTo>
                  <a:pt x="227317" y="21501"/>
                </a:lnTo>
                <a:lnTo>
                  <a:pt x="227317" y="26060"/>
                </a:lnTo>
                <a:lnTo>
                  <a:pt x="229603" y="31089"/>
                </a:lnTo>
                <a:lnTo>
                  <a:pt x="234149" y="35192"/>
                </a:lnTo>
                <a:lnTo>
                  <a:pt x="239908" y="41377"/>
                </a:lnTo>
                <a:lnTo>
                  <a:pt x="245024" y="49744"/>
                </a:lnTo>
                <a:lnTo>
                  <a:pt x="248687" y="60425"/>
                </a:lnTo>
                <a:lnTo>
                  <a:pt x="250088" y="73545"/>
                </a:lnTo>
                <a:lnTo>
                  <a:pt x="248516" y="88491"/>
                </a:lnTo>
                <a:lnTo>
                  <a:pt x="227317" y="138822"/>
                </a:lnTo>
                <a:lnTo>
                  <a:pt x="190425" y="171243"/>
                </a:lnTo>
                <a:lnTo>
                  <a:pt x="175132" y="173974"/>
                </a:lnTo>
                <a:lnTo>
                  <a:pt x="223588" y="173974"/>
                </a:lnTo>
                <a:lnTo>
                  <a:pt x="250050" y="121787"/>
                </a:lnTo>
                <a:lnTo>
                  <a:pt x="266377" y="58477"/>
                </a:lnTo>
                <a:lnTo>
                  <a:pt x="269252" y="32042"/>
                </a:lnTo>
                <a:lnTo>
                  <a:pt x="267817" y="18350"/>
                </a:lnTo>
                <a:lnTo>
                  <a:pt x="263942" y="8304"/>
                </a:lnTo>
                <a:lnTo>
                  <a:pt x="258208" y="2113"/>
                </a:lnTo>
                <a:lnTo>
                  <a:pt x="2512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6128" y="47079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71" y="0"/>
                </a:moveTo>
                <a:lnTo>
                  <a:pt x="1828" y="0"/>
                </a:lnTo>
                <a:lnTo>
                  <a:pt x="0" y="1915"/>
                </a:lnTo>
                <a:lnTo>
                  <a:pt x="0" y="6930"/>
                </a:lnTo>
                <a:lnTo>
                  <a:pt x="8674" y="15125"/>
                </a:lnTo>
                <a:lnTo>
                  <a:pt x="33208" y="45449"/>
                </a:lnTo>
                <a:lnTo>
                  <a:pt x="52901" y="82116"/>
                </a:lnTo>
                <a:lnTo>
                  <a:pt x="67403" y="124908"/>
                </a:lnTo>
                <a:lnTo>
                  <a:pt x="76361" y="173608"/>
                </a:lnTo>
                <a:lnTo>
                  <a:pt x="79425" y="227999"/>
                </a:lnTo>
                <a:lnTo>
                  <a:pt x="77215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5" y="406608"/>
                </a:lnTo>
                <a:lnTo>
                  <a:pt x="5930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8" y="455914"/>
                </a:lnTo>
                <a:lnTo>
                  <a:pt x="4571" y="455914"/>
                </a:lnTo>
                <a:lnTo>
                  <a:pt x="55181" y="405338"/>
                </a:lnTo>
                <a:lnTo>
                  <a:pt x="77279" y="367029"/>
                </a:lnTo>
                <a:lnTo>
                  <a:pt x="91620" y="329538"/>
                </a:lnTo>
                <a:lnTo>
                  <a:pt x="104882" y="258826"/>
                </a:lnTo>
                <a:lnTo>
                  <a:pt x="106108" y="227999"/>
                </a:lnTo>
                <a:lnTo>
                  <a:pt x="104927" y="198018"/>
                </a:lnTo>
                <a:lnTo>
                  <a:pt x="91240" y="124731"/>
                </a:lnTo>
                <a:lnTo>
                  <a:pt x="75907" y="85784"/>
                </a:lnTo>
                <a:lnTo>
                  <a:pt x="53831" y="48733"/>
                </a:lnTo>
                <a:lnTo>
                  <a:pt x="13789" y="5521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9100" y="489205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48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087" y="497968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61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5129" y="49492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479"/>
                </a:lnTo>
              </a:path>
            </a:pathLst>
          </a:custGeom>
          <a:ln w="177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2829" y="4940315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10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5129" y="4789170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255"/>
                </a:lnTo>
              </a:path>
            </a:pathLst>
          </a:custGeom>
          <a:ln w="177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5624" y="4857750"/>
            <a:ext cx="240665" cy="201930"/>
          </a:xfrm>
          <a:custGeom>
            <a:avLst/>
            <a:gdLst/>
            <a:ahLst/>
            <a:cxnLst/>
            <a:rect l="l" t="t" r="r" b="b"/>
            <a:pathLst>
              <a:path w="240664" h="201929">
                <a:moveTo>
                  <a:pt x="240492" y="0"/>
                </a:moveTo>
                <a:lnTo>
                  <a:pt x="119117" y="0"/>
                </a:lnTo>
                <a:lnTo>
                  <a:pt x="71545" y="12628"/>
                </a:lnTo>
                <a:lnTo>
                  <a:pt x="33816" y="44487"/>
                </a:lnTo>
                <a:lnTo>
                  <a:pt x="8958" y="86538"/>
                </a:lnTo>
                <a:lnTo>
                  <a:pt x="0" y="129743"/>
                </a:lnTo>
                <a:lnTo>
                  <a:pt x="4819" y="157982"/>
                </a:lnTo>
                <a:lnTo>
                  <a:pt x="18511" y="180907"/>
                </a:lnTo>
                <a:lnTo>
                  <a:pt x="39928" y="196292"/>
                </a:lnTo>
                <a:lnTo>
                  <a:pt x="67920" y="201914"/>
                </a:lnTo>
                <a:lnTo>
                  <a:pt x="108225" y="192190"/>
                </a:lnTo>
                <a:lnTo>
                  <a:pt x="108823" y="191754"/>
                </a:lnTo>
                <a:lnTo>
                  <a:pt x="68228" y="191754"/>
                </a:lnTo>
                <a:lnTo>
                  <a:pt x="52580" y="188676"/>
                </a:lnTo>
                <a:lnTo>
                  <a:pt x="39775" y="179442"/>
                </a:lnTo>
                <a:lnTo>
                  <a:pt x="31129" y="164055"/>
                </a:lnTo>
                <a:lnTo>
                  <a:pt x="27955" y="142518"/>
                </a:lnTo>
                <a:lnTo>
                  <a:pt x="29050" y="128348"/>
                </a:lnTo>
                <a:lnTo>
                  <a:pt x="39217" y="86160"/>
                </a:lnTo>
                <a:lnTo>
                  <a:pt x="64695" y="45361"/>
                </a:lnTo>
                <a:lnTo>
                  <a:pt x="110757" y="26670"/>
                </a:lnTo>
                <a:lnTo>
                  <a:pt x="218177" y="26670"/>
                </a:lnTo>
                <a:lnTo>
                  <a:pt x="224160" y="26425"/>
                </a:lnTo>
                <a:lnTo>
                  <a:pt x="231554" y="24715"/>
                </a:lnTo>
                <a:lnTo>
                  <a:pt x="237837" y="20075"/>
                </a:lnTo>
                <a:lnTo>
                  <a:pt x="240492" y="11037"/>
                </a:lnTo>
                <a:lnTo>
                  <a:pt x="240492" y="0"/>
                </a:lnTo>
                <a:close/>
              </a:path>
              <a:path w="240664" h="201929">
                <a:moveTo>
                  <a:pt x="168061" y="26670"/>
                </a:moveTo>
                <a:lnTo>
                  <a:pt x="110757" y="26670"/>
                </a:lnTo>
                <a:lnTo>
                  <a:pt x="133300" y="31597"/>
                </a:lnTo>
                <a:lnTo>
                  <a:pt x="145833" y="43498"/>
                </a:lnTo>
                <a:lnTo>
                  <a:pt x="151238" y="58051"/>
                </a:lnTo>
                <a:lnTo>
                  <a:pt x="152400" y="70932"/>
                </a:lnTo>
                <a:lnTo>
                  <a:pt x="150743" y="89521"/>
                </a:lnTo>
                <a:lnTo>
                  <a:pt x="138262" y="133375"/>
                </a:lnTo>
                <a:lnTo>
                  <a:pt x="113662" y="170399"/>
                </a:lnTo>
                <a:lnTo>
                  <a:pt x="68228" y="191754"/>
                </a:lnTo>
                <a:lnTo>
                  <a:pt x="108823" y="191754"/>
                </a:lnTo>
                <a:lnTo>
                  <a:pt x="144801" y="165528"/>
                </a:lnTo>
                <a:lnTo>
                  <a:pt x="171359" y="125691"/>
                </a:lnTo>
                <a:lnTo>
                  <a:pt x="181610" y="76442"/>
                </a:lnTo>
                <a:lnTo>
                  <a:pt x="181398" y="68219"/>
                </a:lnTo>
                <a:lnTo>
                  <a:pt x="179916" y="56188"/>
                </a:lnTo>
                <a:lnTo>
                  <a:pt x="175894" y="41841"/>
                </a:lnTo>
                <a:lnTo>
                  <a:pt x="168061" y="2667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9596" y="4982209"/>
            <a:ext cx="127635" cy="144780"/>
          </a:xfrm>
          <a:custGeom>
            <a:avLst/>
            <a:gdLst/>
            <a:ahLst/>
            <a:cxnLst/>
            <a:rect l="l" t="t" r="r" b="b"/>
            <a:pathLst>
              <a:path w="127635" h="144779">
                <a:moveTo>
                  <a:pt x="25186" y="91455"/>
                </a:moveTo>
                <a:lnTo>
                  <a:pt x="18488" y="91455"/>
                </a:lnTo>
                <a:lnTo>
                  <a:pt x="11700" y="92846"/>
                </a:lnTo>
                <a:lnTo>
                  <a:pt x="5778" y="96982"/>
                </a:lnTo>
                <a:lnTo>
                  <a:pt x="1589" y="103802"/>
                </a:lnTo>
                <a:lnTo>
                  <a:pt x="0" y="113248"/>
                </a:lnTo>
                <a:lnTo>
                  <a:pt x="3672" y="126404"/>
                </a:lnTo>
                <a:lnTo>
                  <a:pt x="14070" y="136328"/>
                </a:lnTo>
                <a:lnTo>
                  <a:pt x="30267" y="142596"/>
                </a:lnTo>
                <a:lnTo>
                  <a:pt x="51335" y="144780"/>
                </a:lnTo>
                <a:lnTo>
                  <a:pt x="86948" y="138221"/>
                </a:lnTo>
                <a:lnTo>
                  <a:pt x="90174" y="135874"/>
                </a:lnTo>
                <a:lnTo>
                  <a:pt x="51653" y="135874"/>
                </a:lnTo>
                <a:lnTo>
                  <a:pt x="41325" y="135246"/>
                </a:lnTo>
                <a:lnTo>
                  <a:pt x="30491" y="133057"/>
                </a:lnTo>
                <a:lnTo>
                  <a:pt x="20674" y="128849"/>
                </a:lnTo>
                <a:lnTo>
                  <a:pt x="13399" y="122162"/>
                </a:lnTo>
                <a:lnTo>
                  <a:pt x="20575" y="119986"/>
                </a:lnTo>
                <a:lnTo>
                  <a:pt x="26106" y="115790"/>
                </a:lnTo>
                <a:lnTo>
                  <a:pt x="29666" y="110126"/>
                </a:lnTo>
                <a:lnTo>
                  <a:pt x="30876" y="103802"/>
                </a:lnTo>
                <a:lnTo>
                  <a:pt x="30925" y="95379"/>
                </a:lnTo>
                <a:lnTo>
                  <a:pt x="25186" y="91455"/>
                </a:lnTo>
                <a:close/>
              </a:path>
              <a:path w="127635" h="144779">
                <a:moveTo>
                  <a:pt x="85114" y="0"/>
                </a:moveTo>
                <a:lnTo>
                  <a:pt x="55183" y="5931"/>
                </a:lnTo>
                <a:lnTo>
                  <a:pt x="37477" y="19727"/>
                </a:lnTo>
                <a:lnTo>
                  <a:pt x="29029" y="35388"/>
                </a:lnTo>
                <a:lnTo>
                  <a:pt x="26873" y="46915"/>
                </a:lnTo>
                <a:lnTo>
                  <a:pt x="27977" y="55051"/>
                </a:lnTo>
                <a:lnTo>
                  <a:pt x="59981" y="79386"/>
                </a:lnTo>
                <a:lnTo>
                  <a:pt x="73595" y="81915"/>
                </a:lnTo>
                <a:lnTo>
                  <a:pt x="80587" y="83511"/>
                </a:lnTo>
                <a:lnTo>
                  <a:pt x="89502" y="86975"/>
                </a:lnTo>
                <a:lnTo>
                  <a:pt x="97173" y="93208"/>
                </a:lnTo>
                <a:lnTo>
                  <a:pt x="100434" y="103112"/>
                </a:lnTo>
                <a:lnTo>
                  <a:pt x="99676" y="108300"/>
                </a:lnTo>
                <a:lnTo>
                  <a:pt x="64371" y="134991"/>
                </a:lnTo>
                <a:lnTo>
                  <a:pt x="51653" y="135874"/>
                </a:lnTo>
                <a:lnTo>
                  <a:pt x="90174" y="135874"/>
                </a:lnTo>
                <a:lnTo>
                  <a:pt x="108089" y="122846"/>
                </a:lnTo>
                <a:lnTo>
                  <a:pt x="118229" y="105107"/>
                </a:lnTo>
                <a:lnTo>
                  <a:pt x="120837" y="91455"/>
                </a:lnTo>
                <a:lnTo>
                  <a:pt x="115667" y="73499"/>
                </a:lnTo>
                <a:lnTo>
                  <a:pt x="103415" y="62537"/>
                </a:lnTo>
                <a:lnTo>
                  <a:pt x="88971" y="56676"/>
                </a:lnTo>
                <a:lnTo>
                  <a:pt x="74383" y="53389"/>
                </a:lnTo>
                <a:lnTo>
                  <a:pt x="66485" y="52109"/>
                </a:lnTo>
                <a:lnTo>
                  <a:pt x="64590" y="51459"/>
                </a:lnTo>
                <a:lnTo>
                  <a:pt x="52908" y="49212"/>
                </a:lnTo>
                <a:lnTo>
                  <a:pt x="47218" y="42505"/>
                </a:lnTo>
                <a:lnTo>
                  <a:pt x="47218" y="28103"/>
                </a:lnTo>
                <a:lnTo>
                  <a:pt x="84796" y="8890"/>
                </a:lnTo>
                <a:lnTo>
                  <a:pt x="116681" y="8890"/>
                </a:lnTo>
                <a:lnTo>
                  <a:pt x="113405" y="6079"/>
                </a:lnTo>
                <a:lnTo>
                  <a:pt x="99836" y="1416"/>
                </a:lnTo>
                <a:lnTo>
                  <a:pt x="85114" y="0"/>
                </a:lnTo>
                <a:close/>
              </a:path>
              <a:path w="127635" h="144779">
                <a:moveTo>
                  <a:pt x="116681" y="8890"/>
                </a:moveTo>
                <a:lnTo>
                  <a:pt x="84796" y="8890"/>
                </a:lnTo>
                <a:lnTo>
                  <a:pt x="91303" y="9198"/>
                </a:lnTo>
                <a:lnTo>
                  <a:pt x="99678" y="10666"/>
                </a:lnTo>
                <a:lnTo>
                  <a:pt x="108114" y="14103"/>
                </a:lnTo>
                <a:lnTo>
                  <a:pt x="114805" y="20320"/>
                </a:lnTo>
                <a:lnTo>
                  <a:pt x="106744" y="22264"/>
                </a:lnTo>
                <a:lnTo>
                  <a:pt x="101803" y="29020"/>
                </a:lnTo>
                <a:lnTo>
                  <a:pt x="101803" y="42837"/>
                </a:lnTo>
                <a:lnTo>
                  <a:pt x="108078" y="45735"/>
                </a:lnTo>
                <a:lnTo>
                  <a:pt x="115291" y="45735"/>
                </a:lnTo>
                <a:lnTo>
                  <a:pt x="127218" y="43830"/>
                </a:lnTo>
                <a:lnTo>
                  <a:pt x="127218" y="27637"/>
                </a:lnTo>
                <a:lnTo>
                  <a:pt x="123354" y="14612"/>
                </a:lnTo>
                <a:lnTo>
                  <a:pt x="116681" y="88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4644" y="4738370"/>
            <a:ext cx="275590" cy="311150"/>
          </a:xfrm>
          <a:custGeom>
            <a:avLst/>
            <a:gdLst/>
            <a:ahLst/>
            <a:cxnLst/>
            <a:rect l="l" t="t" r="r" b="b"/>
            <a:pathLst>
              <a:path w="275589" h="311150">
                <a:moveTo>
                  <a:pt x="200878" y="13970"/>
                </a:moveTo>
                <a:lnTo>
                  <a:pt x="96574" y="13970"/>
                </a:lnTo>
                <a:lnTo>
                  <a:pt x="116612" y="16257"/>
                </a:lnTo>
                <a:lnTo>
                  <a:pt x="116612" y="24015"/>
                </a:lnTo>
                <a:lnTo>
                  <a:pt x="116155" y="25374"/>
                </a:lnTo>
                <a:lnTo>
                  <a:pt x="53747" y="275743"/>
                </a:lnTo>
                <a:lnTo>
                  <a:pt x="50409" y="286591"/>
                </a:lnTo>
                <a:lnTo>
                  <a:pt x="44810" y="293121"/>
                </a:lnTo>
                <a:lnTo>
                  <a:pt x="33317" y="296318"/>
                </a:lnTo>
                <a:lnTo>
                  <a:pt x="12298" y="297164"/>
                </a:lnTo>
                <a:lnTo>
                  <a:pt x="0" y="297164"/>
                </a:lnTo>
                <a:lnTo>
                  <a:pt x="0" y="311134"/>
                </a:lnTo>
                <a:lnTo>
                  <a:pt x="234572" y="311134"/>
                </a:lnTo>
                <a:lnTo>
                  <a:pt x="237302" y="303391"/>
                </a:lnTo>
                <a:lnTo>
                  <a:pt x="239588" y="297140"/>
                </a:lnTo>
                <a:lnTo>
                  <a:pt x="94729" y="297140"/>
                </a:lnTo>
                <a:lnTo>
                  <a:pt x="90169" y="296683"/>
                </a:lnTo>
                <a:lnTo>
                  <a:pt x="88816" y="296227"/>
                </a:lnTo>
                <a:lnTo>
                  <a:pt x="88816" y="290294"/>
                </a:lnTo>
                <a:lnTo>
                  <a:pt x="91088" y="282078"/>
                </a:lnTo>
                <a:lnTo>
                  <a:pt x="152594" y="35485"/>
                </a:lnTo>
                <a:lnTo>
                  <a:pt x="155847" y="25183"/>
                </a:lnTo>
                <a:lnTo>
                  <a:pt x="162215" y="18558"/>
                </a:lnTo>
                <a:lnTo>
                  <a:pt x="175844" y="15018"/>
                </a:lnTo>
                <a:lnTo>
                  <a:pt x="200878" y="13970"/>
                </a:lnTo>
                <a:close/>
              </a:path>
              <a:path w="275589" h="311150">
                <a:moveTo>
                  <a:pt x="273739" y="193610"/>
                </a:moveTo>
                <a:lnTo>
                  <a:pt x="265534" y="193610"/>
                </a:lnTo>
                <a:lnTo>
                  <a:pt x="265078" y="195912"/>
                </a:lnTo>
                <a:lnTo>
                  <a:pt x="261887" y="203200"/>
                </a:lnTo>
                <a:lnTo>
                  <a:pt x="248568" y="235579"/>
                </a:lnTo>
                <a:lnTo>
                  <a:pt x="228462" y="265905"/>
                </a:lnTo>
                <a:lnTo>
                  <a:pt x="196487" y="288362"/>
                </a:lnTo>
                <a:lnTo>
                  <a:pt x="147563" y="297140"/>
                </a:lnTo>
                <a:lnTo>
                  <a:pt x="239588" y="297140"/>
                </a:lnTo>
                <a:lnTo>
                  <a:pt x="273283" y="205005"/>
                </a:lnTo>
                <a:lnTo>
                  <a:pt x="275099" y="199985"/>
                </a:lnTo>
                <a:lnTo>
                  <a:pt x="275099" y="196800"/>
                </a:lnTo>
                <a:lnTo>
                  <a:pt x="273739" y="193610"/>
                </a:lnTo>
                <a:close/>
              </a:path>
              <a:path w="275589" h="311150">
                <a:moveTo>
                  <a:pt x="82908" y="0"/>
                </a:moveTo>
                <a:lnTo>
                  <a:pt x="74260" y="0"/>
                </a:lnTo>
                <a:lnTo>
                  <a:pt x="74260" y="13970"/>
                </a:lnTo>
                <a:lnTo>
                  <a:pt x="218187" y="13970"/>
                </a:lnTo>
                <a:lnTo>
                  <a:pt x="218187" y="1358"/>
                </a:lnTo>
                <a:lnTo>
                  <a:pt x="143485" y="1358"/>
                </a:lnTo>
                <a:lnTo>
                  <a:pt x="130178" y="1146"/>
                </a:lnTo>
                <a:lnTo>
                  <a:pt x="96217" y="212"/>
                </a:lnTo>
                <a:lnTo>
                  <a:pt x="82908" y="0"/>
                </a:lnTo>
                <a:close/>
              </a:path>
              <a:path w="275589" h="311150">
                <a:moveTo>
                  <a:pt x="218187" y="0"/>
                </a:moveTo>
                <a:lnTo>
                  <a:pt x="210900" y="0"/>
                </a:lnTo>
                <a:lnTo>
                  <a:pt x="196137" y="212"/>
                </a:lnTo>
                <a:lnTo>
                  <a:pt x="158248" y="1146"/>
                </a:lnTo>
                <a:lnTo>
                  <a:pt x="143485" y="1358"/>
                </a:lnTo>
                <a:lnTo>
                  <a:pt x="218187" y="1358"/>
                </a:lnTo>
                <a:lnTo>
                  <a:pt x="2181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1194" y="47079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9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8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1" y="331276"/>
                </a:lnTo>
                <a:lnTo>
                  <a:pt x="30252" y="370229"/>
                </a:lnTo>
                <a:lnTo>
                  <a:pt x="52378" y="407276"/>
                </a:lnTo>
                <a:lnTo>
                  <a:pt x="92504" y="450423"/>
                </a:lnTo>
                <a:lnTo>
                  <a:pt x="101744" y="455928"/>
                </a:lnTo>
                <a:lnTo>
                  <a:pt x="104498" y="455928"/>
                </a:lnTo>
                <a:lnTo>
                  <a:pt x="106338" y="454559"/>
                </a:lnTo>
                <a:lnTo>
                  <a:pt x="106328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2" y="49083"/>
                </a:lnTo>
                <a:lnTo>
                  <a:pt x="100360" y="12396"/>
                </a:lnTo>
                <a:lnTo>
                  <a:pt x="106328" y="6934"/>
                </a:lnTo>
                <a:lnTo>
                  <a:pt x="106328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9655" y="4847590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39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09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39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09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39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39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40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8969" y="47079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2" y="15125"/>
                </a:lnTo>
                <a:lnTo>
                  <a:pt x="33206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8"/>
                </a:lnTo>
                <a:lnTo>
                  <a:pt x="5928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7" y="329538"/>
                </a:lnTo>
                <a:lnTo>
                  <a:pt x="104879" y="258826"/>
                </a:lnTo>
                <a:lnTo>
                  <a:pt x="106104" y="227999"/>
                </a:lnTo>
                <a:lnTo>
                  <a:pt x="104924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8409" y="4427220"/>
            <a:ext cx="403860" cy="1012190"/>
          </a:xfrm>
          <a:custGeom>
            <a:avLst/>
            <a:gdLst/>
            <a:ahLst/>
            <a:cxnLst/>
            <a:rect l="l" t="t" r="r" b="b"/>
            <a:pathLst>
              <a:path w="403859" h="1012189">
                <a:moveTo>
                  <a:pt x="22453" y="947406"/>
                </a:moveTo>
                <a:lnTo>
                  <a:pt x="14304" y="948717"/>
                </a:lnTo>
                <a:lnTo>
                  <a:pt x="7101" y="952792"/>
                </a:lnTo>
                <a:lnTo>
                  <a:pt x="1961" y="959837"/>
                </a:lnTo>
                <a:lnTo>
                  <a:pt x="0" y="970061"/>
                </a:lnTo>
                <a:lnTo>
                  <a:pt x="3994" y="986383"/>
                </a:lnTo>
                <a:lnTo>
                  <a:pt x="14865" y="999777"/>
                </a:lnTo>
                <a:lnTo>
                  <a:pt x="30947" y="1008841"/>
                </a:lnTo>
                <a:lnTo>
                  <a:pt x="50571" y="1012174"/>
                </a:lnTo>
                <a:lnTo>
                  <a:pt x="81822" y="1003670"/>
                </a:lnTo>
                <a:lnTo>
                  <a:pt x="83558" y="1002029"/>
                </a:lnTo>
                <a:lnTo>
                  <a:pt x="49717" y="1002029"/>
                </a:lnTo>
                <a:lnTo>
                  <a:pt x="38533" y="1000408"/>
                </a:lnTo>
                <a:lnTo>
                  <a:pt x="29865" y="996840"/>
                </a:lnTo>
                <a:lnTo>
                  <a:pt x="24183" y="993273"/>
                </a:lnTo>
                <a:lnTo>
                  <a:pt x="21957" y="991651"/>
                </a:lnTo>
                <a:lnTo>
                  <a:pt x="31676" y="989391"/>
                </a:lnTo>
                <a:lnTo>
                  <a:pt x="38715" y="984476"/>
                </a:lnTo>
                <a:lnTo>
                  <a:pt x="43002" y="977615"/>
                </a:lnTo>
                <a:lnTo>
                  <a:pt x="44450" y="969530"/>
                </a:lnTo>
                <a:lnTo>
                  <a:pt x="42495" y="959795"/>
                </a:lnTo>
                <a:lnTo>
                  <a:pt x="37404" y="952887"/>
                </a:lnTo>
                <a:lnTo>
                  <a:pt x="30337" y="948770"/>
                </a:lnTo>
                <a:lnTo>
                  <a:pt x="22453" y="947406"/>
                </a:lnTo>
                <a:close/>
              </a:path>
              <a:path w="403859" h="1012189">
                <a:moveTo>
                  <a:pt x="354230" y="0"/>
                </a:moveTo>
                <a:lnTo>
                  <a:pt x="308084" y="36523"/>
                </a:lnTo>
                <a:lnTo>
                  <a:pt x="288106" y="81229"/>
                </a:lnTo>
                <a:lnTo>
                  <a:pt x="269110" y="142721"/>
                </a:lnTo>
                <a:lnTo>
                  <a:pt x="255955" y="193584"/>
                </a:lnTo>
                <a:lnTo>
                  <a:pt x="236524" y="273648"/>
                </a:lnTo>
                <a:lnTo>
                  <a:pt x="224589" y="325439"/>
                </a:lnTo>
                <a:lnTo>
                  <a:pt x="211609" y="384142"/>
                </a:lnTo>
                <a:lnTo>
                  <a:pt x="197912" y="449060"/>
                </a:lnTo>
                <a:lnTo>
                  <a:pt x="183824" y="519499"/>
                </a:lnTo>
                <a:lnTo>
                  <a:pt x="169670" y="594761"/>
                </a:lnTo>
                <a:lnTo>
                  <a:pt x="155778" y="674151"/>
                </a:lnTo>
                <a:lnTo>
                  <a:pt x="146638" y="727304"/>
                </a:lnTo>
                <a:lnTo>
                  <a:pt x="136945" y="781055"/>
                </a:lnTo>
                <a:lnTo>
                  <a:pt x="126654" y="833612"/>
                </a:lnTo>
                <a:lnTo>
                  <a:pt x="115723" y="883185"/>
                </a:lnTo>
                <a:lnTo>
                  <a:pt x="93475" y="955070"/>
                </a:lnTo>
                <a:lnTo>
                  <a:pt x="74434" y="988134"/>
                </a:lnTo>
                <a:lnTo>
                  <a:pt x="49717" y="1002029"/>
                </a:lnTo>
                <a:lnTo>
                  <a:pt x="83558" y="1002029"/>
                </a:lnTo>
                <a:lnTo>
                  <a:pt x="128198" y="942391"/>
                </a:lnTo>
                <a:lnTo>
                  <a:pt x="146083" y="894118"/>
                </a:lnTo>
                <a:lnTo>
                  <a:pt x="162271" y="837090"/>
                </a:lnTo>
                <a:lnTo>
                  <a:pt x="178142" y="773559"/>
                </a:lnTo>
                <a:lnTo>
                  <a:pt x="189636" y="725540"/>
                </a:lnTo>
                <a:lnTo>
                  <a:pt x="200727" y="677425"/>
                </a:lnTo>
                <a:lnTo>
                  <a:pt x="211421" y="629216"/>
                </a:lnTo>
                <a:lnTo>
                  <a:pt x="221720" y="580918"/>
                </a:lnTo>
                <a:lnTo>
                  <a:pt x="231628" y="532535"/>
                </a:lnTo>
                <a:lnTo>
                  <a:pt x="241150" y="484068"/>
                </a:lnTo>
                <a:lnTo>
                  <a:pt x="250289" y="435523"/>
                </a:lnTo>
                <a:lnTo>
                  <a:pt x="259049" y="386903"/>
                </a:lnTo>
                <a:lnTo>
                  <a:pt x="267434" y="338212"/>
                </a:lnTo>
                <a:lnTo>
                  <a:pt x="277541" y="280934"/>
                </a:lnTo>
                <a:lnTo>
                  <a:pt x="287581" y="226346"/>
                </a:lnTo>
                <a:lnTo>
                  <a:pt x="297488" y="175716"/>
                </a:lnTo>
                <a:lnTo>
                  <a:pt x="307198" y="130312"/>
                </a:lnTo>
                <a:lnTo>
                  <a:pt x="316646" y="91400"/>
                </a:lnTo>
                <a:lnTo>
                  <a:pt x="331393" y="42412"/>
                </a:lnTo>
                <a:lnTo>
                  <a:pt x="355371" y="10159"/>
                </a:lnTo>
                <a:lnTo>
                  <a:pt x="385278" y="10159"/>
                </a:lnTo>
                <a:lnTo>
                  <a:pt x="372544" y="3144"/>
                </a:lnTo>
                <a:lnTo>
                  <a:pt x="354230" y="0"/>
                </a:lnTo>
                <a:close/>
              </a:path>
              <a:path w="403859" h="1012189">
                <a:moveTo>
                  <a:pt x="385278" y="10159"/>
                </a:moveTo>
                <a:lnTo>
                  <a:pt x="355371" y="10159"/>
                </a:lnTo>
                <a:lnTo>
                  <a:pt x="365345" y="11529"/>
                </a:lnTo>
                <a:lnTo>
                  <a:pt x="373654" y="14678"/>
                </a:lnTo>
                <a:lnTo>
                  <a:pt x="379661" y="18165"/>
                </a:lnTo>
                <a:lnTo>
                  <a:pt x="382725" y="20548"/>
                </a:lnTo>
                <a:lnTo>
                  <a:pt x="372588" y="22798"/>
                </a:lnTo>
                <a:lnTo>
                  <a:pt x="365295" y="27713"/>
                </a:lnTo>
                <a:lnTo>
                  <a:pt x="360888" y="34574"/>
                </a:lnTo>
                <a:lnTo>
                  <a:pt x="359410" y="42659"/>
                </a:lnTo>
                <a:lnTo>
                  <a:pt x="361364" y="52392"/>
                </a:lnTo>
                <a:lnTo>
                  <a:pt x="366455" y="59295"/>
                </a:lnTo>
                <a:lnTo>
                  <a:pt x="373522" y="63408"/>
                </a:lnTo>
                <a:lnTo>
                  <a:pt x="381406" y="64770"/>
                </a:lnTo>
                <a:lnTo>
                  <a:pt x="389554" y="63460"/>
                </a:lnTo>
                <a:lnTo>
                  <a:pt x="396757" y="59390"/>
                </a:lnTo>
                <a:lnTo>
                  <a:pt x="401898" y="52350"/>
                </a:lnTo>
                <a:lnTo>
                  <a:pt x="403860" y="42128"/>
                </a:lnTo>
                <a:lnTo>
                  <a:pt x="399625" y="25232"/>
                </a:lnTo>
                <a:lnTo>
                  <a:pt x="388430" y="11896"/>
                </a:lnTo>
                <a:lnTo>
                  <a:pt x="385278" y="101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0897" y="5238750"/>
            <a:ext cx="202565" cy="230504"/>
          </a:xfrm>
          <a:custGeom>
            <a:avLst/>
            <a:gdLst/>
            <a:ahLst/>
            <a:cxnLst/>
            <a:rect l="l" t="t" r="r" b="b"/>
            <a:pathLst>
              <a:path w="202565" h="230504">
                <a:moveTo>
                  <a:pt x="28361" y="151155"/>
                </a:moveTo>
                <a:lnTo>
                  <a:pt x="18796" y="151155"/>
                </a:lnTo>
                <a:lnTo>
                  <a:pt x="18478" y="151814"/>
                </a:lnTo>
                <a:lnTo>
                  <a:pt x="17199" y="157544"/>
                </a:lnTo>
                <a:lnTo>
                  <a:pt x="635" y="222552"/>
                </a:lnTo>
                <a:lnTo>
                  <a:pt x="0" y="224472"/>
                </a:lnTo>
                <a:lnTo>
                  <a:pt x="0" y="227980"/>
                </a:lnTo>
                <a:lnTo>
                  <a:pt x="1270" y="229894"/>
                </a:lnTo>
                <a:lnTo>
                  <a:pt x="6389" y="229894"/>
                </a:lnTo>
                <a:lnTo>
                  <a:pt x="10849" y="225440"/>
                </a:lnTo>
                <a:lnTo>
                  <a:pt x="14366" y="221615"/>
                </a:lnTo>
                <a:lnTo>
                  <a:pt x="22655" y="211415"/>
                </a:lnTo>
                <a:lnTo>
                  <a:pt x="26163" y="207595"/>
                </a:lnTo>
                <a:lnTo>
                  <a:pt x="44943" y="207595"/>
                </a:lnTo>
                <a:lnTo>
                  <a:pt x="31838" y="195173"/>
                </a:lnTo>
                <a:lnTo>
                  <a:pt x="26123" y="173165"/>
                </a:lnTo>
                <a:lnTo>
                  <a:pt x="26123" y="169976"/>
                </a:lnTo>
                <a:lnTo>
                  <a:pt x="26758" y="162952"/>
                </a:lnTo>
                <a:lnTo>
                  <a:pt x="28044" y="157227"/>
                </a:lnTo>
                <a:lnTo>
                  <a:pt x="28361" y="155957"/>
                </a:lnTo>
                <a:lnTo>
                  <a:pt x="28361" y="151155"/>
                </a:lnTo>
                <a:close/>
              </a:path>
              <a:path w="202565" h="230504">
                <a:moveTo>
                  <a:pt x="44943" y="207595"/>
                </a:moveTo>
                <a:lnTo>
                  <a:pt x="26163" y="207595"/>
                </a:lnTo>
                <a:lnTo>
                  <a:pt x="40121" y="218875"/>
                </a:lnTo>
                <a:lnTo>
                  <a:pt x="55786" y="225674"/>
                </a:lnTo>
                <a:lnTo>
                  <a:pt x="71874" y="229008"/>
                </a:lnTo>
                <a:lnTo>
                  <a:pt x="87099" y="229894"/>
                </a:lnTo>
                <a:lnTo>
                  <a:pt x="121031" y="222851"/>
                </a:lnTo>
                <a:lnTo>
                  <a:pt x="127678" y="218455"/>
                </a:lnTo>
                <a:lnTo>
                  <a:pt x="87922" y="218455"/>
                </a:lnTo>
                <a:lnTo>
                  <a:pt x="66441" y="216355"/>
                </a:lnTo>
                <a:lnTo>
                  <a:pt x="46512" y="209082"/>
                </a:lnTo>
                <a:lnTo>
                  <a:pt x="44943" y="207595"/>
                </a:lnTo>
                <a:close/>
              </a:path>
              <a:path w="202565" h="230504">
                <a:moveTo>
                  <a:pt x="124548" y="0"/>
                </a:moveTo>
                <a:lnTo>
                  <a:pt x="92284" y="6242"/>
                </a:lnTo>
                <a:lnTo>
                  <a:pt x="65198" y="22716"/>
                </a:lnTo>
                <a:lnTo>
                  <a:pt x="46552" y="46043"/>
                </a:lnTo>
                <a:lnTo>
                  <a:pt x="39612" y="72845"/>
                </a:lnTo>
                <a:lnTo>
                  <a:pt x="39911" y="77771"/>
                </a:lnTo>
                <a:lnTo>
                  <a:pt x="68260" y="115288"/>
                </a:lnTo>
                <a:lnTo>
                  <a:pt x="116282" y="127809"/>
                </a:lnTo>
                <a:lnTo>
                  <a:pt x="121641" y="129123"/>
                </a:lnTo>
                <a:lnTo>
                  <a:pt x="130594" y="132057"/>
                </a:lnTo>
                <a:lnTo>
                  <a:pt x="140321" y="137823"/>
                </a:lnTo>
                <a:lnTo>
                  <a:pt x="148131" y="147581"/>
                </a:lnTo>
                <a:lnTo>
                  <a:pt x="151333" y="162495"/>
                </a:lnTo>
                <a:lnTo>
                  <a:pt x="146531" y="182105"/>
                </a:lnTo>
                <a:lnTo>
                  <a:pt x="133243" y="200134"/>
                </a:lnTo>
                <a:lnTo>
                  <a:pt x="113148" y="213333"/>
                </a:lnTo>
                <a:lnTo>
                  <a:pt x="87922" y="218455"/>
                </a:lnTo>
                <a:lnTo>
                  <a:pt x="127678" y="218455"/>
                </a:lnTo>
                <a:lnTo>
                  <a:pt x="148716" y="204542"/>
                </a:lnTo>
                <a:lnTo>
                  <a:pt x="167370" y="179200"/>
                </a:lnTo>
                <a:lnTo>
                  <a:pt x="174207" y="151056"/>
                </a:lnTo>
                <a:lnTo>
                  <a:pt x="173194" y="140864"/>
                </a:lnTo>
                <a:lnTo>
                  <a:pt x="144017" y="105191"/>
                </a:lnTo>
                <a:lnTo>
                  <a:pt x="86805" y="90651"/>
                </a:lnTo>
                <a:lnTo>
                  <a:pt x="83924" y="89688"/>
                </a:lnTo>
                <a:lnTo>
                  <a:pt x="77196" y="86510"/>
                </a:lnTo>
                <a:lnTo>
                  <a:pt x="70197" y="80946"/>
                </a:lnTo>
                <a:lnTo>
                  <a:pt x="64699" y="72520"/>
                </a:lnTo>
                <a:lnTo>
                  <a:pt x="62472" y="60756"/>
                </a:lnTo>
                <a:lnTo>
                  <a:pt x="67439" y="42252"/>
                </a:lnTo>
                <a:lnTo>
                  <a:pt x="80860" y="26037"/>
                </a:lnTo>
                <a:lnTo>
                  <a:pt x="100519" y="14532"/>
                </a:lnTo>
                <a:lnTo>
                  <a:pt x="124197" y="10159"/>
                </a:lnTo>
                <a:lnTo>
                  <a:pt x="163051" y="10159"/>
                </a:lnTo>
                <a:lnTo>
                  <a:pt x="153169" y="4847"/>
                </a:lnTo>
                <a:lnTo>
                  <a:pt x="139144" y="1129"/>
                </a:lnTo>
                <a:lnTo>
                  <a:pt x="124548" y="0"/>
                </a:lnTo>
                <a:close/>
              </a:path>
              <a:path w="202565" h="230504">
                <a:moveTo>
                  <a:pt x="163051" y="10159"/>
                </a:moveTo>
                <a:lnTo>
                  <a:pt x="124197" y="10159"/>
                </a:lnTo>
                <a:lnTo>
                  <a:pt x="146759" y="13643"/>
                </a:lnTo>
                <a:lnTo>
                  <a:pt x="162732" y="23560"/>
                </a:lnTo>
                <a:lnTo>
                  <a:pt x="172232" y="39108"/>
                </a:lnTo>
                <a:lnTo>
                  <a:pt x="175373" y="59486"/>
                </a:lnTo>
                <a:lnTo>
                  <a:pt x="175373" y="63599"/>
                </a:lnTo>
                <a:lnTo>
                  <a:pt x="174207" y="70867"/>
                </a:lnTo>
                <a:lnTo>
                  <a:pt x="174207" y="78130"/>
                </a:lnTo>
                <a:lnTo>
                  <a:pt x="184367" y="78130"/>
                </a:lnTo>
                <a:lnTo>
                  <a:pt x="184684" y="76542"/>
                </a:lnTo>
                <a:lnTo>
                  <a:pt x="186029" y="70867"/>
                </a:lnTo>
                <a:lnTo>
                  <a:pt x="198076" y="22021"/>
                </a:lnTo>
                <a:lnTo>
                  <a:pt x="176275" y="22021"/>
                </a:lnTo>
                <a:lnTo>
                  <a:pt x="165816" y="11646"/>
                </a:lnTo>
                <a:lnTo>
                  <a:pt x="163051" y="10159"/>
                </a:lnTo>
                <a:close/>
              </a:path>
              <a:path w="202565" h="230504">
                <a:moveTo>
                  <a:pt x="201512" y="0"/>
                </a:moveTo>
                <a:lnTo>
                  <a:pt x="196392" y="0"/>
                </a:lnTo>
                <a:lnTo>
                  <a:pt x="191923" y="4345"/>
                </a:lnTo>
                <a:lnTo>
                  <a:pt x="176275" y="22021"/>
                </a:lnTo>
                <a:lnTo>
                  <a:pt x="198076" y="22021"/>
                </a:lnTo>
                <a:lnTo>
                  <a:pt x="202436" y="4345"/>
                </a:lnTo>
                <a:lnTo>
                  <a:pt x="202490" y="2540"/>
                </a:lnTo>
                <a:lnTo>
                  <a:pt x="2015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8614" y="5219715"/>
            <a:ext cx="114935" cy="151130"/>
          </a:xfrm>
          <a:custGeom>
            <a:avLst/>
            <a:gdLst/>
            <a:ahLst/>
            <a:cxnLst/>
            <a:rect l="l" t="t" r="r" b="b"/>
            <a:pathLst>
              <a:path w="114934" h="151129">
                <a:moveTo>
                  <a:pt x="92891" y="10159"/>
                </a:moveTo>
                <a:lnTo>
                  <a:pt x="49242" y="10159"/>
                </a:lnTo>
                <a:lnTo>
                  <a:pt x="65039" y="12564"/>
                </a:lnTo>
                <a:lnTo>
                  <a:pt x="78063" y="19519"/>
                </a:lnTo>
                <a:lnTo>
                  <a:pt x="86908" y="30640"/>
                </a:lnTo>
                <a:lnTo>
                  <a:pt x="90169" y="45540"/>
                </a:lnTo>
                <a:lnTo>
                  <a:pt x="87801" y="59036"/>
                </a:lnTo>
                <a:lnTo>
                  <a:pt x="81258" y="71280"/>
                </a:lnTo>
                <a:lnTo>
                  <a:pt x="71386" y="82720"/>
                </a:lnTo>
                <a:lnTo>
                  <a:pt x="59030" y="93800"/>
                </a:lnTo>
                <a:lnTo>
                  <a:pt x="2773" y="140702"/>
                </a:lnTo>
                <a:lnTo>
                  <a:pt x="462" y="142745"/>
                </a:lnTo>
                <a:lnTo>
                  <a:pt x="233" y="142745"/>
                </a:lnTo>
                <a:lnTo>
                  <a:pt x="0" y="144332"/>
                </a:lnTo>
                <a:lnTo>
                  <a:pt x="0" y="151129"/>
                </a:lnTo>
                <a:lnTo>
                  <a:pt x="106734" y="151129"/>
                </a:lnTo>
                <a:lnTo>
                  <a:pt x="110459" y="129524"/>
                </a:lnTo>
                <a:lnTo>
                  <a:pt x="28655" y="129524"/>
                </a:lnTo>
                <a:lnTo>
                  <a:pt x="52072" y="112281"/>
                </a:lnTo>
                <a:lnTo>
                  <a:pt x="63634" y="103992"/>
                </a:lnTo>
                <a:lnTo>
                  <a:pt x="74463" y="96579"/>
                </a:lnTo>
                <a:lnTo>
                  <a:pt x="89386" y="86003"/>
                </a:lnTo>
                <a:lnTo>
                  <a:pt x="102119" y="74660"/>
                </a:lnTo>
                <a:lnTo>
                  <a:pt x="110987" y="61441"/>
                </a:lnTo>
                <a:lnTo>
                  <a:pt x="114315" y="45233"/>
                </a:lnTo>
                <a:lnTo>
                  <a:pt x="109462" y="25901"/>
                </a:lnTo>
                <a:lnTo>
                  <a:pt x="96325" y="11714"/>
                </a:lnTo>
                <a:lnTo>
                  <a:pt x="92891" y="10159"/>
                </a:lnTo>
                <a:close/>
              </a:path>
              <a:path w="114934" h="151129">
                <a:moveTo>
                  <a:pt x="114315" y="107161"/>
                </a:moveTo>
                <a:lnTo>
                  <a:pt x="104691" y="107161"/>
                </a:lnTo>
                <a:lnTo>
                  <a:pt x="101714" y="125829"/>
                </a:lnTo>
                <a:lnTo>
                  <a:pt x="98047" y="128140"/>
                </a:lnTo>
                <a:lnTo>
                  <a:pt x="96217" y="129524"/>
                </a:lnTo>
                <a:lnTo>
                  <a:pt x="110459" y="129524"/>
                </a:lnTo>
                <a:lnTo>
                  <a:pt x="114315" y="107161"/>
                </a:lnTo>
                <a:close/>
              </a:path>
              <a:path w="114934" h="151129">
                <a:moveTo>
                  <a:pt x="53722" y="0"/>
                </a:moveTo>
                <a:lnTo>
                  <a:pt x="32258" y="3086"/>
                </a:lnTo>
                <a:lnTo>
                  <a:pt x="15249" y="11530"/>
                </a:lnTo>
                <a:lnTo>
                  <a:pt x="4049" y="24111"/>
                </a:lnTo>
                <a:lnTo>
                  <a:pt x="15" y="39607"/>
                </a:lnTo>
                <a:lnTo>
                  <a:pt x="15" y="51305"/>
                </a:lnTo>
                <a:lnTo>
                  <a:pt x="10036" y="53324"/>
                </a:lnTo>
                <a:lnTo>
                  <a:pt x="19382" y="53324"/>
                </a:lnTo>
                <a:lnTo>
                  <a:pt x="26685" y="49262"/>
                </a:lnTo>
                <a:lnTo>
                  <a:pt x="26685" y="31849"/>
                </a:lnTo>
                <a:lnTo>
                  <a:pt x="20930" y="27329"/>
                </a:lnTo>
                <a:lnTo>
                  <a:pt x="14074" y="26654"/>
                </a:lnTo>
                <a:lnTo>
                  <a:pt x="20121" y="19904"/>
                </a:lnTo>
                <a:lnTo>
                  <a:pt x="28300" y="14697"/>
                </a:lnTo>
                <a:lnTo>
                  <a:pt x="38159" y="11346"/>
                </a:lnTo>
                <a:lnTo>
                  <a:pt x="49242" y="10159"/>
                </a:lnTo>
                <a:lnTo>
                  <a:pt x="92891" y="10159"/>
                </a:lnTo>
                <a:lnTo>
                  <a:pt x="77034" y="2979"/>
                </a:lnTo>
                <a:lnTo>
                  <a:pt x="5372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8004" y="4725654"/>
            <a:ext cx="227965" cy="415925"/>
          </a:xfrm>
          <a:custGeom>
            <a:avLst/>
            <a:gdLst/>
            <a:ahLst/>
            <a:cxnLst/>
            <a:rect l="l" t="t" r="r" b="b"/>
            <a:pathLst>
              <a:path w="227965" h="415925">
                <a:moveTo>
                  <a:pt x="33719" y="355630"/>
                </a:moveTo>
                <a:lnTo>
                  <a:pt x="25058" y="355630"/>
                </a:lnTo>
                <a:lnTo>
                  <a:pt x="16143" y="357496"/>
                </a:lnTo>
                <a:lnTo>
                  <a:pt x="8084" y="362919"/>
                </a:lnTo>
                <a:lnTo>
                  <a:pt x="2248" y="371638"/>
                </a:lnTo>
                <a:lnTo>
                  <a:pt x="0" y="383391"/>
                </a:lnTo>
                <a:lnTo>
                  <a:pt x="3423" y="397159"/>
                </a:lnTo>
                <a:lnTo>
                  <a:pt x="12355" y="407154"/>
                </a:lnTo>
                <a:lnTo>
                  <a:pt x="24786" y="413246"/>
                </a:lnTo>
                <a:lnTo>
                  <a:pt x="38710" y="415305"/>
                </a:lnTo>
                <a:lnTo>
                  <a:pt x="56170" y="410814"/>
                </a:lnTo>
                <a:lnTo>
                  <a:pt x="63589" y="405129"/>
                </a:lnTo>
                <a:lnTo>
                  <a:pt x="25524" y="405129"/>
                </a:lnTo>
                <a:lnTo>
                  <a:pt x="16868" y="396280"/>
                </a:lnTo>
                <a:lnTo>
                  <a:pt x="41920" y="361111"/>
                </a:lnTo>
                <a:lnTo>
                  <a:pt x="33719" y="355630"/>
                </a:lnTo>
                <a:close/>
              </a:path>
              <a:path w="227965" h="415925">
                <a:moveTo>
                  <a:pt x="187693" y="0"/>
                </a:moveTo>
                <a:lnTo>
                  <a:pt x="142469" y="25891"/>
                </a:lnTo>
                <a:lnTo>
                  <a:pt x="125401" y="70935"/>
                </a:lnTo>
                <a:lnTo>
                  <a:pt x="114806" y="124460"/>
                </a:lnTo>
                <a:lnTo>
                  <a:pt x="69711" y="124460"/>
                </a:lnTo>
                <a:lnTo>
                  <a:pt x="69711" y="138429"/>
                </a:lnTo>
                <a:lnTo>
                  <a:pt x="112519" y="138429"/>
                </a:lnTo>
                <a:lnTo>
                  <a:pt x="78358" y="319142"/>
                </a:lnTo>
                <a:lnTo>
                  <a:pt x="72042" y="351292"/>
                </a:lnTo>
                <a:lnTo>
                  <a:pt x="64356" y="378771"/>
                </a:lnTo>
                <a:lnTo>
                  <a:pt x="53766" y="397932"/>
                </a:lnTo>
                <a:lnTo>
                  <a:pt x="38734" y="405129"/>
                </a:lnTo>
                <a:lnTo>
                  <a:pt x="63589" y="405129"/>
                </a:lnTo>
                <a:lnTo>
                  <a:pt x="90180" y="370920"/>
                </a:lnTo>
                <a:lnTo>
                  <a:pt x="108234" y="317608"/>
                </a:lnTo>
                <a:lnTo>
                  <a:pt x="143038" y="138445"/>
                </a:lnTo>
                <a:lnTo>
                  <a:pt x="195873" y="138445"/>
                </a:lnTo>
                <a:lnTo>
                  <a:pt x="195873" y="124475"/>
                </a:lnTo>
                <a:lnTo>
                  <a:pt x="145773" y="124475"/>
                </a:lnTo>
                <a:lnTo>
                  <a:pt x="155332" y="72772"/>
                </a:lnTo>
                <a:lnTo>
                  <a:pt x="163655" y="33934"/>
                </a:lnTo>
                <a:lnTo>
                  <a:pt x="187683" y="10160"/>
                </a:lnTo>
                <a:lnTo>
                  <a:pt x="216738" y="10160"/>
                </a:lnTo>
                <a:lnTo>
                  <a:pt x="214522" y="7819"/>
                </a:lnTo>
                <a:lnTo>
                  <a:pt x="201769" y="1955"/>
                </a:lnTo>
                <a:lnTo>
                  <a:pt x="187693" y="0"/>
                </a:lnTo>
                <a:close/>
              </a:path>
              <a:path w="227965" h="415925">
                <a:moveTo>
                  <a:pt x="216738" y="10160"/>
                </a:moveTo>
                <a:lnTo>
                  <a:pt x="201345" y="10160"/>
                </a:lnTo>
                <a:lnTo>
                  <a:pt x="210022" y="17779"/>
                </a:lnTo>
                <a:lnTo>
                  <a:pt x="197722" y="21450"/>
                </a:lnTo>
                <a:lnTo>
                  <a:pt x="190205" y="28239"/>
                </a:lnTo>
                <a:lnTo>
                  <a:pt x="186445" y="35969"/>
                </a:lnTo>
                <a:lnTo>
                  <a:pt x="185420" y="42461"/>
                </a:lnTo>
                <a:lnTo>
                  <a:pt x="185420" y="52962"/>
                </a:lnTo>
                <a:lnTo>
                  <a:pt x="193625" y="58450"/>
                </a:lnTo>
                <a:lnTo>
                  <a:pt x="202272" y="58450"/>
                </a:lnTo>
                <a:lnTo>
                  <a:pt x="211187" y="56623"/>
                </a:lnTo>
                <a:lnTo>
                  <a:pt x="219248" y="51313"/>
                </a:lnTo>
                <a:lnTo>
                  <a:pt x="225089" y="42776"/>
                </a:lnTo>
                <a:lnTo>
                  <a:pt x="227340" y="31268"/>
                </a:lnTo>
                <a:lnTo>
                  <a:pt x="223772" y="17590"/>
                </a:lnTo>
                <a:lnTo>
                  <a:pt x="216738" y="101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7102" y="4974590"/>
            <a:ext cx="178435" cy="203200"/>
          </a:xfrm>
          <a:custGeom>
            <a:avLst/>
            <a:gdLst/>
            <a:ahLst/>
            <a:cxnLst/>
            <a:rect l="l" t="t" r="r" b="b"/>
            <a:pathLst>
              <a:path w="178434" h="203200">
                <a:moveTo>
                  <a:pt x="71819" y="191769"/>
                </a:moveTo>
                <a:lnTo>
                  <a:pt x="0" y="191769"/>
                </a:lnTo>
                <a:lnTo>
                  <a:pt x="0" y="201929"/>
                </a:lnTo>
                <a:lnTo>
                  <a:pt x="2872" y="203200"/>
                </a:lnTo>
                <a:lnTo>
                  <a:pt x="4470" y="203200"/>
                </a:lnTo>
                <a:lnTo>
                  <a:pt x="11051" y="203001"/>
                </a:lnTo>
                <a:lnTo>
                  <a:pt x="25162" y="202128"/>
                </a:lnTo>
                <a:lnTo>
                  <a:pt x="31913" y="201929"/>
                </a:lnTo>
                <a:lnTo>
                  <a:pt x="71819" y="201929"/>
                </a:lnTo>
                <a:lnTo>
                  <a:pt x="71819" y="191769"/>
                </a:lnTo>
                <a:close/>
              </a:path>
              <a:path w="178434" h="203200">
                <a:moveTo>
                  <a:pt x="71819" y="201929"/>
                </a:moveTo>
                <a:lnTo>
                  <a:pt x="31913" y="201929"/>
                </a:lnTo>
                <a:lnTo>
                  <a:pt x="40245" y="202128"/>
                </a:lnTo>
                <a:lnTo>
                  <a:pt x="57271" y="203001"/>
                </a:lnTo>
                <a:lnTo>
                  <a:pt x="65430" y="203200"/>
                </a:lnTo>
                <a:lnTo>
                  <a:pt x="68301" y="203200"/>
                </a:lnTo>
                <a:lnTo>
                  <a:pt x="71819" y="202247"/>
                </a:lnTo>
                <a:lnTo>
                  <a:pt x="71819" y="201929"/>
                </a:lnTo>
                <a:close/>
              </a:path>
              <a:path w="178434" h="203200">
                <a:moveTo>
                  <a:pt x="75703" y="8889"/>
                </a:moveTo>
                <a:lnTo>
                  <a:pt x="59372" y="8889"/>
                </a:lnTo>
                <a:lnTo>
                  <a:pt x="61594" y="15949"/>
                </a:lnTo>
                <a:lnTo>
                  <a:pt x="61594" y="28119"/>
                </a:lnTo>
                <a:lnTo>
                  <a:pt x="60959" y="32285"/>
                </a:lnTo>
                <a:lnTo>
                  <a:pt x="60642" y="34201"/>
                </a:lnTo>
                <a:lnTo>
                  <a:pt x="21386" y="191769"/>
                </a:lnTo>
                <a:lnTo>
                  <a:pt x="47877" y="191769"/>
                </a:lnTo>
                <a:lnTo>
                  <a:pt x="47877" y="186322"/>
                </a:lnTo>
                <a:lnTo>
                  <a:pt x="51385" y="173167"/>
                </a:lnTo>
                <a:lnTo>
                  <a:pt x="54355" y="160415"/>
                </a:lnTo>
                <a:lnTo>
                  <a:pt x="57414" y="147932"/>
                </a:lnTo>
                <a:lnTo>
                  <a:pt x="60475" y="135864"/>
                </a:lnTo>
                <a:lnTo>
                  <a:pt x="63197" y="125347"/>
                </a:lnTo>
                <a:lnTo>
                  <a:pt x="75538" y="125347"/>
                </a:lnTo>
                <a:lnTo>
                  <a:pt x="73311" y="123086"/>
                </a:lnTo>
                <a:lnTo>
                  <a:pt x="68844" y="113623"/>
                </a:lnTo>
                <a:lnTo>
                  <a:pt x="67588" y="107900"/>
                </a:lnTo>
                <a:lnTo>
                  <a:pt x="67588" y="106615"/>
                </a:lnTo>
                <a:lnTo>
                  <a:pt x="68223" y="104358"/>
                </a:lnTo>
                <a:lnTo>
                  <a:pt x="84543" y="38467"/>
                </a:lnTo>
                <a:lnTo>
                  <a:pt x="97931" y="23404"/>
                </a:lnTo>
                <a:lnTo>
                  <a:pt x="98905" y="22680"/>
                </a:lnTo>
                <a:lnTo>
                  <a:pt x="84902" y="22680"/>
                </a:lnTo>
                <a:lnTo>
                  <a:pt x="78823" y="11347"/>
                </a:lnTo>
                <a:lnTo>
                  <a:pt x="75703" y="8889"/>
                </a:lnTo>
                <a:close/>
              </a:path>
              <a:path w="178434" h="203200">
                <a:moveTo>
                  <a:pt x="75538" y="125347"/>
                </a:moveTo>
                <a:lnTo>
                  <a:pt x="63197" y="125347"/>
                </a:lnTo>
                <a:lnTo>
                  <a:pt x="67257" y="131165"/>
                </a:lnTo>
                <a:lnTo>
                  <a:pt x="73885" y="137536"/>
                </a:lnTo>
                <a:lnTo>
                  <a:pt x="83387" y="142670"/>
                </a:lnTo>
                <a:lnTo>
                  <a:pt x="96064" y="144779"/>
                </a:lnTo>
                <a:lnTo>
                  <a:pt x="125311" y="137264"/>
                </a:lnTo>
                <a:lnTo>
                  <a:pt x="127146" y="135864"/>
                </a:lnTo>
                <a:lnTo>
                  <a:pt x="96064" y="135864"/>
                </a:lnTo>
                <a:lnTo>
                  <a:pt x="82035" y="131946"/>
                </a:lnTo>
                <a:lnTo>
                  <a:pt x="75538" y="125347"/>
                </a:lnTo>
                <a:close/>
              </a:path>
              <a:path w="178434" h="203200">
                <a:moveTo>
                  <a:pt x="156273" y="8889"/>
                </a:moveTo>
                <a:lnTo>
                  <a:pt x="129336" y="8889"/>
                </a:lnTo>
                <a:lnTo>
                  <a:pt x="138275" y="10702"/>
                </a:lnTo>
                <a:lnTo>
                  <a:pt x="145702" y="16283"/>
                </a:lnTo>
                <a:lnTo>
                  <a:pt x="150807" y="25976"/>
                </a:lnTo>
                <a:lnTo>
                  <a:pt x="152702" y="40069"/>
                </a:lnTo>
                <a:lnTo>
                  <a:pt x="151451" y="53105"/>
                </a:lnTo>
                <a:lnTo>
                  <a:pt x="136053" y="104686"/>
                </a:lnTo>
                <a:lnTo>
                  <a:pt x="108070" y="133207"/>
                </a:lnTo>
                <a:lnTo>
                  <a:pt x="96064" y="135864"/>
                </a:lnTo>
                <a:lnTo>
                  <a:pt x="127146" y="135864"/>
                </a:lnTo>
                <a:lnTo>
                  <a:pt x="151692" y="117142"/>
                </a:lnTo>
                <a:lnTo>
                  <a:pt x="170772" y="88052"/>
                </a:lnTo>
                <a:lnTo>
                  <a:pt x="178117" y="53632"/>
                </a:lnTo>
                <a:lnTo>
                  <a:pt x="173731" y="29409"/>
                </a:lnTo>
                <a:lnTo>
                  <a:pt x="162429" y="12733"/>
                </a:lnTo>
                <a:lnTo>
                  <a:pt x="156273" y="8889"/>
                </a:lnTo>
                <a:close/>
              </a:path>
              <a:path w="178434" h="203200">
                <a:moveTo>
                  <a:pt x="52030" y="0"/>
                </a:moveTo>
                <a:lnTo>
                  <a:pt x="22332" y="26360"/>
                </a:lnTo>
                <a:lnTo>
                  <a:pt x="15328" y="49113"/>
                </a:lnTo>
                <a:lnTo>
                  <a:pt x="15328" y="53290"/>
                </a:lnTo>
                <a:lnTo>
                  <a:pt x="25220" y="53290"/>
                </a:lnTo>
                <a:lnTo>
                  <a:pt x="25538" y="52322"/>
                </a:lnTo>
                <a:lnTo>
                  <a:pt x="27776" y="43635"/>
                </a:lnTo>
                <a:lnTo>
                  <a:pt x="31685" y="30337"/>
                </a:lnTo>
                <a:lnTo>
                  <a:pt x="36549" y="19268"/>
                </a:lnTo>
                <a:lnTo>
                  <a:pt x="42850" y="11696"/>
                </a:lnTo>
                <a:lnTo>
                  <a:pt x="51067" y="8889"/>
                </a:lnTo>
                <a:lnTo>
                  <a:pt x="75703" y="8889"/>
                </a:lnTo>
                <a:lnTo>
                  <a:pt x="70023" y="4416"/>
                </a:lnTo>
                <a:lnTo>
                  <a:pt x="60444" y="947"/>
                </a:lnTo>
                <a:lnTo>
                  <a:pt x="52030" y="0"/>
                </a:lnTo>
                <a:close/>
              </a:path>
              <a:path w="178434" h="203200">
                <a:moveTo>
                  <a:pt x="130224" y="0"/>
                </a:moveTo>
                <a:lnTo>
                  <a:pt x="116008" y="2268"/>
                </a:lnTo>
                <a:lnTo>
                  <a:pt x="103377" y="7940"/>
                </a:lnTo>
                <a:lnTo>
                  <a:pt x="92838" y="15311"/>
                </a:lnTo>
                <a:lnTo>
                  <a:pt x="84902" y="22680"/>
                </a:lnTo>
                <a:lnTo>
                  <a:pt x="98905" y="22680"/>
                </a:lnTo>
                <a:lnTo>
                  <a:pt x="110060" y="14397"/>
                </a:lnTo>
                <a:lnTo>
                  <a:pt x="120629" y="10030"/>
                </a:lnTo>
                <a:lnTo>
                  <a:pt x="129336" y="8889"/>
                </a:lnTo>
                <a:lnTo>
                  <a:pt x="156273" y="8889"/>
                </a:lnTo>
                <a:lnTo>
                  <a:pt x="146998" y="3098"/>
                </a:lnTo>
                <a:lnTo>
                  <a:pt x="1302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2674" y="470537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5" y="0"/>
                </a:moveTo>
                <a:lnTo>
                  <a:pt x="101729" y="0"/>
                </a:lnTo>
                <a:lnTo>
                  <a:pt x="92213" y="5762"/>
                </a:lnTo>
                <a:lnTo>
                  <a:pt x="51015" y="50658"/>
                </a:lnTo>
                <a:lnTo>
                  <a:pt x="28868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1" y="331276"/>
                </a:lnTo>
                <a:lnTo>
                  <a:pt x="30252" y="370229"/>
                </a:lnTo>
                <a:lnTo>
                  <a:pt x="52378" y="407275"/>
                </a:lnTo>
                <a:lnTo>
                  <a:pt x="92504" y="450424"/>
                </a:lnTo>
                <a:lnTo>
                  <a:pt x="101742" y="455930"/>
                </a:lnTo>
                <a:lnTo>
                  <a:pt x="104498" y="455930"/>
                </a:lnTo>
                <a:lnTo>
                  <a:pt x="106339" y="454559"/>
                </a:lnTo>
                <a:lnTo>
                  <a:pt x="106326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70" y="228004"/>
                </a:lnTo>
                <a:lnTo>
                  <a:pt x="28930" y="180595"/>
                </a:lnTo>
                <a:lnTo>
                  <a:pt x="36397" y="134256"/>
                </a:lnTo>
                <a:lnTo>
                  <a:pt x="50104" y="90061"/>
                </a:lnTo>
                <a:lnTo>
                  <a:pt x="71080" y="49083"/>
                </a:lnTo>
                <a:lnTo>
                  <a:pt x="100357" y="12396"/>
                </a:lnTo>
                <a:lnTo>
                  <a:pt x="106326" y="6934"/>
                </a:lnTo>
                <a:lnTo>
                  <a:pt x="106326" y="1463"/>
                </a:lnTo>
                <a:lnTo>
                  <a:pt x="1044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6099" y="470282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1" y="15125"/>
                </a:lnTo>
                <a:lnTo>
                  <a:pt x="33205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7"/>
                </a:lnTo>
                <a:lnTo>
                  <a:pt x="5928" y="443605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8" y="329538"/>
                </a:lnTo>
                <a:lnTo>
                  <a:pt x="104879" y="258826"/>
                </a:lnTo>
                <a:lnTo>
                  <a:pt x="106104" y="227999"/>
                </a:lnTo>
                <a:lnTo>
                  <a:pt x="104924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34434" y="4733290"/>
            <a:ext cx="275590" cy="311150"/>
          </a:xfrm>
          <a:custGeom>
            <a:avLst/>
            <a:gdLst/>
            <a:ahLst/>
            <a:cxnLst/>
            <a:rect l="l" t="t" r="r" b="b"/>
            <a:pathLst>
              <a:path w="275590" h="311150">
                <a:moveTo>
                  <a:pt x="200878" y="13969"/>
                </a:moveTo>
                <a:lnTo>
                  <a:pt x="96574" y="13969"/>
                </a:lnTo>
                <a:lnTo>
                  <a:pt x="116612" y="16257"/>
                </a:lnTo>
                <a:lnTo>
                  <a:pt x="116612" y="24015"/>
                </a:lnTo>
                <a:lnTo>
                  <a:pt x="116155" y="25374"/>
                </a:lnTo>
                <a:lnTo>
                  <a:pt x="53747" y="275743"/>
                </a:lnTo>
                <a:lnTo>
                  <a:pt x="50409" y="286591"/>
                </a:lnTo>
                <a:lnTo>
                  <a:pt x="44810" y="293121"/>
                </a:lnTo>
                <a:lnTo>
                  <a:pt x="33317" y="296318"/>
                </a:lnTo>
                <a:lnTo>
                  <a:pt x="12298" y="297164"/>
                </a:lnTo>
                <a:lnTo>
                  <a:pt x="0" y="297164"/>
                </a:lnTo>
                <a:lnTo>
                  <a:pt x="0" y="311136"/>
                </a:lnTo>
                <a:lnTo>
                  <a:pt x="234572" y="311136"/>
                </a:lnTo>
                <a:lnTo>
                  <a:pt x="237302" y="303391"/>
                </a:lnTo>
                <a:lnTo>
                  <a:pt x="239588" y="297140"/>
                </a:lnTo>
                <a:lnTo>
                  <a:pt x="94729" y="297140"/>
                </a:lnTo>
                <a:lnTo>
                  <a:pt x="90170" y="296683"/>
                </a:lnTo>
                <a:lnTo>
                  <a:pt x="88816" y="296227"/>
                </a:lnTo>
                <a:lnTo>
                  <a:pt x="88816" y="290294"/>
                </a:lnTo>
                <a:lnTo>
                  <a:pt x="91088" y="282078"/>
                </a:lnTo>
                <a:lnTo>
                  <a:pt x="152594" y="35485"/>
                </a:lnTo>
                <a:lnTo>
                  <a:pt x="155847" y="25183"/>
                </a:lnTo>
                <a:lnTo>
                  <a:pt x="162215" y="18558"/>
                </a:lnTo>
                <a:lnTo>
                  <a:pt x="175844" y="15018"/>
                </a:lnTo>
                <a:lnTo>
                  <a:pt x="200878" y="13969"/>
                </a:lnTo>
                <a:close/>
              </a:path>
              <a:path w="275590" h="311150">
                <a:moveTo>
                  <a:pt x="273739" y="193610"/>
                </a:moveTo>
                <a:lnTo>
                  <a:pt x="265534" y="193610"/>
                </a:lnTo>
                <a:lnTo>
                  <a:pt x="265078" y="195912"/>
                </a:lnTo>
                <a:lnTo>
                  <a:pt x="261887" y="203200"/>
                </a:lnTo>
                <a:lnTo>
                  <a:pt x="248568" y="235579"/>
                </a:lnTo>
                <a:lnTo>
                  <a:pt x="228462" y="265905"/>
                </a:lnTo>
                <a:lnTo>
                  <a:pt x="196487" y="288362"/>
                </a:lnTo>
                <a:lnTo>
                  <a:pt x="147563" y="297140"/>
                </a:lnTo>
                <a:lnTo>
                  <a:pt x="239588" y="297140"/>
                </a:lnTo>
                <a:lnTo>
                  <a:pt x="273283" y="205005"/>
                </a:lnTo>
                <a:lnTo>
                  <a:pt x="275099" y="199985"/>
                </a:lnTo>
                <a:lnTo>
                  <a:pt x="275099" y="196800"/>
                </a:lnTo>
                <a:lnTo>
                  <a:pt x="273739" y="193610"/>
                </a:lnTo>
                <a:close/>
              </a:path>
              <a:path w="275590" h="311150">
                <a:moveTo>
                  <a:pt x="82908" y="0"/>
                </a:moveTo>
                <a:lnTo>
                  <a:pt x="74260" y="0"/>
                </a:lnTo>
                <a:lnTo>
                  <a:pt x="74260" y="13969"/>
                </a:lnTo>
                <a:lnTo>
                  <a:pt x="218187" y="13969"/>
                </a:lnTo>
                <a:lnTo>
                  <a:pt x="218187" y="1358"/>
                </a:lnTo>
                <a:lnTo>
                  <a:pt x="143485" y="1358"/>
                </a:lnTo>
                <a:lnTo>
                  <a:pt x="130178" y="1146"/>
                </a:lnTo>
                <a:lnTo>
                  <a:pt x="96217" y="212"/>
                </a:lnTo>
                <a:lnTo>
                  <a:pt x="82908" y="0"/>
                </a:lnTo>
                <a:close/>
              </a:path>
              <a:path w="275590" h="311150">
                <a:moveTo>
                  <a:pt x="218187" y="0"/>
                </a:moveTo>
                <a:lnTo>
                  <a:pt x="210900" y="0"/>
                </a:lnTo>
                <a:lnTo>
                  <a:pt x="196137" y="212"/>
                </a:lnTo>
                <a:lnTo>
                  <a:pt x="158248" y="1146"/>
                </a:lnTo>
                <a:lnTo>
                  <a:pt x="143485" y="1358"/>
                </a:lnTo>
                <a:lnTo>
                  <a:pt x="218187" y="1358"/>
                </a:lnTo>
                <a:lnTo>
                  <a:pt x="2181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70984" y="470283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9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8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1" y="331276"/>
                </a:lnTo>
                <a:lnTo>
                  <a:pt x="30252" y="370229"/>
                </a:lnTo>
                <a:lnTo>
                  <a:pt x="52378" y="407275"/>
                </a:lnTo>
                <a:lnTo>
                  <a:pt x="92504" y="450424"/>
                </a:lnTo>
                <a:lnTo>
                  <a:pt x="101744" y="455929"/>
                </a:lnTo>
                <a:lnTo>
                  <a:pt x="104498" y="455929"/>
                </a:lnTo>
                <a:lnTo>
                  <a:pt x="106338" y="454559"/>
                </a:lnTo>
                <a:lnTo>
                  <a:pt x="106328" y="449073"/>
                </a:lnTo>
                <a:lnTo>
                  <a:pt x="98529" y="441323"/>
                </a:lnTo>
                <a:lnTo>
                  <a:pt x="69085" y="403781"/>
                </a:lnTo>
                <a:lnTo>
                  <a:pt x="48518" y="361510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70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2" y="49083"/>
                </a:lnTo>
                <a:lnTo>
                  <a:pt x="100360" y="12396"/>
                </a:lnTo>
                <a:lnTo>
                  <a:pt x="106328" y="6934"/>
                </a:lnTo>
                <a:lnTo>
                  <a:pt x="106328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10715" y="4842509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10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10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39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19309" y="4678679"/>
            <a:ext cx="80645" cy="165100"/>
          </a:xfrm>
          <a:custGeom>
            <a:avLst/>
            <a:gdLst/>
            <a:ahLst/>
            <a:cxnLst/>
            <a:rect l="l" t="t" r="r" b="b"/>
            <a:pathLst>
              <a:path w="80645" h="165100">
                <a:moveTo>
                  <a:pt x="61212" y="0"/>
                </a:moveTo>
                <a:lnTo>
                  <a:pt x="49098" y="0"/>
                </a:lnTo>
                <a:lnTo>
                  <a:pt x="45272" y="9941"/>
                </a:lnTo>
                <a:lnTo>
                  <a:pt x="43676" y="15060"/>
                </a:lnTo>
                <a:lnTo>
                  <a:pt x="1587" y="153630"/>
                </a:lnTo>
                <a:lnTo>
                  <a:pt x="1270" y="154265"/>
                </a:lnTo>
                <a:lnTo>
                  <a:pt x="0" y="158432"/>
                </a:lnTo>
                <a:lnTo>
                  <a:pt x="0" y="162217"/>
                </a:lnTo>
                <a:lnTo>
                  <a:pt x="9881" y="165100"/>
                </a:lnTo>
                <a:lnTo>
                  <a:pt x="14669" y="165100"/>
                </a:lnTo>
                <a:lnTo>
                  <a:pt x="14987" y="164465"/>
                </a:lnTo>
                <a:lnTo>
                  <a:pt x="17219" y="159677"/>
                </a:lnTo>
                <a:lnTo>
                  <a:pt x="77152" y="27752"/>
                </a:lnTo>
                <a:lnTo>
                  <a:pt x="79707" y="22324"/>
                </a:lnTo>
                <a:lnTo>
                  <a:pt x="80035" y="19784"/>
                </a:lnTo>
                <a:lnTo>
                  <a:pt x="80035" y="17551"/>
                </a:lnTo>
                <a:lnTo>
                  <a:pt x="78483" y="10640"/>
                </a:lnTo>
                <a:lnTo>
                  <a:pt x="74329" y="5069"/>
                </a:lnTo>
                <a:lnTo>
                  <a:pt x="68322" y="1352"/>
                </a:lnTo>
                <a:lnTo>
                  <a:pt x="612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58299" y="470282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2" y="15125"/>
                </a:lnTo>
                <a:lnTo>
                  <a:pt x="33206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7"/>
                </a:lnTo>
                <a:lnTo>
                  <a:pt x="5928" y="443605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7" y="329538"/>
                </a:lnTo>
                <a:lnTo>
                  <a:pt x="104879" y="258826"/>
                </a:lnTo>
                <a:lnTo>
                  <a:pt x="106104" y="227999"/>
                </a:lnTo>
                <a:lnTo>
                  <a:pt x="104924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00323" y="4728209"/>
            <a:ext cx="224790" cy="321310"/>
          </a:xfrm>
          <a:custGeom>
            <a:avLst/>
            <a:gdLst/>
            <a:ahLst/>
            <a:cxnLst/>
            <a:rect l="l" t="t" r="r" b="b"/>
            <a:pathLst>
              <a:path w="224790" h="321310">
                <a:moveTo>
                  <a:pt x="101663" y="114284"/>
                </a:moveTo>
                <a:lnTo>
                  <a:pt x="63082" y="122209"/>
                </a:lnTo>
                <a:lnTo>
                  <a:pt x="30657" y="144063"/>
                </a:lnTo>
                <a:lnTo>
                  <a:pt x="8319" y="176969"/>
                </a:lnTo>
                <a:lnTo>
                  <a:pt x="0" y="218047"/>
                </a:lnTo>
                <a:lnTo>
                  <a:pt x="7779" y="258652"/>
                </a:lnTo>
                <a:lnTo>
                  <a:pt x="28787" y="291421"/>
                </a:lnTo>
                <a:lnTo>
                  <a:pt x="59525" y="313311"/>
                </a:lnTo>
                <a:lnTo>
                  <a:pt x="96494" y="321284"/>
                </a:lnTo>
                <a:lnTo>
                  <a:pt x="116714" y="318633"/>
                </a:lnTo>
                <a:lnTo>
                  <a:pt x="133646" y="311705"/>
                </a:lnTo>
                <a:lnTo>
                  <a:pt x="134359" y="311199"/>
                </a:lnTo>
                <a:lnTo>
                  <a:pt x="98907" y="311199"/>
                </a:lnTo>
                <a:lnTo>
                  <a:pt x="84377" y="309073"/>
                </a:lnTo>
                <a:lnTo>
                  <a:pt x="51257" y="281979"/>
                </a:lnTo>
                <a:lnTo>
                  <a:pt x="38496" y="233696"/>
                </a:lnTo>
                <a:lnTo>
                  <a:pt x="38100" y="218514"/>
                </a:lnTo>
                <a:lnTo>
                  <a:pt x="38446" y="204148"/>
                </a:lnTo>
                <a:lnTo>
                  <a:pt x="52158" y="153685"/>
                </a:lnTo>
                <a:lnTo>
                  <a:pt x="86434" y="127034"/>
                </a:lnTo>
                <a:lnTo>
                  <a:pt x="103441" y="124460"/>
                </a:lnTo>
                <a:lnTo>
                  <a:pt x="137626" y="124460"/>
                </a:lnTo>
                <a:lnTo>
                  <a:pt x="134656" y="122429"/>
                </a:lnTo>
                <a:lnTo>
                  <a:pt x="119163" y="116437"/>
                </a:lnTo>
                <a:lnTo>
                  <a:pt x="101663" y="114284"/>
                </a:lnTo>
                <a:close/>
              </a:path>
              <a:path w="224790" h="321310">
                <a:moveTo>
                  <a:pt x="190944" y="291172"/>
                </a:moveTo>
                <a:lnTo>
                  <a:pt x="157492" y="291172"/>
                </a:lnTo>
                <a:lnTo>
                  <a:pt x="157467" y="321284"/>
                </a:lnTo>
                <a:lnTo>
                  <a:pt x="224789" y="316294"/>
                </a:lnTo>
                <a:lnTo>
                  <a:pt x="224789" y="302234"/>
                </a:lnTo>
                <a:lnTo>
                  <a:pt x="205769" y="301387"/>
                </a:lnTo>
                <a:lnTo>
                  <a:pt x="195041" y="297847"/>
                </a:lnTo>
                <a:lnTo>
                  <a:pt x="190944" y="291172"/>
                </a:lnTo>
                <a:close/>
              </a:path>
              <a:path w="224790" h="321310">
                <a:moveTo>
                  <a:pt x="137626" y="124460"/>
                </a:moveTo>
                <a:lnTo>
                  <a:pt x="103441" y="124460"/>
                </a:lnTo>
                <a:lnTo>
                  <a:pt x="115823" y="125850"/>
                </a:lnTo>
                <a:lnTo>
                  <a:pt x="128627" y="130451"/>
                </a:lnTo>
                <a:lnTo>
                  <a:pt x="141090" y="138905"/>
                </a:lnTo>
                <a:lnTo>
                  <a:pt x="152450" y="151853"/>
                </a:lnTo>
                <a:lnTo>
                  <a:pt x="157467" y="159613"/>
                </a:lnTo>
                <a:lnTo>
                  <a:pt x="157467" y="271487"/>
                </a:lnTo>
                <a:lnTo>
                  <a:pt x="127888" y="303438"/>
                </a:lnTo>
                <a:lnTo>
                  <a:pt x="98907" y="311199"/>
                </a:lnTo>
                <a:lnTo>
                  <a:pt x="134359" y="311199"/>
                </a:lnTo>
                <a:lnTo>
                  <a:pt x="147252" y="302039"/>
                </a:lnTo>
                <a:lnTo>
                  <a:pt x="157467" y="291199"/>
                </a:lnTo>
                <a:lnTo>
                  <a:pt x="190944" y="291172"/>
                </a:lnTo>
                <a:lnTo>
                  <a:pt x="190298" y="290119"/>
                </a:lnTo>
                <a:lnTo>
                  <a:pt x="189229" y="276706"/>
                </a:lnTo>
                <a:lnTo>
                  <a:pt x="189229" y="143127"/>
                </a:lnTo>
                <a:lnTo>
                  <a:pt x="159105" y="143127"/>
                </a:lnTo>
                <a:lnTo>
                  <a:pt x="148013" y="131559"/>
                </a:lnTo>
                <a:lnTo>
                  <a:pt x="137626" y="124460"/>
                </a:lnTo>
                <a:close/>
              </a:path>
              <a:path w="224790" h="321310">
                <a:moveTo>
                  <a:pt x="157492" y="291172"/>
                </a:moveTo>
                <a:close/>
              </a:path>
              <a:path w="224790" h="321310">
                <a:moveTo>
                  <a:pt x="189229" y="0"/>
                </a:moveTo>
                <a:lnTo>
                  <a:pt x="123545" y="4991"/>
                </a:lnTo>
                <a:lnTo>
                  <a:pt x="123545" y="19050"/>
                </a:lnTo>
                <a:lnTo>
                  <a:pt x="142566" y="19899"/>
                </a:lnTo>
                <a:lnTo>
                  <a:pt x="153293" y="23444"/>
                </a:lnTo>
                <a:lnTo>
                  <a:pt x="158037" y="31180"/>
                </a:lnTo>
                <a:lnTo>
                  <a:pt x="159105" y="44603"/>
                </a:lnTo>
                <a:lnTo>
                  <a:pt x="159105" y="143127"/>
                </a:lnTo>
                <a:lnTo>
                  <a:pt x="189229" y="143127"/>
                </a:lnTo>
                <a:lnTo>
                  <a:pt x="1892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44162" y="4842509"/>
            <a:ext cx="269875" cy="207010"/>
          </a:xfrm>
          <a:custGeom>
            <a:avLst/>
            <a:gdLst/>
            <a:ahLst/>
            <a:cxnLst/>
            <a:rect l="l" t="t" r="r" b="b"/>
            <a:pathLst>
              <a:path w="269875" h="207010">
                <a:moveTo>
                  <a:pt x="56540" y="2440"/>
                </a:moveTo>
                <a:lnTo>
                  <a:pt x="45783" y="2440"/>
                </a:lnTo>
                <a:lnTo>
                  <a:pt x="42633" y="8369"/>
                </a:lnTo>
                <a:lnTo>
                  <a:pt x="39941" y="12471"/>
                </a:lnTo>
                <a:lnTo>
                  <a:pt x="24045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2" y="186221"/>
                </a:lnTo>
                <a:lnTo>
                  <a:pt x="24511" y="201250"/>
                </a:lnTo>
                <a:lnTo>
                  <a:pt x="47663" y="207010"/>
                </a:lnTo>
                <a:lnTo>
                  <a:pt x="69886" y="203056"/>
                </a:lnTo>
                <a:lnTo>
                  <a:pt x="88576" y="192477"/>
                </a:lnTo>
                <a:lnTo>
                  <a:pt x="104284" y="177194"/>
                </a:lnTo>
                <a:lnTo>
                  <a:pt x="106651" y="173974"/>
                </a:lnTo>
                <a:lnTo>
                  <a:pt x="53594" y="173974"/>
                </a:lnTo>
                <a:lnTo>
                  <a:pt x="34720" y="169383"/>
                </a:lnTo>
                <a:lnTo>
                  <a:pt x="22509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5" y="81232"/>
                </a:lnTo>
                <a:lnTo>
                  <a:pt x="37058" y="47282"/>
                </a:lnTo>
                <a:lnTo>
                  <a:pt x="52932" y="22885"/>
                </a:lnTo>
                <a:lnTo>
                  <a:pt x="60147" y="11112"/>
                </a:lnTo>
                <a:lnTo>
                  <a:pt x="60147" y="6107"/>
                </a:lnTo>
                <a:lnTo>
                  <a:pt x="56540" y="2440"/>
                </a:lnTo>
                <a:close/>
              </a:path>
              <a:path w="269875" h="207010">
                <a:moveTo>
                  <a:pt x="142211" y="159132"/>
                </a:moveTo>
                <a:lnTo>
                  <a:pt x="117563" y="159132"/>
                </a:lnTo>
                <a:lnTo>
                  <a:pt x="123134" y="177772"/>
                </a:lnTo>
                <a:lnTo>
                  <a:pt x="133511" y="192990"/>
                </a:lnTo>
                <a:lnTo>
                  <a:pt x="148399" y="203248"/>
                </a:lnTo>
                <a:lnTo>
                  <a:pt x="167500" y="207010"/>
                </a:lnTo>
                <a:lnTo>
                  <a:pt x="191630" y="202120"/>
                </a:lnTo>
                <a:lnTo>
                  <a:pt x="211421" y="188794"/>
                </a:lnTo>
                <a:lnTo>
                  <a:pt x="223588" y="173974"/>
                </a:lnTo>
                <a:lnTo>
                  <a:pt x="175133" y="173974"/>
                </a:lnTo>
                <a:lnTo>
                  <a:pt x="157771" y="171034"/>
                </a:lnTo>
                <a:lnTo>
                  <a:pt x="144700" y="162723"/>
                </a:lnTo>
                <a:lnTo>
                  <a:pt x="142211" y="159132"/>
                </a:lnTo>
                <a:close/>
              </a:path>
              <a:path w="269875" h="207010">
                <a:moveTo>
                  <a:pt x="144970" y="69394"/>
                </a:moveTo>
                <a:lnTo>
                  <a:pt x="135166" y="69394"/>
                </a:lnTo>
                <a:lnTo>
                  <a:pt x="130022" y="70297"/>
                </a:lnTo>
                <a:lnTo>
                  <a:pt x="116501" y="117920"/>
                </a:lnTo>
                <a:lnTo>
                  <a:pt x="115544" y="132144"/>
                </a:lnTo>
                <a:lnTo>
                  <a:pt x="103557" y="147696"/>
                </a:lnTo>
                <a:lnTo>
                  <a:pt x="89693" y="161074"/>
                </a:lnTo>
                <a:lnTo>
                  <a:pt x="73267" y="170444"/>
                </a:lnTo>
                <a:lnTo>
                  <a:pt x="53594" y="173974"/>
                </a:lnTo>
                <a:lnTo>
                  <a:pt x="106651" y="173974"/>
                </a:lnTo>
                <a:lnTo>
                  <a:pt x="117563" y="159132"/>
                </a:lnTo>
                <a:lnTo>
                  <a:pt x="142211" y="159132"/>
                </a:lnTo>
                <a:lnTo>
                  <a:pt x="135749" y="149808"/>
                </a:lnTo>
                <a:lnTo>
                  <a:pt x="130746" y="133057"/>
                </a:lnTo>
                <a:lnTo>
                  <a:pt x="135595" y="121477"/>
                </a:lnTo>
                <a:lnTo>
                  <a:pt x="141036" y="106573"/>
                </a:lnTo>
                <a:lnTo>
                  <a:pt x="145473" y="91496"/>
                </a:lnTo>
                <a:lnTo>
                  <a:pt x="147307" y="79400"/>
                </a:lnTo>
                <a:lnTo>
                  <a:pt x="147307" y="73952"/>
                </a:lnTo>
                <a:lnTo>
                  <a:pt x="144970" y="69394"/>
                </a:lnTo>
                <a:close/>
              </a:path>
              <a:path w="269875" h="207010">
                <a:moveTo>
                  <a:pt x="251205" y="0"/>
                </a:moveTo>
                <a:lnTo>
                  <a:pt x="242528" y="1882"/>
                </a:lnTo>
                <a:lnTo>
                  <a:pt x="234865" y="6811"/>
                </a:lnTo>
                <a:lnTo>
                  <a:pt x="229401" y="13710"/>
                </a:lnTo>
                <a:lnTo>
                  <a:pt x="227317" y="21501"/>
                </a:lnTo>
                <a:lnTo>
                  <a:pt x="227317" y="26060"/>
                </a:lnTo>
                <a:lnTo>
                  <a:pt x="229603" y="31089"/>
                </a:lnTo>
                <a:lnTo>
                  <a:pt x="234149" y="35192"/>
                </a:lnTo>
                <a:lnTo>
                  <a:pt x="239908" y="41377"/>
                </a:lnTo>
                <a:lnTo>
                  <a:pt x="245024" y="49744"/>
                </a:lnTo>
                <a:lnTo>
                  <a:pt x="248687" y="60425"/>
                </a:lnTo>
                <a:lnTo>
                  <a:pt x="250088" y="73545"/>
                </a:lnTo>
                <a:lnTo>
                  <a:pt x="248516" y="88491"/>
                </a:lnTo>
                <a:lnTo>
                  <a:pt x="227317" y="138822"/>
                </a:lnTo>
                <a:lnTo>
                  <a:pt x="190425" y="171243"/>
                </a:lnTo>
                <a:lnTo>
                  <a:pt x="175133" y="173974"/>
                </a:lnTo>
                <a:lnTo>
                  <a:pt x="223588" y="173974"/>
                </a:lnTo>
                <a:lnTo>
                  <a:pt x="250050" y="121787"/>
                </a:lnTo>
                <a:lnTo>
                  <a:pt x="266377" y="58477"/>
                </a:lnTo>
                <a:lnTo>
                  <a:pt x="269252" y="32042"/>
                </a:lnTo>
                <a:lnTo>
                  <a:pt x="267817" y="18350"/>
                </a:lnTo>
                <a:lnTo>
                  <a:pt x="263942" y="8304"/>
                </a:lnTo>
                <a:lnTo>
                  <a:pt x="258208" y="2113"/>
                </a:lnTo>
                <a:lnTo>
                  <a:pt x="2512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52759" y="4678679"/>
            <a:ext cx="80645" cy="165100"/>
          </a:xfrm>
          <a:custGeom>
            <a:avLst/>
            <a:gdLst/>
            <a:ahLst/>
            <a:cxnLst/>
            <a:rect l="l" t="t" r="r" b="b"/>
            <a:pathLst>
              <a:path w="80645" h="165100">
                <a:moveTo>
                  <a:pt x="61214" y="0"/>
                </a:moveTo>
                <a:lnTo>
                  <a:pt x="49098" y="0"/>
                </a:lnTo>
                <a:lnTo>
                  <a:pt x="45275" y="9941"/>
                </a:lnTo>
                <a:lnTo>
                  <a:pt x="43675" y="15060"/>
                </a:lnTo>
                <a:lnTo>
                  <a:pt x="1587" y="153630"/>
                </a:lnTo>
                <a:lnTo>
                  <a:pt x="1270" y="154265"/>
                </a:lnTo>
                <a:lnTo>
                  <a:pt x="0" y="158432"/>
                </a:lnTo>
                <a:lnTo>
                  <a:pt x="0" y="162217"/>
                </a:lnTo>
                <a:lnTo>
                  <a:pt x="9880" y="165100"/>
                </a:lnTo>
                <a:lnTo>
                  <a:pt x="14668" y="165100"/>
                </a:lnTo>
                <a:lnTo>
                  <a:pt x="14986" y="164465"/>
                </a:lnTo>
                <a:lnTo>
                  <a:pt x="17221" y="159677"/>
                </a:lnTo>
                <a:lnTo>
                  <a:pt x="77152" y="27752"/>
                </a:lnTo>
                <a:lnTo>
                  <a:pt x="79705" y="22324"/>
                </a:lnTo>
                <a:lnTo>
                  <a:pt x="80035" y="19784"/>
                </a:lnTo>
                <a:lnTo>
                  <a:pt x="80035" y="17551"/>
                </a:lnTo>
                <a:lnTo>
                  <a:pt x="78484" y="10640"/>
                </a:lnTo>
                <a:lnTo>
                  <a:pt x="74329" y="5069"/>
                </a:lnTo>
                <a:lnTo>
                  <a:pt x="68323" y="1352"/>
                </a:lnTo>
                <a:lnTo>
                  <a:pt x="6121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93673" y="4850129"/>
            <a:ext cx="269875" cy="207010"/>
          </a:xfrm>
          <a:custGeom>
            <a:avLst/>
            <a:gdLst/>
            <a:ahLst/>
            <a:cxnLst/>
            <a:rect l="l" t="t" r="r" b="b"/>
            <a:pathLst>
              <a:path w="269875" h="207010">
                <a:moveTo>
                  <a:pt x="56540" y="2440"/>
                </a:moveTo>
                <a:lnTo>
                  <a:pt x="45780" y="2440"/>
                </a:lnTo>
                <a:lnTo>
                  <a:pt x="42630" y="8369"/>
                </a:lnTo>
                <a:lnTo>
                  <a:pt x="39941" y="12471"/>
                </a:lnTo>
                <a:lnTo>
                  <a:pt x="24046" y="41084"/>
                </a:lnTo>
                <a:lnTo>
                  <a:pt x="11389" y="74264"/>
                </a:lnTo>
                <a:lnTo>
                  <a:pt x="3022" y="108894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10" y="201250"/>
                </a:lnTo>
                <a:lnTo>
                  <a:pt x="47660" y="207010"/>
                </a:lnTo>
                <a:lnTo>
                  <a:pt x="69885" y="203056"/>
                </a:lnTo>
                <a:lnTo>
                  <a:pt x="88574" y="192477"/>
                </a:lnTo>
                <a:lnTo>
                  <a:pt x="104281" y="177194"/>
                </a:lnTo>
                <a:lnTo>
                  <a:pt x="106649" y="173974"/>
                </a:lnTo>
                <a:lnTo>
                  <a:pt x="53594" y="173974"/>
                </a:lnTo>
                <a:lnTo>
                  <a:pt x="34719" y="169384"/>
                </a:lnTo>
                <a:lnTo>
                  <a:pt x="22508" y="157374"/>
                </a:lnTo>
                <a:lnTo>
                  <a:pt x="15934" y="140587"/>
                </a:lnTo>
                <a:lnTo>
                  <a:pt x="14039" y="122327"/>
                </a:lnTo>
                <a:lnTo>
                  <a:pt x="14005" y="121477"/>
                </a:lnTo>
                <a:lnTo>
                  <a:pt x="21186" y="81232"/>
                </a:lnTo>
                <a:lnTo>
                  <a:pt x="37059" y="47282"/>
                </a:lnTo>
                <a:lnTo>
                  <a:pt x="52932" y="22885"/>
                </a:lnTo>
                <a:lnTo>
                  <a:pt x="60147" y="11112"/>
                </a:lnTo>
                <a:lnTo>
                  <a:pt x="60147" y="6107"/>
                </a:lnTo>
                <a:lnTo>
                  <a:pt x="56540" y="2440"/>
                </a:lnTo>
                <a:close/>
              </a:path>
              <a:path w="269875" h="207010">
                <a:moveTo>
                  <a:pt x="142210" y="159132"/>
                </a:moveTo>
                <a:lnTo>
                  <a:pt x="117560" y="159132"/>
                </a:lnTo>
                <a:lnTo>
                  <a:pt x="123131" y="177772"/>
                </a:lnTo>
                <a:lnTo>
                  <a:pt x="133509" y="192990"/>
                </a:lnTo>
                <a:lnTo>
                  <a:pt x="148396" y="203248"/>
                </a:lnTo>
                <a:lnTo>
                  <a:pt x="167496" y="207010"/>
                </a:lnTo>
                <a:lnTo>
                  <a:pt x="191629" y="202120"/>
                </a:lnTo>
                <a:lnTo>
                  <a:pt x="211420" y="188794"/>
                </a:lnTo>
                <a:lnTo>
                  <a:pt x="223587" y="173974"/>
                </a:lnTo>
                <a:lnTo>
                  <a:pt x="175131" y="173974"/>
                </a:lnTo>
                <a:lnTo>
                  <a:pt x="157770" y="171034"/>
                </a:lnTo>
                <a:lnTo>
                  <a:pt x="144699" y="162723"/>
                </a:lnTo>
                <a:lnTo>
                  <a:pt x="142210" y="159132"/>
                </a:lnTo>
                <a:close/>
              </a:path>
              <a:path w="269875" h="207010">
                <a:moveTo>
                  <a:pt x="144969" y="69394"/>
                </a:moveTo>
                <a:lnTo>
                  <a:pt x="135166" y="69394"/>
                </a:lnTo>
                <a:lnTo>
                  <a:pt x="130022" y="70297"/>
                </a:lnTo>
                <a:lnTo>
                  <a:pt x="116498" y="117920"/>
                </a:lnTo>
                <a:lnTo>
                  <a:pt x="115540" y="132144"/>
                </a:lnTo>
                <a:lnTo>
                  <a:pt x="103553" y="147696"/>
                </a:lnTo>
                <a:lnTo>
                  <a:pt x="89690" y="161074"/>
                </a:lnTo>
                <a:lnTo>
                  <a:pt x="73266" y="170444"/>
                </a:lnTo>
                <a:lnTo>
                  <a:pt x="53594" y="173974"/>
                </a:lnTo>
                <a:lnTo>
                  <a:pt x="106649" y="173974"/>
                </a:lnTo>
                <a:lnTo>
                  <a:pt x="117560" y="159132"/>
                </a:lnTo>
                <a:lnTo>
                  <a:pt x="142210" y="159132"/>
                </a:lnTo>
                <a:lnTo>
                  <a:pt x="135748" y="149808"/>
                </a:lnTo>
                <a:lnTo>
                  <a:pt x="130746" y="133057"/>
                </a:lnTo>
                <a:lnTo>
                  <a:pt x="135594" y="121477"/>
                </a:lnTo>
                <a:lnTo>
                  <a:pt x="141035" y="106573"/>
                </a:lnTo>
                <a:lnTo>
                  <a:pt x="145472" y="91496"/>
                </a:lnTo>
                <a:lnTo>
                  <a:pt x="147306" y="79400"/>
                </a:lnTo>
                <a:lnTo>
                  <a:pt x="147306" y="73952"/>
                </a:lnTo>
                <a:lnTo>
                  <a:pt x="144969" y="69394"/>
                </a:lnTo>
                <a:close/>
              </a:path>
              <a:path w="269875" h="207010">
                <a:moveTo>
                  <a:pt x="251203" y="0"/>
                </a:moveTo>
                <a:lnTo>
                  <a:pt x="242525" y="1882"/>
                </a:lnTo>
                <a:lnTo>
                  <a:pt x="234863" y="6811"/>
                </a:lnTo>
                <a:lnTo>
                  <a:pt x="229399" y="13710"/>
                </a:lnTo>
                <a:lnTo>
                  <a:pt x="227316" y="21501"/>
                </a:lnTo>
                <a:lnTo>
                  <a:pt x="227316" y="26060"/>
                </a:lnTo>
                <a:lnTo>
                  <a:pt x="229603" y="31089"/>
                </a:lnTo>
                <a:lnTo>
                  <a:pt x="234147" y="35192"/>
                </a:lnTo>
                <a:lnTo>
                  <a:pt x="239906" y="41377"/>
                </a:lnTo>
                <a:lnTo>
                  <a:pt x="245022" y="49744"/>
                </a:lnTo>
                <a:lnTo>
                  <a:pt x="248686" y="60425"/>
                </a:lnTo>
                <a:lnTo>
                  <a:pt x="250087" y="73545"/>
                </a:lnTo>
                <a:lnTo>
                  <a:pt x="248515" y="88490"/>
                </a:lnTo>
                <a:lnTo>
                  <a:pt x="227316" y="138822"/>
                </a:lnTo>
                <a:lnTo>
                  <a:pt x="190423" y="171243"/>
                </a:lnTo>
                <a:lnTo>
                  <a:pt x="175131" y="173974"/>
                </a:lnTo>
                <a:lnTo>
                  <a:pt x="223587" y="173974"/>
                </a:lnTo>
                <a:lnTo>
                  <a:pt x="250049" y="121787"/>
                </a:lnTo>
                <a:lnTo>
                  <a:pt x="266376" y="58477"/>
                </a:lnTo>
                <a:lnTo>
                  <a:pt x="269241" y="32028"/>
                </a:lnTo>
                <a:lnTo>
                  <a:pt x="267818" y="18350"/>
                </a:lnTo>
                <a:lnTo>
                  <a:pt x="263942" y="8304"/>
                </a:lnTo>
                <a:lnTo>
                  <a:pt x="258207" y="2113"/>
                </a:lnTo>
                <a:lnTo>
                  <a:pt x="2512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02269" y="4686300"/>
            <a:ext cx="80645" cy="165100"/>
          </a:xfrm>
          <a:custGeom>
            <a:avLst/>
            <a:gdLst/>
            <a:ahLst/>
            <a:cxnLst/>
            <a:rect l="l" t="t" r="r" b="b"/>
            <a:pathLst>
              <a:path w="80645" h="165100">
                <a:moveTo>
                  <a:pt x="61212" y="0"/>
                </a:moveTo>
                <a:lnTo>
                  <a:pt x="49098" y="0"/>
                </a:lnTo>
                <a:lnTo>
                  <a:pt x="45272" y="9941"/>
                </a:lnTo>
                <a:lnTo>
                  <a:pt x="43676" y="15060"/>
                </a:lnTo>
                <a:lnTo>
                  <a:pt x="1587" y="153630"/>
                </a:lnTo>
                <a:lnTo>
                  <a:pt x="1270" y="154265"/>
                </a:lnTo>
                <a:lnTo>
                  <a:pt x="0" y="158432"/>
                </a:lnTo>
                <a:lnTo>
                  <a:pt x="0" y="162217"/>
                </a:lnTo>
                <a:lnTo>
                  <a:pt x="9881" y="165100"/>
                </a:lnTo>
                <a:lnTo>
                  <a:pt x="14669" y="165100"/>
                </a:lnTo>
                <a:lnTo>
                  <a:pt x="14987" y="164465"/>
                </a:lnTo>
                <a:lnTo>
                  <a:pt x="17219" y="159677"/>
                </a:lnTo>
                <a:lnTo>
                  <a:pt x="77152" y="27752"/>
                </a:lnTo>
                <a:lnTo>
                  <a:pt x="79707" y="22324"/>
                </a:lnTo>
                <a:lnTo>
                  <a:pt x="80035" y="19784"/>
                </a:lnTo>
                <a:lnTo>
                  <a:pt x="80035" y="17551"/>
                </a:lnTo>
                <a:lnTo>
                  <a:pt x="78483" y="10640"/>
                </a:lnTo>
                <a:lnTo>
                  <a:pt x="74329" y="5069"/>
                </a:lnTo>
                <a:lnTo>
                  <a:pt x="68322" y="1352"/>
                </a:lnTo>
                <a:lnTo>
                  <a:pt x="612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6254" y="49136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29" y="0"/>
                </a:moveTo>
                <a:lnTo>
                  <a:pt x="14786" y="1916"/>
                </a:lnTo>
                <a:lnTo>
                  <a:pt x="7110" y="7123"/>
                </a:lnTo>
                <a:lnTo>
                  <a:pt x="1912" y="14805"/>
                </a:lnTo>
                <a:lnTo>
                  <a:pt x="0" y="24145"/>
                </a:lnTo>
                <a:lnTo>
                  <a:pt x="1915" y="33486"/>
                </a:lnTo>
                <a:lnTo>
                  <a:pt x="7118" y="41162"/>
                </a:lnTo>
                <a:lnTo>
                  <a:pt x="14795" y="46361"/>
                </a:lnTo>
                <a:lnTo>
                  <a:pt x="24129" y="48275"/>
                </a:lnTo>
                <a:lnTo>
                  <a:pt x="33476" y="46360"/>
                </a:lnTo>
                <a:lnTo>
                  <a:pt x="41157" y="41158"/>
                </a:lnTo>
                <a:lnTo>
                  <a:pt x="46360" y="33482"/>
                </a:lnTo>
                <a:lnTo>
                  <a:pt x="48275" y="24145"/>
                </a:lnTo>
                <a:lnTo>
                  <a:pt x="46357" y="14801"/>
                </a:lnTo>
                <a:lnTo>
                  <a:pt x="41152" y="7120"/>
                </a:lnTo>
                <a:lnTo>
                  <a:pt x="33470" y="1915"/>
                </a:lnTo>
                <a:lnTo>
                  <a:pt x="241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50595" y="4850129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4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10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4"/>
                </a:lnTo>
                <a:lnTo>
                  <a:pt x="22507" y="157374"/>
                </a:lnTo>
                <a:lnTo>
                  <a:pt x="15933" y="140587"/>
                </a:lnTo>
                <a:lnTo>
                  <a:pt x="14038" y="122327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10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0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39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4311" y="4925044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218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8394" y="4842509"/>
            <a:ext cx="240665" cy="201930"/>
          </a:xfrm>
          <a:custGeom>
            <a:avLst/>
            <a:gdLst/>
            <a:ahLst/>
            <a:cxnLst/>
            <a:rect l="l" t="t" r="r" b="b"/>
            <a:pathLst>
              <a:path w="240664" h="201929">
                <a:moveTo>
                  <a:pt x="240492" y="0"/>
                </a:moveTo>
                <a:lnTo>
                  <a:pt x="119117" y="0"/>
                </a:lnTo>
                <a:lnTo>
                  <a:pt x="71545" y="12628"/>
                </a:lnTo>
                <a:lnTo>
                  <a:pt x="33816" y="44487"/>
                </a:lnTo>
                <a:lnTo>
                  <a:pt x="8958" y="86538"/>
                </a:lnTo>
                <a:lnTo>
                  <a:pt x="0" y="129743"/>
                </a:lnTo>
                <a:lnTo>
                  <a:pt x="4819" y="157983"/>
                </a:lnTo>
                <a:lnTo>
                  <a:pt x="18511" y="180907"/>
                </a:lnTo>
                <a:lnTo>
                  <a:pt x="39928" y="196293"/>
                </a:lnTo>
                <a:lnTo>
                  <a:pt x="67920" y="201916"/>
                </a:lnTo>
                <a:lnTo>
                  <a:pt x="108225" y="192192"/>
                </a:lnTo>
                <a:lnTo>
                  <a:pt x="108825" y="191754"/>
                </a:lnTo>
                <a:lnTo>
                  <a:pt x="68228" y="191754"/>
                </a:lnTo>
                <a:lnTo>
                  <a:pt x="52580" y="188676"/>
                </a:lnTo>
                <a:lnTo>
                  <a:pt x="39775" y="179442"/>
                </a:lnTo>
                <a:lnTo>
                  <a:pt x="31129" y="164055"/>
                </a:lnTo>
                <a:lnTo>
                  <a:pt x="27955" y="142518"/>
                </a:lnTo>
                <a:lnTo>
                  <a:pt x="29050" y="128348"/>
                </a:lnTo>
                <a:lnTo>
                  <a:pt x="39217" y="86160"/>
                </a:lnTo>
                <a:lnTo>
                  <a:pt x="64695" y="45361"/>
                </a:lnTo>
                <a:lnTo>
                  <a:pt x="110757" y="26670"/>
                </a:lnTo>
                <a:lnTo>
                  <a:pt x="218177" y="26670"/>
                </a:lnTo>
                <a:lnTo>
                  <a:pt x="224160" y="26425"/>
                </a:lnTo>
                <a:lnTo>
                  <a:pt x="231554" y="24715"/>
                </a:lnTo>
                <a:lnTo>
                  <a:pt x="237837" y="20075"/>
                </a:lnTo>
                <a:lnTo>
                  <a:pt x="240492" y="11037"/>
                </a:lnTo>
                <a:lnTo>
                  <a:pt x="240492" y="0"/>
                </a:lnTo>
                <a:close/>
              </a:path>
              <a:path w="240664" h="201929">
                <a:moveTo>
                  <a:pt x="168061" y="26670"/>
                </a:moveTo>
                <a:lnTo>
                  <a:pt x="110757" y="26670"/>
                </a:lnTo>
                <a:lnTo>
                  <a:pt x="133300" y="31597"/>
                </a:lnTo>
                <a:lnTo>
                  <a:pt x="145833" y="43498"/>
                </a:lnTo>
                <a:lnTo>
                  <a:pt x="151238" y="58051"/>
                </a:lnTo>
                <a:lnTo>
                  <a:pt x="152400" y="70932"/>
                </a:lnTo>
                <a:lnTo>
                  <a:pt x="150743" y="89521"/>
                </a:lnTo>
                <a:lnTo>
                  <a:pt x="138262" y="133375"/>
                </a:lnTo>
                <a:lnTo>
                  <a:pt x="113662" y="170399"/>
                </a:lnTo>
                <a:lnTo>
                  <a:pt x="68228" y="191754"/>
                </a:lnTo>
                <a:lnTo>
                  <a:pt x="108825" y="191754"/>
                </a:lnTo>
                <a:lnTo>
                  <a:pt x="144801" y="165529"/>
                </a:lnTo>
                <a:lnTo>
                  <a:pt x="171359" y="125692"/>
                </a:lnTo>
                <a:lnTo>
                  <a:pt x="181609" y="76442"/>
                </a:lnTo>
                <a:lnTo>
                  <a:pt x="181398" y="68219"/>
                </a:lnTo>
                <a:lnTo>
                  <a:pt x="179916" y="56188"/>
                </a:lnTo>
                <a:lnTo>
                  <a:pt x="175894" y="41841"/>
                </a:lnTo>
                <a:lnTo>
                  <a:pt x="168061" y="2667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44354" y="4908550"/>
            <a:ext cx="107950" cy="203200"/>
          </a:xfrm>
          <a:custGeom>
            <a:avLst/>
            <a:gdLst/>
            <a:ahLst/>
            <a:cxnLst/>
            <a:rect l="l" t="t" r="r" b="b"/>
            <a:pathLst>
              <a:path w="107950" h="203200">
                <a:moveTo>
                  <a:pt x="64918" y="73659"/>
                </a:moveTo>
                <a:lnTo>
                  <a:pt x="39851" y="73659"/>
                </a:lnTo>
                <a:lnTo>
                  <a:pt x="20565" y="149656"/>
                </a:lnTo>
                <a:lnTo>
                  <a:pt x="18732" y="157147"/>
                </a:lnTo>
                <a:lnTo>
                  <a:pt x="15810" y="168667"/>
                </a:lnTo>
                <a:lnTo>
                  <a:pt x="15810" y="172819"/>
                </a:lnTo>
                <a:lnTo>
                  <a:pt x="18597" y="185529"/>
                </a:lnTo>
                <a:lnTo>
                  <a:pt x="26100" y="195088"/>
                </a:lnTo>
                <a:lnTo>
                  <a:pt x="37026" y="201107"/>
                </a:lnTo>
                <a:lnTo>
                  <a:pt x="50086" y="203200"/>
                </a:lnTo>
                <a:lnTo>
                  <a:pt x="73799" y="196079"/>
                </a:lnTo>
                <a:lnTo>
                  <a:pt x="75738" y="194309"/>
                </a:lnTo>
                <a:lnTo>
                  <a:pt x="44410" y="194309"/>
                </a:lnTo>
                <a:lnTo>
                  <a:pt x="39926" y="190143"/>
                </a:lnTo>
                <a:lnTo>
                  <a:pt x="39926" y="175439"/>
                </a:lnTo>
                <a:lnTo>
                  <a:pt x="41221" y="168667"/>
                </a:lnTo>
                <a:lnTo>
                  <a:pt x="41845" y="165516"/>
                </a:lnTo>
                <a:lnTo>
                  <a:pt x="64918" y="73659"/>
                </a:lnTo>
                <a:close/>
              </a:path>
              <a:path w="107950" h="203200">
                <a:moveTo>
                  <a:pt x="105841" y="149656"/>
                </a:moveTo>
                <a:lnTo>
                  <a:pt x="96873" y="149656"/>
                </a:lnTo>
                <a:lnTo>
                  <a:pt x="93990" y="155818"/>
                </a:lnTo>
                <a:lnTo>
                  <a:pt x="85990" y="170430"/>
                </a:lnTo>
                <a:lnTo>
                  <a:pt x="75801" y="182706"/>
                </a:lnTo>
                <a:lnTo>
                  <a:pt x="63991" y="191161"/>
                </a:lnTo>
                <a:lnTo>
                  <a:pt x="51127" y="194309"/>
                </a:lnTo>
                <a:lnTo>
                  <a:pt x="75738" y="194309"/>
                </a:lnTo>
                <a:lnTo>
                  <a:pt x="91299" y="180101"/>
                </a:lnTo>
                <a:lnTo>
                  <a:pt x="102130" y="163336"/>
                </a:lnTo>
                <a:lnTo>
                  <a:pt x="105841" y="153859"/>
                </a:lnTo>
                <a:lnTo>
                  <a:pt x="105841" y="149656"/>
                </a:lnTo>
                <a:close/>
              </a:path>
              <a:path w="107950" h="203200">
                <a:moveTo>
                  <a:pt x="107781" y="62229"/>
                </a:moveTo>
                <a:lnTo>
                  <a:pt x="0" y="62229"/>
                </a:lnTo>
                <a:lnTo>
                  <a:pt x="0" y="73659"/>
                </a:lnTo>
                <a:lnTo>
                  <a:pt x="107781" y="73659"/>
                </a:lnTo>
                <a:lnTo>
                  <a:pt x="107781" y="62229"/>
                </a:lnTo>
                <a:close/>
              </a:path>
              <a:path w="107950" h="203200">
                <a:moveTo>
                  <a:pt x="76210" y="0"/>
                </a:moveTo>
                <a:lnTo>
                  <a:pt x="61857" y="0"/>
                </a:lnTo>
                <a:lnTo>
                  <a:pt x="57085" y="5447"/>
                </a:lnTo>
                <a:lnTo>
                  <a:pt x="54848" y="13790"/>
                </a:lnTo>
                <a:lnTo>
                  <a:pt x="53987" y="16892"/>
                </a:lnTo>
                <a:lnTo>
                  <a:pt x="50233" y="32241"/>
                </a:lnTo>
                <a:lnTo>
                  <a:pt x="42734" y="62229"/>
                </a:lnTo>
                <a:lnTo>
                  <a:pt x="67931" y="62229"/>
                </a:lnTo>
                <a:lnTo>
                  <a:pt x="79728" y="14758"/>
                </a:lnTo>
                <a:lnTo>
                  <a:pt x="80045" y="13147"/>
                </a:lnTo>
                <a:lnTo>
                  <a:pt x="80680" y="11544"/>
                </a:lnTo>
                <a:lnTo>
                  <a:pt x="80680" y="4484"/>
                </a:lnTo>
                <a:lnTo>
                  <a:pt x="762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96898" y="9283700"/>
            <a:ext cx="4753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0" dirty="0">
                <a:solidFill>
                  <a:srgbClr val="E0E0E0"/>
                </a:solidFill>
                <a:latin typeface="Calibri"/>
                <a:cs typeface="Calibri"/>
              </a:rPr>
              <a:t>(spatial </a:t>
            </a:r>
            <a:r>
              <a:rPr sz="2000" spc="35" dirty="0">
                <a:solidFill>
                  <a:srgbClr val="E0E0E0"/>
                </a:solidFill>
                <a:latin typeface="Calibri"/>
                <a:cs typeface="Calibri"/>
              </a:rPr>
              <a:t>dependence </a:t>
            </a:r>
            <a:r>
              <a:rPr sz="2000" spc="40" dirty="0">
                <a:solidFill>
                  <a:srgbClr val="E0E0E0"/>
                </a:solidFill>
                <a:latin typeface="Calibri"/>
                <a:cs typeface="Calibri"/>
              </a:rPr>
              <a:t>dropped </a:t>
            </a:r>
            <a:r>
              <a:rPr sz="2000" spc="-20" dirty="0">
                <a:solidFill>
                  <a:srgbClr val="E0E0E0"/>
                </a:solidFill>
                <a:latin typeface="Calibri"/>
                <a:cs typeface="Calibri"/>
              </a:rPr>
              <a:t>for</a:t>
            </a:r>
            <a:r>
              <a:rPr sz="2000" spc="-2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E0E0E0"/>
                </a:solidFill>
                <a:latin typeface="Calibri"/>
                <a:cs typeface="Calibri"/>
              </a:rPr>
              <a:t>readability)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017250" y="494412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479"/>
                </a:lnTo>
              </a:path>
            </a:pathLst>
          </a:custGeom>
          <a:ln w="177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64949" y="4935235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2910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17250" y="4784090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255"/>
                </a:lnTo>
              </a:path>
            </a:pathLst>
          </a:custGeom>
          <a:ln w="177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91569" y="4728194"/>
            <a:ext cx="313690" cy="410845"/>
          </a:xfrm>
          <a:custGeom>
            <a:avLst/>
            <a:gdLst/>
            <a:ahLst/>
            <a:cxnLst/>
            <a:rect l="l" t="t" r="r" b="b"/>
            <a:pathLst>
              <a:path w="313690" h="410845">
                <a:moveTo>
                  <a:pt x="177624" y="324524"/>
                </a:moveTo>
                <a:lnTo>
                  <a:pt x="160694" y="324524"/>
                </a:lnTo>
                <a:lnTo>
                  <a:pt x="159575" y="342403"/>
                </a:lnTo>
                <a:lnTo>
                  <a:pt x="159106" y="350593"/>
                </a:lnTo>
                <a:lnTo>
                  <a:pt x="158926" y="355289"/>
                </a:lnTo>
                <a:lnTo>
                  <a:pt x="158879" y="359817"/>
                </a:lnTo>
                <a:lnTo>
                  <a:pt x="159468" y="373884"/>
                </a:lnTo>
                <a:lnTo>
                  <a:pt x="163589" y="390529"/>
                </a:lnTo>
                <a:lnTo>
                  <a:pt x="174775" y="404424"/>
                </a:lnTo>
                <a:lnTo>
                  <a:pt x="196557" y="410240"/>
                </a:lnTo>
                <a:lnTo>
                  <a:pt x="231194" y="397064"/>
                </a:lnTo>
                <a:lnTo>
                  <a:pt x="254720" y="367699"/>
                </a:lnTo>
                <a:lnTo>
                  <a:pt x="255571" y="365775"/>
                </a:lnTo>
                <a:lnTo>
                  <a:pt x="208815" y="365775"/>
                </a:lnTo>
                <a:lnTo>
                  <a:pt x="195603" y="363310"/>
                </a:lnTo>
                <a:lnTo>
                  <a:pt x="186567" y="355289"/>
                </a:lnTo>
                <a:lnTo>
                  <a:pt x="180597" y="340769"/>
                </a:lnTo>
                <a:lnTo>
                  <a:pt x="177624" y="324524"/>
                </a:lnTo>
                <a:close/>
              </a:path>
              <a:path w="313690" h="410845">
                <a:moveTo>
                  <a:pt x="269190" y="316781"/>
                </a:moveTo>
                <a:lnTo>
                  <a:pt x="263743" y="316781"/>
                </a:lnTo>
                <a:lnTo>
                  <a:pt x="262840" y="319077"/>
                </a:lnTo>
                <a:lnTo>
                  <a:pt x="261922" y="321820"/>
                </a:lnTo>
                <a:lnTo>
                  <a:pt x="251262" y="342403"/>
                </a:lnTo>
                <a:lnTo>
                  <a:pt x="237240" y="355989"/>
                </a:lnTo>
                <a:lnTo>
                  <a:pt x="222283" y="363479"/>
                </a:lnTo>
                <a:lnTo>
                  <a:pt x="208815" y="365775"/>
                </a:lnTo>
                <a:lnTo>
                  <a:pt x="255571" y="365775"/>
                </a:lnTo>
                <a:lnTo>
                  <a:pt x="268117" y="337388"/>
                </a:lnTo>
                <a:lnTo>
                  <a:pt x="272247" y="321820"/>
                </a:lnTo>
                <a:lnTo>
                  <a:pt x="272365" y="318174"/>
                </a:lnTo>
                <a:lnTo>
                  <a:pt x="269190" y="316781"/>
                </a:lnTo>
                <a:close/>
              </a:path>
              <a:path w="313690" h="410845">
                <a:moveTo>
                  <a:pt x="197916" y="0"/>
                </a:moveTo>
                <a:lnTo>
                  <a:pt x="156078" y="6044"/>
                </a:lnTo>
                <a:lnTo>
                  <a:pt x="115797" y="23000"/>
                </a:lnTo>
                <a:lnTo>
                  <a:pt x="78852" y="49106"/>
                </a:lnTo>
                <a:lnTo>
                  <a:pt x="47021" y="82598"/>
                </a:lnTo>
                <a:lnTo>
                  <a:pt x="22084" y="121711"/>
                </a:lnTo>
                <a:lnTo>
                  <a:pt x="5817" y="164684"/>
                </a:lnTo>
                <a:lnTo>
                  <a:pt x="0" y="209753"/>
                </a:lnTo>
                <a:lnTo>
                  <a:pt x="8964" y="260703"/>
                </a:lnTo>
                <a:lnTo>
                  <a:pt x="33590" y="299006"/>
                </a:lnTo>
                <a:lnTo>
                  <a:pt x="70471" y="323119"/>
                </a:lnTo>
                <a:lnTo>
                  <a:pt x="116204" y="331500"/>
                </a:lnTo>
                <a:lnTo>
                  <a:pt x="125457" y="331130"/>
                </a:lnTo>
                <a:lnTo>
                  <a:pt x="136068" y="329932"/>
                </a:lnTo>
                <a:lnTo>
                  <a:pt x="147870" y="327774"/>
                </a:lnTo>
                <a:lnTo>
                  <a:pt x="160694" y="324524"/>
                </a:lnTo>
                <a:lnTo>
                  <a:pt x="177624" y="324524"/>
                </a:lnTo>
                <a:lnTo>
                  <a:pt x="176807" y="320055"/>
                </a:lnTo>
                <a:lnTo>
                  <a:pt x="118745" y="320055"/>
                </a:lnTo>
                <a:lnTo>
                  <a:pt x="112791" y="319750"/>
                </a:lnTo>
                <a:lnTo>
                  <a:pt x="105882" y="317613"/>
                </a:lnTo>
                <a:lnTo>
                  <a:pt x="103267" y="314959"/>
                </a:lnTo>
                <a:lnTo>
                  <a:pt x="90552" y="314949"/>
                </a:lnTo>
                <a:lnTo>
                  <a:pt x="68090" y="300586"/>
                </a:lnTo>
                <a:lnTo>
                  <a:pt x="52568" y="279688"/>
                </a:lnTo>
                <a:lnTo>
                  <a:pt x="43563" y="253748"/>
                </a:lnTo>
                <a:lnTo>
                  <a:pt x="40655" y="224259"/>
                </a:lnTo>
                <a:lnTo>
                  <a:pt x="43021" y="195199"/>
                </a:lnTo>
                <a:lnTo>
                  <a:pt x="65007" y="117942"/>
                </a:lnTo>
                <a:lnTo>
                  <a:pt x="86662" y="78884"/>
                </a:lnTo>
                <a:lnTo>
                  <a:pt x="112845" y="48734"/>
                </a:lnTo>
                <a:lnTo>
                  <a:pt x="168764" y="15432"/>
                </a:lnTo>
                <a:lnTo>
                  <a:pt x="194945" y="11429"/>
                </a:lnTo>
                <a:lnTo>
                  <a:pt x="248325" y="11429"/>
                </a:lnTo>
                <a:lnTo>
                  <a:pt x="244536" y="8846"/>
                </a:lnTo>
                <a:lnTo>
                  <a:pt x="197916" y="0"/>
                </a:lnTo>
                <a:close/>
              </a:path>
              <a:path w="313690" h="410845">
                <a:moveTo>
                  <a:pt x="118752" y="320054"/>
                </a:moveTo>
                <a:close/>
              </a:path>
              <a:path w="313690" h="410845">
                <a:moveTo>
                  <a:pt x="157911" y="264190"/>
                </a:moveTo>
                <a:lnTo>
                  <a:pt x="134252" y="264190"/>
                </a:lnTo>
                <a:lnTo>
                  <a:pt x="146672" y="266327"/>
                </a:lnTo>
                <a:lnTo>
                  <a:pt x="155335" y="273107"/>
                </a:lnTo>
                <a:lnTo>
                  <a:pt x="160409" y="285079"/>
                </a:lnTo>
                <a:lnTo>
                  <a:pt x="162063" y="302795"/>
                </a:lnTo>
                <a:lnTo>
                  <a:pt x="162063" y="309617"/>
                </a:lnTo>
                <a:lnTo>
                  <a:pt x="118752" y="320054"/>
                </a:lnTo>
                <a:lnTo>
                  <a:pt x="176807" y="320055"/>
                </a:lnTo>
                <a:lnTo>
                  <a:pt x="176579" y="318800"/>
                </a:lnTo>
                <a:lnTo>
                  <a:pt x="205669" y="303098"/>
                </a:lnTo>
                <a:lnTo>
                  <a:pt x="173747" y="303098"/>
                </a:lnTo>
                <a:lnTo>
                  <a:pt x="171208" y="288723"/>
                </a:lnTo>
                <a:lnTo>
                  <a:pt x="165356" y="272602"/>
                </a:lnTo>
                <a:lnTo>
                  <a:pt x="157911" y="264190"/>
                </a:lnTo>
                <a:close/>
              </a:path>
              <a:path w="313690" h="410845">
                <a:moveTo>
                  <a:pt x="133855" y="254030"/>
                </a:moveTo>
                <a:lnTo>
                  <a:pt x="116501" y="257951"/>
                </a:lnTo>
                <a:lnTo>
                  <a:pt x="101736" y="268351"/>
                </a:lnTo>
                <a:lnTo>
                  <a:pt x="91475" y="283186"/>
                </a:lnTo>
                <a:lnTo>
                  <a:pt x="87629" y="300409"/>
                </a:lnTo>
                <a:lnTo>
                  <a:pt x="87697" y="309617"/>
                </a:lnTo>
                <a:lnTo>
                  <a:pt x="90562" y="314504"/>
                </a:lnTo>
                <a:lnTo>
                  <a:pt x="90562" y="314959"/>
                </a:lnTo>
                <a:lnTo>
                  <a:pt x="103267" y="314959"/>
                </a:lnTo>
                <a:lnTo>
                  <a:pt x="100169" y="311815"/>
                </a:lnTo>
                <a:lnTo>
                  <a:pt x="97803" y="300586"/>
                </a:lnTo>
                <a:lnTo>
                  <a:pt x="120481" y="267313"/>
                </a:lnTo>
                <a:lnTo>
                  <a:pt x="134252" y="264190"/>
                </a:lnTo>
                <a:lnTo>
                  <a:pt x="157911" y="264190"/>
                </a:lnTo>
                <a:lnTo>
                  <a:pt x="153726" y="259461"/>
                </a:lnTo>
                <a:lnTo>
                  <a:pt x="133855" y="254030"/>
                </a:lnTo>
                <a:close/>
              </a:path>
              <a:path w="313690" h="410845">
                <a:moveTo>
                  <a:pt x="248325" y="11429"/>
                </a:moveTo>
                <a:lnTo>
                  <a:pt x="194945" y="11429"/>
                </a:lnTo>
                <a:lnTo>
                  <a:pt x="226177" y="17940"/>
                </a:lnTo>
                <a:lnTo>
                  <a:pt x="250906" y="36843"/>
                </a:lnTo>
                <a:lnTo>
                  <a:pt x="267176" y="67195"/>
                </a:lnTo>
                <a:lnTo>
                  <a:pt x="273034" y="108054"/>
                </a:lnTo>
                <a:lnTo>
                  <a:pt x="270018" y="141724"/>
                </a:lnTo>
                <a:lnTo>
                  <a:pt x="260014" y="184058"/>
                </a:lnTo>
                <a:lnTo>
                  <a:pt x="241589" y="229062"/>
                </a:lnTo>
                <a:lnTo>
                  <a:pt x="213311" y="270740"/>
                </a:lnTo>
                <a:lnTo>
                  <a:pt x="173747" y="303098"/>
                </a:lnTo>
                <a:lnTo>
                  <a:pt x="205669" y="303098"/>
                </a:lnTo>
                <a:lnTo>
                  <a:pt x="255238" y="263491"/>
                </a:lnTo>
                <a:lnTo>
                  <a:pt x="285690" y="221994"/>
                </a:lnTo>
                <a:lnTo>
                  <a:pt x="306185" y="174304"/>
                </a:lnTo>
                <a:lnTo>
                  <a:pt x="313689" y="122699"/>
                </a:lnTo>
                <a:lnTo>
                  <a:pt x="305110" y="72552"/>
                </a:lnTo>
                <a:lnTo>
                  <a:pt x="281163" y="33816"/>
                </a:lnTo>
                <a:lnTo>
                  <a:pt x="248325" y="1142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73824" y="47079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9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8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1" y="331276"/>
                </a:lnTo>
                <a:lnTo>
                  <a:pt x="30252" y="370229"/>
                </a:lnTo>
                <a:lnTo>
                  <a:pt x="52378" y="407276"/>
                </a:lnTo>
                <a:lnTo>
                  <a:pt x="92504" y="450423"/>
                </a:lnTo>
                <a:lnTo>
                  <a:pt x="101744" y="455928"/>
                </a:lnTo>
                <a:lnTo>
                  <a:pt x="104498" y="455928"/>
                </a:lnTo>
                <a:lnTo>
                  <a:pt x="106338" y="454559"/>
                </a:lnTo>
                <a:lnTo>
                  <a:pt x="106328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70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2" y="49083"/>
                </a:lnTo>
                <a:lnTo>
                  <a:pt x="100360" y="12396"/>
                </a:lnTo>
                <a:lnTo>
                  <a:pt x="106328" y="6934"/>
                </a:lnTo>
                <a:lnTo>
                  <a:pt x="106328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12285" y="4847590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09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09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40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31599" y="47079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4572" y="0"/>
                </a:moveTo>
                <a:lnTo>
                  <a:pt x="1828" y="0"/>
                </a:lnTo>
                <a:lnTo>
                  <a:pt x="0" y="1915"/>
                </a:lnTo>
                <a:lnTo>
                  <a:pt x="0" y="6930"/>
                </a:lnTo>
                <a:lnTo>
                  <a:pt x="8674" y="15125"/>
                </a:lnTo>
                <a:lnTo>
                  <a:pt x="33208" y="45449"/>
                </a:lnTo>
                <a:lnTo>
                  <a:pt x="52901" y="82116"/>
                </a:lnTo>
                <a:lnTo>
                  <a:pt x="67403" y="124908"/>
                </a:lnTo>
                <a:lnTo>
                  <a:pt x="76361" y="173608"/>
                </a:lnTo>
                <a:lnTo>
                  <a:pt x="79425" y="227999"/>
                </a:lnTo>
                <a:lnTo>
                  <a:pt x="77215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5" y="406608"/>
                </a:lnTo>
                <a:lnTo>
                  <a:pt x="5930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8" y="455914"/>
                </a:lnTo>
                <a:lnTo>
                  <a:pt x="4572" y="455914"/>
                </a:lnTo>
                <a:lnTo>
                  <a:pt x="55181" y="405338"/>
                </a:lnTo>
                <a:lnTo>
                  <a:pt x="77279" y="367029"/>
                </a:lnTo>
                <a:lnTo>
                  <a:pt x="91620" y="329538"/>
                </a:lnTo>
                <a:lnTo>
                  <a:pt x="104882" y="258826"/>
                </a:lnTo>
                <a:lnTo>
                  <a:pt x="106108" y="227999"/>
                </a:lnTo>
                <a:lnTo>
                  <a:pt x="104927" y="198018"/>
                </a:lnTo>
                <a:lnTo>
                  <a:pt x="91240" y="124731"/>
                </a:lnTo>
                <a:lnTo>
                  <a:pt x="75907" y="85784"/>
                </a:lnTo>
                <a:lnTo>
                  <a:pt x="53831" y="48733"/>
                </a:lnTo>
                <a:lnTo>
                  <a:pt x="13789" y="5521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4300" y="9728200"/>
            <a:ext cx="11723370" cy="927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This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the </a:t>
            </a:r>
            <a:r>
              <a:rPr sz="3000" dirty="0">
                <a:latin typeface="Lucida Sans Unicode"/>
                <a:cs typeface="Lucida Sans Unicode"/>
              </a:rPr>
              <a:t>form in </a:t>
            </a:r>
            <a:r>
              <a:rPr sz="3000" spc="-5" dirty="0">
                <a:latin typeface="Lucida Sans Unicode"/>
                <a:cs typeface="Lucida Sans Unicode"/>
              </a:rPr>
              <a:t>which </a:t>
            </a:r>
            <a:r>
              <a:rPr sz="3000" dirty="0">
                <a:latin typeface="Lucida Sans Unicode"/>
                <a:cs typeface="Lucida Sans Unicode"/>
              </a:rPr>
              <a:t>it is </a:t>
            </a:r>
            <a:r>
              <a:rPr sz="3000" spc="-5" dirty="0">
                <a:latin typeface="Lucida Sans Unicode"/>
                <a:cs typeface="Lucida Sans Unicode"/>
              </a:rPr>
              <a:t>usually written down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computer  graphics.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0079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40" dirty="0">
                <a:latin typeface="Calibri"/>
                <a:cs typeface="Calibri"/>
              </a:rPr>
              <a:t>Radiative </a:t>
            </a:r>
            <a:r>
              <a:rPr sz="5600" b="0" spc="-30" dirty="0">
                <a:latin typeface="Calibri"/>
                <a:cs typeface="Calibri"/>
              </a:rPr>
              <a:t>transfer</a:t>
            </a:r>
            <a:r>
              <a:rPr sz="5600" b="0" spc="-260" dirty="0">
                <a:latin typeface="Calibri"/>
                <a:cs typeface="Calibri"/>
              </a:rPr>
              <a:t> </a:t>
            </a:r>
            <a:r>
              <a:rPr sz="5600" b="0" spc="75" dirty="0">
                <a:latin typeface="Calibri"/>
                <a:cs typeface="Calibri"/>
              </a:rPr>
              <a:t>equation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9800" y="2679700"/>
            <a:ext cx="89535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800" y="2692400"/>
            <a:ext cx="2374900" cy="1282700"/>
          </a:xfrm>
          <a:custGeom>
            <a:avLst/>
            <a:gdLst/>
            <a:ahLst/>
            <a:cxnLst/>
            <a:rect l="l" t="t" r="r" b="b"/>
            <a:pathLst>
              <a:path w="2374900" h="1282700">
                <a:moveTo>
                  <a:pt x="21844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092200"/>
                </a:lnTo>
                <a:lnTo>
                  <a:pt x="5031" y="1135880"/>
                </a:lnTo>
                <a:lnTo>
                  <a:pt x="19362" y="1175977"/>
                </a:lnTo>
                <a:lnTo>
                  <a:pt x="41851" y="1211348"/>
                </a:lnTo>
                <a:lnTo>
                  <a:pt x="71352" y="1240849"/>
                </a:lnTo>
                <a:lnTo>
                  <a:pt x="106723" y="1263337"/>
                </a:lnTo>
                <a:lnTo>
                  <a:pt x="146820" y="1277668"/>
                </a:lnTo>
                <a:lnTo>
                  <a:pt x="190500" y="1282700"/>
                </a:lnTo>
                <a:lnTo>
                  <a:pt x="2184400" y="1282700"/>
                </a:lnTo>
                <a:lnTo>
                  <a:pt x="2228080" y="1277668"/>
                </a:lnTo>
                <a:lnTo>
                  <a:pt x="2268177" y="1263337"/>
                </a:lnTo>
                <a:lnTo>
                  <a:pt x="2303548" y="1240849"/>
                </a:lnTo>
                <a:lnTo>
                  <a:pt x="2333049" y="1211347"/>
                </a:lnTo>
                <a:lnTo>
                  <a:pt x="2355537" y="1175976"/>
                </a:lnTo>
                <a:lnTo>
                  <a:pt x="2369868" y="1135879"/>
                </a:lnTo>
                <a:lnTo>
                  <a:pt x="2374900" y="1092200"/>
                </a:lnTo>
                <a:lnTo>
                  <a:pt x="2374900" y="190500"/>
                </a:lnTo>
                <a:lnTo>
                  <a:pt x="2369868" y="146819"/>
                </a:lnTo>
                <a:lnTo>
                  <a:pt x="2355537" y="106722"/>
                </a:lnTo>
                <a:lnTo>
                  <a:pt x="2333049" y="71351"/>
                </a:lnTo>
                <a:lnTo>
                  <a:pt x="2303548" y="41850"/>
                </a:lnTo>
                <a:lnTo>
                  <a:pt x="2268177" y="19362"/>
                </a:lnTo>
                <a:lnTo>
                  <a:pt x="2228080" y="5031"/>
                </a:lnTo>
                <a:lnTo>
                  <a:pt x="2184400" y="0"/>
                </a:lnTo>
                <a:close/>
              </a:path>
            </a:pathLst>
          </a:custGeom>
          <a:solidFill>
            <a:srgbClr val="4C89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795" y="31077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8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7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0" y="331276"/>
                </a:lnTo>
                <a:lnTo>
                  <a:pt x="30251" y="370229"/>
                </a:lnTo>
                <a:lnTo>
                  <a:pt x="52378" y="407276"/>
                </a:lnTo>
                <a:lnTo>
                  <a:pt x="92504" y="450423"/>
                </a:lnTo>
                <a:lnTo>
                  <a:pt x="101743" y="455928"/>
                </a:lnTo>
                <a:lnTo>
                  <a:pt x="104497" y="455928"/>
                </a:lnTo>
                <a:lnTo>
                  <a:pt x="106337" y="454559"/>
                </a:lnTo>
                <a:lnTo>
                  <a:pt x="106327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1" y="49083"/>
                </a:lnTo>
                <a:lnTo>
                  <a:pt x="100359" y="12396"/>
                </a:lnTo>
                <a:lnTo>
                  <a:pt x="106327" y="6934"/>
                </a:lnTo>
                <a:lnTo>
                  <a:pt x="106327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55" y="3247389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10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09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10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09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10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10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40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564" y="33108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30" y="0"/>
                </a:moveTo>
                <a:lnTo>
                  <a:pt x="14786" y="1916"/>
                </a:lnTo>
                <a:lnTo>
                  <a:pt x="7110" y="7123"/>
                </a:lnTo>
                <a:lnTo>
                  <a:pt x="1912" y="14805"/>
                </a:lnTo>
                <a:lnTo>
                  <a:pt x="0" y="24145"/>
                </a:lnTo>
                <a:lnTo>
                  <a:pt x="1915" y="33486"/>
                </a:lnTo>
                <a:lnTo>
                  <a:pt x="7118" y="41162"/>
                </a:lnTo>
                <a:lnTo>
                  <a:pt x="14795" y="46361"/>
                </a:lnTo>
                <a:lnTo>
                  <a:pt x="24130" y="48275"/>
                </a:lnTo>
                <a:lnTo>
                  <a:pt x="33476" y="46360"/>
                </a:lnTo>
                <a:lnTo>
                  <a:pt x="41157" y="41158"/>
                </a:lnTo>
                <a:lnTo>
                  <a:pt x="46360" y="33482"/>
                </a:lnTo>
                <a:lnTo>
                  <a:pt x="48275" y="24145"/>
                </a:lnTo>
                <a:lnTo>
                  <a:pt x="46357" y="14801"/>
                </a:lnTo>
                <a:lnTo>
                  <a:pt x="41152" y="7120"/>
                </a:lnTo>
                <a:lnTo>
                  <a:pt x="33470" y="1915"/>
                </a:lnTo>
                <a:lnTo>
                  <a:pt x="241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0942" y="3138170"/>
            <a:ext cx="336550" cy="326390"/>
          </a:xfrm>
          <a:custGeom>
            <a:avLst/>
            <a:gdLst/>
            <a:ahLst/>
            <a:cxnLst/>
            <a:rect l="l" t="t" r="r" b="b"/>
            <a:pathLst>
              <a:path w="336550" h="326389">
                <a:moveTo>
                  <a:pt x="335696" y="0"/>
                </a:moveTo>
                <a:lnTo>
                  <a:pt x="455" y="0"/>
                </a:lnTo>
                <a:lnTo>
                  <a:pt x="0" y="471"/>
                </a:lnTo>
                <a:lnTo>
                  <a:pt x="0" y="5486"/>
                </a:lnTo>
                <a:lnTo>
                  <a:pt x="1369" y="8671"/>
                </a:lnTo>
                <a:lnTo>
                  <a:pt x="2272" y="10045"/>
                </a:lnTo>
                <a:lnTo>
                  <a:pt x="155778" y="317728"/>
                </a:lnTo>
                <a:lnTo>
                  <a:pt x="158970" y="323660"/>
                </a:lnTo>
                <a:lnTo>
                  <a:pt x="160337" y="326389"/>
                </a:lnTo>
                <a:lnTo>
                  <a:pt x="175814" y="326389"/>
                </a:lnTo>
                <a:lnTo>
                  <a:pt x="177196" y="323646"/>
                </a:lnTo>
                <a:lnTo>
                  <a:pt x="180364" y="317728"/>
                </a:lnTo>
                <a:lnTo>
                  <a:pt x="197510" y="283363"/>
                </a:lnTo>
                <a:lnTo>
                  <a:pt x="181748" y="283363"/>
                </a:lnTo>
                <a:lnTo>
                  <a:pt x="56484" y="31750"/>
                </a:lnTo>
                <a:lnTo>
                  <a:pt x="323051" y="31750"/>
                </a:lnTo>
                <a:lnTo>
                  <a:pt x="333880" y="10045"/>
                </a:lnTo>
                <a:lnTo>
                  <a:pt x="334793" y="8671"/>
                </a:lnTo>
                <a:lnTo>
                  <a:pt x="336152" y="5486"/>
                </a:lnTo>
                <a:lnTo>
                  <a:pt x="336152" y="471"/>
                </a:lnTo>
                <a:lnTo>
                  <a:pt x="335696" y="0"/>
                </a:lnTo>
                <a:close/>
              </a:path>
              <a:path w="336550" h="326389">
                <a:moveTo>
                  <a:pt x="323051" y="31750"/>
                </a:moveTo>
                <a:lnTo>
                  <a:pt x="306550" y="31750"/>
                </a:lnTo>
                <a:lnTo>
                  <a:pt x="181748" y="283363"/>
                </a:lnTo>
                <a:lnTo>
                  <a:pt x="197510" y="283363"/>
                </a:lnTo>
                <a:lnTo>
                  <a:pt x="323051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5230" y="31077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2" y="15125"/>
                </a:lnTo>
                <a:lnTo>
                  <a:pt x="33206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8"/>
                </a:lnTo>
                <a:lnTo>
                  <a:pt x="5928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9" y="329538"/>
                </a:lnTo>
                <a:lnTo>
                  <a:pt x="104881" y="258826"/>
                </a:lnTo>
                <a:lnTo>
                  <a:pt x="106107" y="227999"/>
                </a:lnTo>
                <a:lnTo>
                  <a:pt x="104926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4837" y="3138170"/>
            <a:ext cx="275590" cy="311150"/>
          </a:xfrm>
          <a:custGeom>
            <a:avLst/>
            <a:gdLst/>
            <a:ahLst/>
            <a:cxnLst/>
            <a:rect l="l" t="t" r="r" b="b"/>
            <a:pathLst>
              <a:path w="275589" h="311150">
                <a:moveTo>
                  <a:pt x="200875" y="13970"/>
                </a:moveTo>
                <a:lnTo>
                  <a:pt x="96570" y="13970"/>
                </a:lnTo>
                <a:lnTo>
                  <a:pt x="116611" y="16257"/>
                </a:lnTo>
                <a:lnTo>
                  <a:pt x="116611" y="24015"/>
                </a:lnTo>
                <a:lnTo>
                  <a:pt x="116154" y="25374"/>
                </a:lnTo>
                <a:lnTo>
                  <a:pt x="53746" y="275743"/>
                </a:lnTo>
                <a:lnTo>
                  <a:pt x="50407" y="286591"/>
                </a:lnTo>
                <a:lnTo>
                  <a:pt x="44807" y="293121"/>
                </a:lnTo>
                <a:lnTo>
                  <a:pt x="33313" y="296318"/>
                </a:lnTo>
                <a:lnTo>
                  <a:pt x="12293" y="297164"/>
                </a:lnTo>
                <a:lnTo>
                  <a:pt x="0" y="297164"/>
                </a:lnTo>
                <a:lnTo>
                  <a:pt x="0" y="311134"/>
                </a:lnTo>
                <a:lnTo>
                  <a:pt x="234569" y="311134"/>
                </a:lnTo>
                <a:lnTo>
                  <a:pt x="237299" y="303391"/>
                </a:lnTo>
                <a:lnTo>
                  <a:pt x="239585" y="297140"/>
                </a:lnTo>
                <a:lnTo>
                  <a:pt x="94729" y="297140"/>
                </a:lnTo>
                <a:lnTo>
                  <a:pt x="90169" y="296683"/>
                </a:lnTo>
                <a:lnTo>
                  <a:pt x="88811" y="296227"/>
                </a:lnTo>
                <a:lnTo>
                  <a:pt x="88811" y="290294"/>
                </a:lnTo>
                <a:lnTo>
                  <a:pt x="91084" y="282078"/>
                </a:lnTo>
                <a:lnTo>
                  <a:pt x="152590" y="35485"/>
                </a:lnTo>
                <a:lnTo>
                  <a:pt x="155843" y="25183"/>
                </a:lnTo>
                <a:lnTo>
                  <a:pt x="162212" y="18558"/>
                </a:lnTo>
                <a:lnTo>
                  <a:pt x="175841" y="15018"/>
                </a:lnTo>
                <a:lnTo>
                  <a:pt x="200875" y="13970"/>
                </a:lnTo>
                <a:close/>
              </a:path>
              <a:path w="275589" h="311150">
                <a:moveTo>
                  <a:pt x="273735" y="193610"/>
                </a:moveTo>
                <a:lnTo>
                  <a:pt x="265531" y="193610"/>
                </a:lnTo>
                <a:lnTo>
                  <a:pt x="265074" y="195912"/>
                </a:lnTo>
                <a:lnTo>
                  <a:pt x="261886" y="203200"/>
                </a:lnTo>
                <a:lnTo>
                  <a:pt x="248566" y="235579"/>
                </a:lnTo>
                <a:lnTo>
                  <a:pt x="228460" y="265905"/>
                </a:lnTo>
                <a:lnTo>
                  <a:pt x="196485" y="288362"/>
                </a:lnTo>
                <a:lnTo>
                  <a:pt x="147561" y="297140"/>
                </a:lnTo>
                <a:lnTo>
                  <a:pt x="239585" y="297140"/>
                </a:lnTo>
                <a:lnTo>
                  <a:pt x="273278" y="205005"/>
                </a:lnTo>
                <a:lnTo>
                  <a:pt x="275094" y="199985"/>
                </a:lnTo>
                <a:lnTo>
                  <a:pt x="275094" y="196800"/>
                </a:lnTo>
                <a:lnTo>
                  <a:pt x="273735" y="193610"/>
                </a:lnTo>
                <a:close/>
              </a:path>
              <a:path w="275589" h="311150">
                <a:moveTo>
                  <a:pt x="82905" y="0"/>
                </a:moveTo>
                <a:lnTo>
                  <a:pt x="74256" y="0"/>
                </a:lnTo>
                <a:lnTo>
                  <a:pt x="74256" y="13970"/>
                </a:lnTo>
                <a:lnTo>
                  <a:pt x="218186" y="13970"/>
                </a:lnTo>
                <a:lnTo>
                  <a:pt x="218186" y="1358"/>
                </a:lnTo>
                <a:lnTo>
                  <a:pt x="143484" y="1358"/>
                </a:lnTo>
                <a:lnTo>
                  <a:pt x="130175" y="1146"/>
                </a:lnTo>
                <a:lnTo>
                  <a:pt x="96214" y="212"/>
                </a:lnTo>
                <a:lnTo>
                  <a:pt x="82905" y="0"/>
                </a:lnTo>
                <a:close/>
              </a:path>
              <a:path w="275589" h="311150">
                <a:moveTo>
                  <a:pt x="218186" y="0"/>
                </a:moveTo>
                <a:lnTo>
                  <a:pt x="210896" y="0"/>
                </a:lnTo>
                <a:lnTo>
                  <a:pt x="196134" y="212"/>
                </a:lnTo>
                <a:lnTo>
                  <a:pt x="158246" y="1146"/>
                </a:lnTo>
                <a:lnTo>
                  <a:pt x="143484" y="1358"/>
                </a:lnTo>
                <a:lnTo>
                  <a:pt x="218186" y="1358"/>
                </a:lnTo>
                <a:lnTo>
                  <a:pt x="2181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1387" y="31077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104482" y="0"/>
                </a:moveTo>
                <a:lnTo>
                  <a:pt x="101726" y="0"/>
                </a:lnTo>
                <a:lnTo>
                  <a:pt x="92210" y="5762"/>
                </a:lnTo>
                <a:lnTo>
                  <a:pt x="51013" y="50658"/>
                </a:lnTo>
                <a:lnTo>
                  <a:pt x="28867" y="88988"/>
                </a:lnTo>
                <a:lnTo>
                  <a:pt x="14492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1" y="257989"/>
                </a:lnTo>
                <a:lnTo>
                  <a:pt x="14889" y="331276"/>
                </a:lnTo>
                <a:lnTo>
                  <a:pt x="30251" y="370229"/>
                </a:lnTo>
                <a:lnTo>
                  <a:pt x="52376" y="407276"/>
                </a:lnTo>
                <a:lnTo>
                  <a:pt x="92502" y="450423"/>
                </a:lnTo>
                <a:lnTo>
                  <a:pt x="101739" y="455928"/>
                </a:lnTo>
                <a:lnTo>
                  <a:pt x="104495" y="455928"/>
                </a:lnTo>
                <a:lnTo>
                  <a:pt x="106337" y="454559"/>
                </a:lnTo>
                <a:lnTo>
                  <a:pt x="106324" y="449073"/>
                </a:lnTo>
                <a:lnTo>
                  <a:pt x="98526" y="441325"/>
                </a:lnTo>
                <a:lnTo>
                  <a:pt x="69083" y="403781"/>
                </a:lnTo>
                <a:lnTo>
                  <a:pt x="48516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29" y="180595"/>
                </a:lnTo>
                <a:lnTo>
                  <a:pt x="36396" y="134256"/>
                </a:lnTo>
                <a:lnTo>
                  <a:pt x="50102" y="90061"/>
                </a:lnTo>
                <a:lnTo>
                  <a:pt x="71078" y="49083"/>
                </a:lnTo>
                <a:lnTo>
                  <a:pt x="100355" y="12396"/>
                </a:lnTo>
                <a:lnTo>
                  <a:pt x="106324" y="6934"/>
                </a:lnTo>
                <a:lnTo>
                  <a:pt x="106324" y="1463"/>
                </a:lnTo>
                <a:lnTo>
                  <a:pt x="1044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9842" y="3247389"/>
            <a:ext cx="269875" cy="207010"/>
          </a:xfrm>
          <a:custGeom>
            <a:avLst/>
            <a:gdLst/>
            <a:ahLst/>
            <a:cxnLst/>
            <a:rect l="l" t="t" r="r" b="b"/>
            <a:pathLst>
              <a:path w="269875" h="207010">
                <a:moveTo>
                  <a:pt x="56540" y="2440"/>
                </a:moveTo>
                <a:lnTo>
                  <a:pt x="45783" y="2440"/>
                </a:lnTo>
                <a:lnTo>
                  <a:pt x="42633" y="8369"/>
                </a:lnTo>
                <a:lnTo>
                  <a:pt x="39941" y="12471"/>
                </a:lnTo>
                <a:lnTo>
                  <a:pt x="24045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2" y="186221"/>
                </a:lnTo>
                <a:lnTo>
                  <a:pt x="24511" y="201250"/>
                </a:lnTo>
                <a:lnTo>
                  <a:pt x="47663" y="207009"/>
                </a:lnTo>
                <a:lnTo>
                  <a:pt x="69886" y="203056"/>
                </a:lnTo>
                <a:lnTo>
                  <a:pt x="88576" y="192477"/>
                </a:lnTo>
                <a:lnTo>
                  <a:pt x="104284" y="177194"/>
                </a:lnTo>
                <a:lnTo>
                  <a:pt x="106651" y="173974"/>
                </a:lnTo>
                <a:lnTo>
                  <a:pt x="53593" y="173974"/>
                </a:lnTo>
                <a:lnTo>
                  <a:pt x="34720" y="169383"/>
                </a:lnTo>
                <a:lnTo>
                  <a:pt x="22509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5" y="81232"/>
                </a:lnTo>
                <a:lnTo>
                  <a:pt x="37058" y="47282"/>
                </a:lnTo>
                <a:lnTo>
                  <a:pt x="52932" y="22885"/>
                </a:lnTo>
                <a:lnTo>
                  <a:pt x="60147" y="11112"/>
                </a:lnTo>
                <a:lnTo>
                  <a:pt x="60147" y="6107"/>
                </a:lnTo>
                <a:lnTo>
                  <a:pt x="56540" y="2440"/>
                </a:lnTo>
                <a:close/>
              </a:path>
              <a:path w="269875" h="207010">
                <a:moveTo>
                  <a:pt x="142211" y="159132"/>
                </a:moveTo>
                <a:lnTo>
                  <a:pt x="117563" y="159132"/>
                </a:lnTo>
                <a:lnTo>
                  <a:pt x="123134" y="177772"/>
                </a:lnTo>
                <a:lnTo>
                  <a:pt x="133511" y="192990"/>
                </a:lnTo>
                <a:lnTo>
                  <a:pt x="148399" y="203248"/>
                </a:lnTo>
                <a:lnTo>
                  <a:pt x="167500" y="207009"/>
                </a:lnTo>
                <a:lnTo>
                  <a:pt x="191630" y="202120"/>
                </a:lnTo>
                <a:lnTo>
                  <a:pt x="211421" y="188794"/>
                </a:lnTo>
                <a:lnTo>
                  <a:pt x="223588" y="173974"/>
                </a:lnTo>
                <a:lnTo>
                  <a:pt x="175132" y="173974"/>
                </a:lnTo>
                <a:lnTo>
                  <a:pt x="157771" y="171034"/>
                </a:lnTo>
                <a:lnTo>
                  <a:pt x="144700" y="162723"/>
                </a:lnTo>
                <a:lnTo>
                  <a:pt x="142211" y="159132"/>
                </a:lnTo>
                <a:close/>
              </a:path>
              <a:path w="269875" h="207010">
                <a:moveTo>
                  <a:pt x="144970" y="69394"/>
                </a:moveTo>
                <a:lnTo>
                  <a:pt x="135166" y="69394"/>
                </a:lnTo>
                <a:lnTo>
                  <a:pt x="130022" y="70297"/>
                </a:lnTo>
                <a:lnTo>
                  <a:pt x="116501" y="117920"/>
                </a:lnTo>
                <a:lnTo>
                  <a:pt x="115544" y="132144"/>
                </a:lnTo>
                <a:lnTo>
                  <a:pt x="103557" y="147696"/>
                </a:lnTo>
                <a:lnTo>
                  <a:pt x="89693" y="161074"/>
                </a:lnTo>
                <a:lnTo>
                  <a:pt x="73267" y="170444"/>
                </a:lnTo>
                <a:lnTo>
                  <a:pt x="53593" y="173974"/>
                </a:lnTo>
                <a:lnTo>
                  <a:pt x="106651" y="173974"/>
                </a:lnTo>
                <a:lnTo>
                  <a:pt x="117563" y="159132"/>
                </a:lnTo>
                <a:lnTo>
                  <a:pt x="142211" y="159132"/>
                </a:lnTo>
                <a:lnTo>
                  <a:pt x="135749" y="149808"/>
                </a:lnTo>
                <a:lnTo>
                  <a:pt x="130746" y="133057"/>
                </a:lnTo>
                <a:lnTo>
                  <a:pt x="135595" y="121477"/>
                </a:lnTo>
                <a:lnTo>
                  <a:pt x="141036" y="106573"/>
                </a:lnTo>
                <a:lnTo>
                  <a:pt x="145473" y="91496"/>
                </a:lnTo>
                <a:lnTo>
                  <a:pt x="147307" y="79400"/>
                </a:lnTo>
                <a:lnTo>
                  <a:pt x="147307" y="73952"/>
                </a:lnTo>
                <a:lnTo>
                  <a:pt x="144970" y="69394"/>
                </a:lnTo>
                <a:close/>
              </a:path>
              <a:path w="269875" h="207010">
                <a:moveTo>
                  <a:pt x="251206" y="0"/>
                </a:moveTo>
                <a:lnTo>
                  <a:pt x="242528" y="1882"/>
                </a:lnTo>
                <a:lnTo>
                  <a:pt x="234865" y="6811"/>
                </a:lnTo>
                <a:lnTo>
                  <a:pt x="229401" y="13710"/>
                </a:lnTo>
                <a:lnTo>
                  <a:pt x="227317" y="21501"/>
                </a:lnTo>
                <a:lnTo>
                  <a:pt x="227317" y="26060"/>
                </a:lnTo>
                <a:lnTo>
                  <a:pt x="229603" y="31089"/>
                </a:lnTo>
                <a:lnTo>
                  <a:pt x="234149" y="35192"/>
                </a:lnTo>
                <a:lnTo>
                  <a:pt x="239908" y="41377"/>
                </a:lnTo>
                <a:lnTo>
                  <a:pt x="245024" y="49744"/>
                </a:lnTo>
                <a:lnTo>
                  <a:pt x="248687" y="60425"/>
                </a:lnTo>
                <a:lnTo>
                  <a:pt x="250088" y="73545"/>
                </a:lnTo>
                <a:lnTo>
                  <a:pt x="248516" y="88491"/>
                </a:lnTo>
                <a:lnTo>
                  <a:pt x="227317" y="138822"/>
                </a:lnTo>
                <a:lnTo>
                  <a:pt x="190425" y="171243"/>
                </a:lnTo>
                <a:lnTo>
                  <a:pt x="175132" y="173974"/>
                </a:lnTo>
                <a:lnTo>
                  <a:pt x="223588" y="173974"/>
                </a:lnTo>
                <a:lnTo>
                  <a:pt x="250050" y="121787"/>
                </a:lnTo>
                <a:lnTo>
                  <a:pt x="266377" y="58477"/>
                </a:lnTo>
                <a:lnTo>
                  <a:pt x="269252" y="32042"/>
                </a:lnTo>
                <a:lnTo>
                  <a:pt x="267817" y="18350"/>
                </a:lnTo>
                <a:lnTo>
                  <a:pt x="263942" y="8304"/>
                </a:lnTo>
                <a:lnTo>
                  <a:pt x="258208" y="2113"/>
                </a:lnTo>
                <a:lnTo>
                  <a:pt x="2512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0428" y="31077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71" y="0"/>
                </a:moveTo>
                <a:lnTo>
                  <a:pt x="1828" y="0"/>
                </a:lnTo>
                <a:lnTo>
                  <a:pt x="0" y="1915"/>
                </a:lnTo>
                <a:lnTo>
                  <a:pt x="0" y="6930"/>
                </a:lnTo>
                <a:lnTo>
                  <a:pt x="8674" y="15125"/>
                </a:lnTo>
                <a:lnTo>
                  <a:pt x="33208" y="45449"/>
                </a:lnTo>
                <a:lnTo>
                  <a:pt x="52901" y="82116"/>
                </a:lnTo>
                <a:lnTo>
                  <a:pt x="67403" y="124908"/>
                </a:lnTo>
                <a:lnTo>
                  <a:pt x="76361" y="173608"/>
                </a:lnTo>
                <a:lnTo>
                  <a:pt x="79425" y="227999"/>
                </a:lnTo>
                <a:lnTo>
                  <a:pt x="77215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5" y="406608"/>
                </a:lnTo>
                <a:lnTo>
                  <a:pt x="5930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8" y="455914"/>
                </a:lnTo>
                <a:lnTo>
                  <a:pt x="4571" y="455914"/>
                </a:lnTo>
                <a:lnTo>
                  <a:pt x="55181" y="405338"/>
                </a:lnTo>
                <a:lnTo>
                  <a:pt x="77279" y="367029"/>
                </a:lnTo>
                <a:lnTo>
                  <a:pt x="91620" y="329538"/>
                </a:lnTo>
                <a:lnTo>
                  <a:pt x="104882" y="258826"/>
                </a:lnTo>
                <a:lnTo>
                  <a:pt x="106108" y="227999"/>
                </a:lnTo>
                <a:lnTo>
                  <a:pt x="104927" y="198018"/>
                </a:lnTo>
                <a:lnTo>
                  <a:pt x="91240" y="124731"/>
                </a:lnTo>
                <a:lnTo>
                  <a:pt x="75907" y="85784"/>
                </a:lnTo>
                <a:lnTo>
                  <a:pt x="53831" y="48733"/>
                </a:lnTo>
                <a:lnTo>
                  <a:pt x="13789" y="5521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3400" y="329185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48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3387" y="337948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61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9800" y="4064000"/>
            <a:ext cx="1854200" cy="495300"/>
          </a:xfrm>
          <a:custGeom>
            <a:avLst/>
            <a:gdLst/>
            <a:ahLst/>
            <a:cxnLst/>
            <a:rect l="l" t="t" r="r" b="b"/>
            <a:pathLst>
              <a:path w="1854200" h="495300">
                <a:moveTo>
                  <a:pt x="16637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0" y="423948"/>
                </a:lnTo>
                <a:lnTo>
                  <a:pt x="71351" y="453449"/>
                </a:lnTo>
                <a:lnTo>
                  <a:pt x="106722" y="475937"/>
                </a:lnTo>
                <a:lnTo>
                  <a:pt x="146819" y="490268"/>
                </a:lnTo>
                <a:lnTo>
                  <a:pt x="190500" y="495300"/>
                </a:lnTo>
                <a:lnTo>
                  <a:pt x="1663700" y="495300"/>
                </a:lnTo>
                <a:lnTo>
                  <a:pt x="1707380" y="490268"/>
                </a:lnTo>
                <a:lnTo>
                  <a:pt x="1747477" y="475937"/>
                </a:lnTo>
                <a:lnTo>
                  <a:pt x="1782848" y="453449"/>
                </a:lnTo>
                <a:lnTo>
                  <a:pt x="1812349" y="423948"/>
                </a:lnTo>
                <a:lnTo>
                  <a:pt x="1834837" y="388577"/>
                </a:lnTo>
                <a:lnTo>
                  <a:pt x="1849168" y="348480"/>
                </a:lnTo>
                <a:lnTo>
                  <a:pt x="1854200" y="304800"/>
                </a:lnTo>
                <a:lnTo>
                  <a:pt x="1854200" y="190500"/>
                </a:lnTo>
                <a:lnTo>
                  <a:pt x="1849168" y="146819"/>
                </a:lnTo>
                <a:lnTo>
                  <a:pt x="1834837" y="106722"/>
                </a:lnTo>
                <a:lnTo>
                  <a:pt x="1812349" y="71351"/>
                </a:lnTo>
                <a:lnTo>
                  <a:pt x="1782848" y="41850"/>
                </a:lnTo>
                <a:lnTo>
                  <a:pt x="1747477" y="19362"/>
                </a:lnTo>
                <a:lnTo>
                  <a:pt x="1707380" y="5031"/>
                </a:lnTo>
                <a:lnTo>
                  <a:pt x="1663700" y="0"/>
                </a:lnTo>
                <a:close/>
              </a:path>
            </a:pathLst>
          </a:custGeom>
          <a:solidFill>
            <a:srgbClr val="FDFB2D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23640" y="4064000"/>
            <a:ext cx="136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30" dirty="0">
                <a:solidFill>
                  <a:srgbClr val="E0E0E0"/>
                </a:solidFill>
                <a:latin typeface="Calibri"/>
                <a:cs typeface="Calibri"/>
              </a:rPr>
              <a:t>extinction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22000" y="4064000"/>
            <a:ext cx="1511300" cy="495300"/>
          </a:xfrm>
          <a:custGeom>
            <a:avLst/>
            <a:gdLst/>
            <a:ahLst/>
            <a:cxnLst/>
            <a:rect l="l" t="t" r="r" b="b"/>
            <a:pathLst>
              <a:path w="1511300" h="495300">
                <a:moveTo>
                  <a:pt x="13208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0" y="423948"/>
                </a:lnTo>
                <a:lnTo>
                  <a:pt x="71351" y="453449"/>
                </a:lnTo>
                <a:lnTo>
                  <a:pt x="106722" y="475937"/>
                </a:lnTo>
                <a:lnTo>
                  <a:pt x="146819" y="490268"/>
                </a:lnTo>
                <a:lnTo>
                  <a:pt x="190500" y="495300"/>
                </a:lnTo>
                <a:lnTo>
                  <a:pt x="1320800" y="495300"/>
                </a:lnTo>
                <a:lnTo>
                  <a:pt x="1364480" y="490268"/>
                </a:lnTo>
                <a:lnTo>
                  <a:pt x="1404577" y="475937"/>
                </a:lnTo>
                <a:lnTo>
                  <a:pt x="1439948" y="453449"/>
                </a:lnTo>
                <a:lnTo>
                  <a:pt x="1469449" y="423948"/>
                </a:lnTo>
                <a:lnTo>
                  <a:pt x="1491937" y="388577"/>
                </a:lnTo>
                <a:lnTo>
                  <a:pt x="1506268" y="348480"/>
                </a:lnTo>
                <a:lnTo>
                  <a:pt x="1511300" y="304800"/>
                </a:lnTo>
                <a:lnTo>
                  <a:pt x="1511300" y="190500"/>
                </a:lnTo>
                <a:lnTo>
                  <a:pt x="1506268" y="146819"/>
                </a:lnTo>
                <a:lnTo>
                  <a:pt x="1491937" y="106722"/>
                </a:lnTo>
                <a:lnTo>
                  <a:pt x="1469449" y="71351"/>
                </a:lnTo>
                <a:lnTo>
                  <a:pt x="1439948" y="41850"/>
                </a:lnTo>
                <a:lnTo>
                  <a:pt x="1404577" y="19362"/>
                </a:lnTo>
                <a:lnTo>
                  <a:pt x="1364480" y="5031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27435" y="4064000"/>
            <a:ext cx="9004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5" dirty="0">
                <a:solidFill>
                  <a:srgbClr val="E0E0E0"/>
                </a:solidFill>
                <a:latin typeface="Calibri"/>
                <a:cs typeface="Calibri"/>
              </a:rPr>
              <a:t>sou</a:t>
            </a:r>
            <a:r>
              <a:rPr sz="2500" spc="-15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2500" spc="45" dirty="0">
                <a:solidFill>
                  <a:srgbClr val="E0E0E0"/>
                </a:solidFill>
                <a:latin typeface="Calibri"/>
                <a:cs typeface="Calibri"/>
              </a:rPr>
              <a:t>c</a:t>
            </a:r>
            <a:r>
              <a:rPr sz="2500" spc="0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84800" y="4064000"/>
            <a:ext cx="5486400" cy="495300"/>
          </a:xfrm>
          <a:custGeom>
            <a:avLst/>
            <a:gdLst/>
            <a:ahLst/>
            <a:cxnLst/>
            <a:rect l="l" t="t" r="r" b="b"/>
            <a:pathLst>
              <a:path w="5486400" h="495300">
                <a:moveTo>
                  <a:pt x="529589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1" y="423948"/>
                </a:lnTo>
                <a:lnTo>
                  <a:pt x="71352" y="453449"/>
                </a:lnTo>
                <a:lnTo>
                  <a:pt x="106723" y="475937"/>
                </a:lnTo>
                <a:lnTo>
                  <a:pt x="146820" y="490268"/>
                </a:lnTo>
                <a:lnTo>
                  <a:pt x="190500" y="495300"/>
                </a:lnTo>
                <a:lnTo>
                  <a:pt x="5295897" y="495300"/>
                </a:lnTo>
                <a:lnTo>
                  <a:pt x="5339577" y="490268"/>
                </a:lnTo>
                <a:lnTo>
                  <a:pt x="5379675" y="475937"/>
                </a:lnTo>
                <a:lnTo>
                  <a:pt x="5415046" y="453449"/>
                </a:lnTo>
                <a:lnTo>
                  <a:pt x="5444547" y="423947"/>
                </a:lnTo>
                <a:lnTo>
                  <a:pt x="5467035" y="388576"/>
                </a:lnTo>
                <a:lnTo>
                  <a:pt x="5481366" y="348479"/>
                </a:lnTo>
                <a:lnTo>
                  <a:pt x="5486397" y="304800"/>
                </a:lnTo>
                <a:lnTo>
                  <a:pt x="5486397" y="190500"/>
                </a:lnTo>
                <a:lnTo>
                  <a:pt x="5481366" y="146819"/>
                </a:lnTo>
                <a:lnTo>
                  <a:pt x="5467034" y="106722"/>
                </a:lnTo>
                <a:lnTo>
                  <a:pt x="5444546" y="71351"/>
                </a:lnTo>
                <a:lnTo>
                  <a:pt x="5415045" y="41850"/>
                </a:lnTo>
                <a:lnTo>
                  <a:pt x="5379674" y="19362"/>
                </a:lnTo>
                <a:lnTo>
                  <a:pt x="5339577" y="5031"/>
                </a:lnTo>
                <a:lnTo>
                  <a:pt x="5295897" y="0"/>
                </a:lnTo>
                <a:close/>
              </a:path>
            </a:pathLst>
          </a:custGeom>
          <a:solidFill>
            <a:srgbClr val="89FB88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81227" y="4064000"/>
            <a:ext cx="16935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in-sc</a:t>
            </a:r>
            <a:r>
              <a:rPr sz="2500" spc="20" dirty="0">
                <a:solidFill>
                  <a:srgbClr val="E0E0E0"/>
                </a:solidFill>
                <a:latin typeface="Calibri"/>
                <a:cs typeface="Calibri"/>
              </a:rPr>
              <a:t>a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r>
              <a:rPr sz="2500" spc="-25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r>
              <a:rPr sz="2500" spc="-30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2500" spc="10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800" y="4064000"/>
            <a:ext cx="2374900" cy="495300"/>
          </a:xfrm>
          <a:custGeom>
            <a:avLst/>
            <a:gdLst/>
            <a:ahLst/>
            <a:cxnLst/>
            <a:rect l="l" t="t" r="r" b="b"/>
            <a:pathLst>
              <a:path w="2374900" h="495300">
                <a:moveTo>
                  <a:pt x="21844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0" y="423948"/>
                </a:lnTo>
                <a:lnTo>
                  <a:pt x="71351" y="453449"/>
                </a:lnTo>
                <a:lnTo>
                  <a:pt x="106722" y="475937"/>
                </a:lnTo>
                <a:lnTo>
                  <a:pt x="146820" y="490268"/>
                </a:lnTo>
                <a:lnTo>
                  <a:pt x="190500" y="495300"/>
                </a:lnTo>
                <a:lnTo>
                  <a:pt x="2184400" y="495300"/>
                </a:lnTo>
                <a:lnTo>
                  <a:pt x="2228080" y="490268"/>
                </a:lnTo>
                <a:lnTo>
                  <a:pt x="2268177" y="475937"/>
                </a:lnTo>
                <a:lnTo>
                  <a:pt x="2303548" y="453449"/>
                </a:lnTo>
                <a:lnTo>
                  <a:pt x="2333049" y="423948"/>
                </a:lnTo>
                <a:lnTo>
                  <a:pt x="2355537" y="388577"/>
                </a:lnTo>
                <a:lnTo>
                  <a:pt x="2369868" y="348480"/>
                </a:lnTo>
                <a:lnTo>
                  <a:pt x="2374900" y="304800"/>
                </a:lnTo>
                <a:lnTo>
                  <a:pt x="2374900" y="190500"/>
                </a:lnTo>
                <a:lnTo>
                  <a:pt x="2369868" y="146819"/>
                </a:lnTo>
                <a:lnTo>
                  <a:pt x="2355537" y="106722"/>
                </a:lnTo>
                <a:lnTo>
                  <a:pt x="2333049" y="71351"/>
                </a:lnTo>
                <a:lnTo>
                  <a:pt x="2303548" y="41850"/>
                </a:lnTo>
                <a:lnTo>
                  <a:pt x="2268177" y="19362"/>
                </a:lnTo>
                <a:lnTo>
                  <a:pt x="2228080" y="5031"/>
                </a:lnTo>
                <a:lnTo>
                  <a:pt x="2184400" y="0"/>
                </a:lnTo>
                <a:close/>
              </a:path>
            </a:pathLst>
          </a:custGeom>
          <a:solidFill>
            <a:srgbClr val="4C89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8049" y="4051300"/>
            <a:ext cx="16967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local</a:t>
            </a:r>
            <a:r>
              <a:rPr sz="25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65" dirty="0">
                <a:solidFill>
                  <a:srgbClr val="E0E0E0"/>
                </a:solidFill>
                <a:latin typeface="Calibri"/>
                <a:cs typeface="Calibri"/>
              </a:rPr>
              <a:t>change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71800" y="5303340"/>
            <a:ext cx="9906000" cy="1834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200" y="5854700"/>
            <a:ext cx="2374900" cy="1282700"/>
          </a:xfrm>
          <a:custGeom>
            <a:avLst/>
            <a:gdLst/>
            <a:ahLst/>
            <a:cxnLst/>
            <a:rect l="l" t="t" r="r" b="b"/>
            <a:pathLst>
              <a:path w="2374900" h="1282700">
                <a:moveTo>
                  <a:pt x="21844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092200"/>
                </a:lnTo>
                <a:lnTo>
                  <a:pt x="5031" y="1135880"/>
                </a:lnTo>
                <a:lnTo>
                  <a:pt x="19362" y="1175977"/>
                </a:lnTo>
                <a:lnTo>
                  <a:pt x="41851" y="1211348"/>
                </a:lnTo>
                <a:lnTo>
                  <a:pt x="71352" y="1240849"/>
                </a:lnTo>
                <a:lnTo>
                  <a:pt x="106723" y="1263337"/>
                </a:lnTo>
                <a:lnTo>
                  <a:pt x="146820" y="1277668"/>
                </a:lnTo>
                <a:lnTo>
                  <a:pt x="190500" y="1282700"/>
                </a:lnTo>
                <a:lnTo>
                  <a:pt x="2184400" y="1282700"/>
                </a:lnTo>
                <a:lnTo>
                  <a:pt x="2228080" y="1277668"/>
                </a:lnTo>
                <a:lnTo>
                  <a:pt x="2268177" y="1263337"/>
                </a:lnTo>
                <a:lnTo>
                  <a:pt x="2303548" y="1240849"/>
                </a:lnTo>
                <a:lnTo>
                  <a:pt x="2333049" y="1211347"/>
                </a:lnTo>
                <a:lnTo>
                  <a:pt x="2355537" y="1175976"/>
                </a:lnTo>
                <a:lnTo>
                  <a:pt x="2369868" y="1135879"/>
                </a:lnTo>
                <a:lnTo>
                  <a:pt x="2374900" y="1092200"/>
                </a:lnTo>
                <a:lnTo>
                  <a:pt x="2374900" y="190500"/>
                </a:lnTo>
                <a:lnTo>
                  <a:pt x="2369868" y="146819"/>
                </a:lnTo>
                <a:lnTo>
                  <a:pt x="2355537" y="106722"/>
                </a:lnTo>
                <a:lnTo>
                  <a:pt x="2333049" y="71351"/>
                </a:lnTo>
                <a:lnTo>
                  <a:pt x="2303548" y="41850"/>
                </a:lnTo>
                <a:lnTo>
                  <a:pt x="2268177" y="19362"/>
                </a:lnTo>
                <a:lnTo>
                  <a:pt x="2228080" y="5031"/>
                </a:lnTo>
                <a:lnTo>
                  <a:pt x="2184400" y="0"/>
                </a:lnTo>
                <a:close/>
              </a:path>
            </a:pathLst>
          </a:custGeom>
          <a:solidFill>
            <a:srgbClr val="4C89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1800" y="7226300"/>
            <a:ext cx="2463800" cy="495300"/>
          </a:xfrm>
          <a:custGeom>
            <a:avLst/>
            <a:gdLst/>
            <a:ahLst/>
            <a:cxnLst/>
            <a:rect l="l" t="t" r="r" b="b"/>
            <a:pathLst>
              <a:path w="2463800" h="495300">
                <a:moveTo>
                  <a:pt x="22733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2"/>
                </a:lnTo>
                <a:lnTo>
                  <a:pt x="19362" y="106723"/>
                </a:lnTo>
                <a:lnTo>
                  <a:pt x="5031" y="146820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1" y="423948"/>
                </a:lnTo>
                <a:lnTo>
                  <a:pt x="71352" y="453449"/>
                </a:lnTo>
                <a:lnTo>
                  <a:pt x="106723" y="475937"/>
                </a:lnTo>
                <a:lnTo>
                  <a:pt x="146820" y="490268"/>
                </a:lnTo>
                <a:lnTo>
                  <a:pt x="190500" y="495300"/>
                </a:lnTo>
                <a:lnTo>
                  <a:pt x="2273300" y="495300"/>
                </a:lnTo>
                <a:lnTo>
                  <a:pt x="2316980" y="490268"/>
                </a:lnTo>
                <a:lnTo>
                  <a:pt x="2357077" y="475937"/>
                </a:lnTo>
                <a:lnTo>
                  <a:pt x="2392448" y="453449"/>
                </a:lnTo>
                <a:lnTo>
                  <a:pt x="2421949" y="423947"/>
                </a:lnTo>
                <a:lnTo>
                  <a:pt x="2444437" y="388576"/>
                </a:lnTo>
                <a:lnTo>
                  <a:pt x="2458768" y="348479"/>
                </a:lnTo>
                <a:lnTo>
                  <a:pt x="2463800" y="304800"/>
                </a:lnTo>
                <a:lnTo>
                  <a:pt x="2463800" y="190500"/>
                </a:lnTo>
                <a:lnTo>
                  <a:pt x="2458768" y="146819"/>
                </a:lnTo>
                <a:lnTo>
                  <a:pt x="2444437" y="106722"/>
                </a:lnTo>
                <a:lnTo>
                  <a:pt x="2421948" y="71351"/>
                </a:lnTo>
                <a:lnTo>
                  <a:pt x="2392447" y="41850"/>
                </a:lnTo>
                <a:lnTo>
                  <a:pt x="2357076" y="19362"/>
                </a:lnTo>
                <a:lnTo>
                  <a:pt x="2316979" y="5031"/>
                </a:lnTo>
                <a:lnTo>
                  <a:pt x="2273300" y="0"/>
                </a:lnTo>
                <a:close/>
              </a:path>
            </a:pathLst>
          </a:custGeom>
          <a:solidFill>
            <a:srgbClr val="FDFB2D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20440" y="7226300"/>
            <a:ext cx="136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30" dirty="0">
                <a:solidFill>
                  <a:srgbClr val="E0E0E0"/>
                </a:solidFill>
                <a:latin typeface="Calibri"/>
                <a:cs typeface="Calibri"/>
              </a:rPr>
              <a:t>extinction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66500" y="7226300"/>
            <a:ext cx="1511300" cy="495300"/>
          </a:xfrm>
          <a:custGeom>
            <a:avLst/>
            <a:gdLst/>
            <a:ahLst/>
            <a:cxnLst/>
            <a:rect l="l" t="t" r="r" b="b"/>
            <a:pathLst>
              <a:path w="1511300" h="495300">
                <a:moveTo>
                  <a:pt x="13208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2"/>
                </a:lnTo>
                <a:lnTo>
                  <a:pt x="19362" y="106723"/>
                </a:lnTo>
                <a:lnTo>
                  <a:pt x="5031" y="146820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1" y="423948"/>
                </a:lnTo>
                <a:lnTo>
                  <a:pt x="71352" y="453449"/>
                </a:lnTo>
                <a:lnTo>
                  <a:pt x="106723" y="475937"/>
                </a:lnTo>
                <a:lnTo>
                  <a:pt x="146820" y="490268"/>
                </a:lnTo>
                <a:lnTo>
                  <a:pt x="190500" y="495300"/>
                </a:lnTo>
                <a:lnTo>
                  <a:pt x="1320800" y="495300"/>
                </a:lnTo>
                <a:lnTo>
                  <a:pt x="1364479" y="490268"/>
                </a:lnTo>
                <a:lnTo>
                  <a:pt x="1404575" y="475937"/>
                </a:lnTo>
                <a:lnTo>
                  <a:pt x="1439946" y="453449"/>
                </a:lnTo>
                <a:lnTo>
                  <a:pt x="1469448" y="423947"/>
                </a:lnTo>
                <a:lnTo>
                  <a:pt x="1491936" y="388576"/>
                </a:lnTo>
                <a:lnTo>
                  <a:pt x="1506268" y="348479"/>
                </a:lnTo>
                <a:lnTo>
                  <a:pt x="1511300" y="304800"/>
                </a:lnTo>
                <a:lnTo>
                  <a:pt x="1511300" y="190500"/>
                </a:lnTo>
                <a:lnTo>
                  <a:pt x="1506268" y="146819"/>
                </a:lnTo>
                <a:lnTo>
                  <a:pt x="1491936" y="106722"/>
                </a:lnTo>
                <a:lnTo>
                  <a:pt x="1469447" y="71351"/>
                </a:lnTo>
                <a:lnTo>
                  <a:pt x="1439945" y="41850"/>
                </a:lnTo>
                <a:lnTo>
                  <a:pt x="1404574" y="19362"/>
                </a:lnTo>
                <a:lnTo>
                  <a:pt x="1364478" y="5031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71935" y="7226300"/>
            <a:ext cx="9004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5" dirty="0">
                <a:solidFill>
                  <a:srgbClr val="E0E0E0"/>
                </a:solidFill>
                <a:latin typeface="Calibri"/>
                <a:cs typeface="Calibri"/>
              </a:rPr>
              <a:t>sou</a:t>
            </a:r>
            <a:r>
              <a:rPr sz="2500" spc="-15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2500" spc="45" dirty="0">
                <a:solidFill>
                  <a:srgbClr val="E0E0E0"/>
                </a:solidFill>
                <a:latin typeface="Calibri"/>
                <a:cs typeface="Calibri"/>
              </a:rPr>
              <a:t>c</a:t>
            </a:r>
            <a:r>
              <a:rPr sz="2500" spc="0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86400" y="7226300"/>
            <a:ext cx="5842000" cy="495300"/>
          </a:xfrm>
          <a:custGeom>
            <a:avLst/>
            <a:gdLst/>
            <a:ahLst/>
            <a:cxnLst/>
            <a:rect l="l" t="t" r="r" b="b"/>
            <a:pathLst>
              <a:path w="5842000" h="495300">
                <a:moveTo>
                  <a:pt x="5651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2"/>
                </a:lnTo>
                <a:lnTo>
                  <a:pt x="19362" y="106723"/>
                </a:lnTo>
                <a:lnTo>
                  <a:pt x="5031" y="146820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3" y="388577"/>
                </a:lnTo>
                <a:lnTo>
                  <a:pt x="41851" y="423948"/>
                </a:lnTo>
                <a:lnTo>
                  <a:pt x="71353" y="453449"/>
                </a:lnTo>
                <a:lnTo>
                  <a:pt x="106726" y="475937"/>
                </a:lnTo>
                <a:lnTo>
                  <a:pt x="146831" y="490268"/>
                </a:lnTo>
                <a:lnTo>
                  <a:pt x="190500" y="495298"/>
                </a:lnTo>
                <a:lnTo>
                  <a:pt x="5651511" y="495298"/>
                </a:lnTo>
                <a:lnTo>
                  <a:pt x="5695183" y="490267"/>
                </a:lnTo>
                <a:lnTo>
                  <a:pt x="5735279" y="475936"/>
                </a:lnTo>
                <a:lnTo>
                  <a:pt x="5770649" y="453448"/>
                </a:lnTo>
                <a:lnTo>
                  <a:pt x="5800150" y="423946"/>
                </a:lnTo>
                <a:lnTo>
                  <a:pt x="5822637" y="388575"/>
                </a:lnTo>
                <a:lnTo>
                  <a:pt x="5836968" y="348478"/>
                </a:lnTo>
                <a:lnTo>
                  <a:pt x="5842000" y="304800"/>
                </a:lnTo>
                <a:lnTo>
                  <a:pt x="5842000" y="190500"/>
                </a:lnTo>
                <a:lnTo>
                  <a:pt x="5836968" y="146819"/>
                </a:lnTo>
                <a:lnTo>
                  <a:pt x="5822637" y="106722"/>
                </a:lnTo>
                <a:lnTo>
                  <a:pt x="5800148" y="71351"/>
                </a:lnTo>
                <a:lnTo>
                  <a:pt x="5770647" y="41850"/>
                </a:lnTo>
                <a:lnTo>
                  <a:pt x="5735276" y="19362"/>
                </a:lnTo>
                <a:lnTo>
                  <a:pt x="5695179" y="5031"/>
                </a:lnTo>
                <a:lnTo>
                  <a:pt x="5651500" y="0"/>
                </a:lnTo>
                <a:close/>
              </a:path>
            </a:pathLst>
          </a:custGeom>
          <a:solidFill>
            <a:srgbClr val="89FB88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497127" y="7226300"/>
            <a:ext cx="16935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in-sc</a:t>
            </a:r>
            <a:r>
              <a:rPr sz="2500" spc="20" dirty="0">
                <a:solidFill>
                  <a:srgbClr val="E0E0E0"/>
                </a:solidFill>
                <a:latin typeface="Calibri"/>
                <a:cs typeface="Calibri"/>
              </a:rPr>
              <a:t>a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r>
              <a:rPr sz="2500" spc="-25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r>
              <a:rPr sz="2500" spc="-30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2500" spc="10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3200" y="7226300"/>
            <a:ext cx="2374900" cy="495300"/>
          </a:xfrm>
          <a:custGeom>
            <a:avLst/>
            <a:gdLst/>
            <a:ahLst/>
            <a:cxnLst/>
            <a:rect l="l" t="t" r="r" b="b"/>
            <a:pathLst>
              <a:path w="2374900" h="495300">
                <a:moveTo>
                  <a:pt x="21844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2"/>
                </a:lnTo>
                <a:lnTo>
                  <a:pt x="19362" y="106723"/>
                </a:lnTo>
                <a:lnTo>
                  <a:pt x="5031" y="146820"/>
                </a:lnTo>
                <a:lnTo>
                  <a:pt x="0" y="190500"/>
                </a:lnTo>
                <a:lnTo>
                  <a:pt x="0" y="304800"/>
                </a:lnTo>
                <a:lnTo>
                  <a:pt x="5031" y="348480"/>
                </a:lnTo>
                <a:lnTo>
                  <a:pt x="19362" y="388577"/>
                </a:lnTo>
                <a:lnTo>
                  <a:pt x="41851" y="423948"/>
                </a:lnTo>
                <a:lnTo>
                  <a:pt x="71352" y="453449"/>
                </a:lnTo>
                <a:lnTo>
                  <a:pt x="106723" y="475937"/>
                </a:lnTo>
                <a:lnTo>
                  <a:pt x="146820" y="490268"/>
                </a:lnTo>
                <a:lnTo>
                  <a:pt x="190500" y="495300"/>
                </a:lnTo>
                <a:lnTo>
                  <a:pt x="2184400" y="495300"/>
                </a:lnTo>
                <a:lnTo>
                  <a:pt x="2228080" y="490268"/>
                </a:lnTo>
                <a:lnTo>
                  <a:pt x="2268177" y="475937"/>
                </a:lnTo>
                <a:lnTo>
                  <a:pt x="2303548" y="453449"/>
                </a:lnTo>
                <a:lnTo>
                  <a:pt x="2333049" y="423947"/>
                </a:lnTo>
                <a:lnTo>
                  <a:pt x="2355537" y="388576"/>
                </a:lnTo>
                <a:lnTo>
                  <a:pt x="2369868" y="348479"/>
                </a:lnTo>
                <a:lnTo>
                  <a:pt x="2374900" y="304800"/>
                </a:lnTo>
                <a:lnTo>
                  <a:pt x="2374900" y="190500"/>
                </a:lnTo>
                <a:lnTo>
                  <a:pt x="2369868" y="146819"/>
                </a:lnTo>
                <a:lnTo>
                  <a:pt x="2355537" y="106722"/>
                </a:lnTo>
                <a:lnTo>
                  <a:pt x="2333048" y="71351"/>
                </a:lnTo>
                <a:lnTo>
                  <a:pt x="2303547" y="41850"/>
                </a:lnTo>
                <a:lnTo>
                  <a:pt x="2268176" y="19362"/>
                </a:lnTo>
                <a:lnTo>
                  <a:pt x="2228079" y="5031"/>
                </a:lnTo>
                <a:lnTo>
                  <a:pt x="2184400" y="0"/>
                </a:lnTo>
                <a:close/>
              </a:path>
            </a:pathLst>
          </a:custGeom>
          <a:solidFill>
            <a:srgbClr val="4C89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2449" y="7213600"/>
            <a:ext cx="16967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local</a:t>
            </a:r>
            <a:r>
              <a:rPr sz="25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65" dirty="0">
                <a:solidFill>
                  <a:srgbClr val="E0E0E0"/>
                </a:solidFill>
                <a:latin typeface="Calibri"/>
                <a:cs typeface="Calibri"/>
              </a:rPr>
              <a:t>change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1605" y="62700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79" h="455929">
                <a:moveTo>
                  <a:pt x="104487" y="0"/>
                </a:moveTo>
                <a:lnTo>
                  <a:pt x="101728" y="0"/>
                </a:lnTo>
                <a:lnTo>
                  <a:pt x="92213" y="5762"/>
                </a:lnTo>
                <a:lnTo>
                  <a:pt x="51016" y="50658"/>
                </a:lnTo>
                <a:lnTo>
                  <a:pt x="28867" y="88988"/>
                </a:lnTo>
                <a:lnTo>
                  <a:pt x="14493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2" y="257989"/>
                </a:lnTo>
                <a:lnTo>
                  <a:pt x="14890" y="331276"/>
                </a:lnTo>
                <a:lnTo>
                  <a:pt x="30251" y="370229"/>
                </a:lnTo>
                <a:lnTo>
                  <a:pt x="52378" y="407276"/>
                </a:lnTo>
                <a:lnTo>
                  <a:pt x="92504" y="450423"/>
                </a:lnTo>
                <a:lnTo>
                  <a:pt x="101743" y="455928"/>
                </a:lnTo>
                <a:lnTo>
                  <a:pt x="104497" y="455928"/>
                </a:lnTo>
                <a:lnTo>
                  <a:pt x="106337" y="454559"/>
                </a:lnTo>
                <a:lnTo>
                  <a:pt x="106327" y="449073"/>
                </a:lnTo>
                <a:lnTo>
                  <a:pt x="98529" y="441325"/>
                </a:lnTo>
                <a:lnTo>
                  <a:pt x="69085" y="403781"/>
                </a:lnTo>
                <a:lnTo>
                  <a:pt x="48518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70" y="228004"/>
                </a:lnTo>
                <a:lnTo>
                  <a:pt x="28930" y="180595"/>
                </a:lnTo>
                <a:lnTo>
                  <a:pt x="36398" y="134256"/>
                </a:lnTo>
                <a:lnTo>
                  <a:pt x="50105" y="90061"/>
                </a:lnTo>
                <a:lnTo>
                  <a:pt x="71081" y="49083"/>
                </a:lnTo>
                <a:lnTo>
                  <a:pt x="100359" y="12396"/>
                </a:lnTo>
                <a:lnTo>
                  <a:pt x="106327" y="6934"/>
                </a:lnTo>
                <a:lnTo>
                  <a:pt x="106327" y="1463"/>
                </a:lnTo>
                <a:lnTo>
                  <a:pt x="1044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1335" y="6409690"/>
            <a:ext cx="269240" cy="207010"/>
          </a:xfrm>
          <a:custGeom>
            <a:avLst/>
            <a:gdLst/>
            <a:ahLst/>
            <a:cxnLst/>
            <a:rect l="l" t="t" r="r" b="b"/>
            <a:pathLst>
              <a:path w="269240" h="207009">
                <a:moveTo>
                  <a:pt x="56539" y="2440"/>
                </a:moveTo>
                <a:lnTo>
                  <a:pt x="45779" y="2440"/>
                </a:lnTo>
                <a:lnTo>
                  <a:pt x="42628" y="8369"/>
                </a:lnTo>
                <a:lnTo>
                  <a:pt x="39940" y="12471"/>
                </a:lnTo>
                <a:lnTo>
                  <a:pt x="24044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1" y="186221"/>
                </a:lnTo>
                <a:lnTo>
                  <a:pt x="24509" y="201250"/>
                </a:lnTo>
                <a:lnTo>
                  <a:pt x="47659" y="207009"/>
                </a:lnTo>
                <a:lnTo>
                  <a:pt x="69884" y="203056"/>
                </a:lnTo>
                <a:lnTo>
                  <a:pt x="88573" y="192477"/>
                </a:lnTo>
                <a:lnTo>
                  <a:pt x="104280" y="177194"/>
                </a:lnTo>
                <a:lnTo>
                  <a:pt x="106647" y="173974"/>
                </a:lnTo>
                <a:lnTo>
                  <a:pt x="53592" y="173974"/>
                </a:lnTo>
                <a:lnTo>
                  <a:pt x="34718" y="169383"/>
                </a:lnTo>
                <a:lnTo>
                  <a:pt x="22507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4" y="81232"/>
                </a:lnTo>
                <a:lnTo>
                  <a:pt x="37057" y="47282"/>
                </a:lnTo>
                <a:lnTo>
                  <a:pt x="52930" y="22885"/>
                </a:lnTo>
                <a:lnTo>
                  <a:pt x="60145" y="11112"/>
                </a:lnTo>
                <a:lnTo>
                  <a:pt x="60145" y="6107"/>
                </a:lnTo>
                <a:lnTo>
                  <a:pt x="56539" y="2440"/>
                </a:lnTo>
                <a:close/>
              </a:path>
              <a:path w="269240" h="207009">
                <a:moveTo>
                  <a:pt x="142209" y="159132"/>
                </a:moveTo>
                <a:lnTo>
                  <a:pt x="117558" y="159132"/>
                </a:lnTo>
                <a:lnTo>
                  <a:pt x="123130" y="177772"/>
                </a:lnTo>
                <a:lnTo>
                  <a:pt x="133508" y="192990"/>
                </a:lnTo>
                <a:lnTo>
                  <a:pt x="148395" y="203248"/>
                </a:lnTo>
                <a:lnTo>
                  <a:pt x="167495" y="207009"/>
                </a:lnTo>
                <a:lnTo>
                  <a:pt x="191627" y="202120"/>
                </a:lnTo>
                <a:lnTo>
                  <a:pt x="211419" y="188794"/>
                </a:lnTo>
                <a:lnTo>
                  <a:pt x="223586" y="173974"/>
                </a:lnTo>
                <a:lnTo>
                  <a:pt x="175130" y="173974"/>
                </a:lnTo>
                <a:lnTo>
                  <a:pt x="157769" y="171034"/>
                </a:lnTo>
                <a:lnTo>
                  <a:pt x="144698" y="162723"/>
                </a:lnTo>
                <a:lnTo>
                  <a:pt x="142209" y="159132"/>
                </a:lnTo>
                <a:close/>
              </a:path>
              <a:path w="269240" h="207009">
                <a:moveTo>
                  <a:pt x="144967" y="69394"/>
                </a:moveTo>
                <a:lnTo>
                  <a:pt x="135164" y="69394"/>
                </a:lnTo>
                <a:lnTo>
                  <a:pt x="130021" y="70297"/>
                </a:lnTo>
                <a:lnTo>
                  <a:pt x="116497" y="117920"/>
                </a:lnTo>
                <a:lnTo>
                  <a:pt x="115539" y="132144"/>
                </a:lnTo>
                <a:lnTo>
                  <a:pt x="103552" y="147696"/>
                </a:lnTo>
                <a:lnTo>
                  <a:pt x="89689" y="161074"/>
                </a:lnTo>
                <a:lnTo>
                  <a:pt x="73264" y="170444"/>
                </a:lnTo>
                <a:lnTo>
                  <a:pt x="53592" y="173974"/>
                </a:lnTo>
                <a:lnTo>
                  <a:pt x="106647" y="173974"/>
                </a:lnTo>
                <a:lnTo>
                  <a:pt x="117558" y="159132"/>
                </a:lnTo>
                <a:lnTo>
                  <a:pt x="142209" y="159132"/>
                </a:lnTo>
                <a:lnTo>
                  <a:pt x="135747" y="149808"/>
                </a:lnTo>
                <a:lnTo>
                  <a:pt x="130745" y="133057"/>
                </a:lnTo>
                <a:lnTo>
                  <a:pt x="135593" y="121477"/>
                </a:lnTo>
                <a:lnTo>
                  <a:pt x="141034" y="106573"/>
                </a:lnTo>
                <a:lnTo>
                  <a:pt x="145470" y="91496"/>
                </a:lnTo>
                <a:lnTo>
                  <a:pt x="147304" y="79400"/>
                </a:lnTo>
                <a:lnTo>
                  <a:pt x="147304" y="73952"/>
                </a:lnTo>
                <a:lnTo>
                  <a:pt x="144967" y="69394"/>
                </a:lnTo>
                <a:close/>
              </a:path>
              <a:path w="269240" h="207009">
                <a:moveTo>
                  <a:pt x="251202" y="0"/>
                </a:moveTo>
                <a:lnTo>
                  <a:pt x="242523" y="1882"/>
                </a:lnTo>
                <a:lnTo>
                  <a:pt x="234862" y="6811"/>
                </a:lnTo>
                <a:lnTo>
                  <a:pt x="229398" y="13710"/>
                </a:lnTo>
                <a:lnTo>
                  <a:pt x="227314" y="21501"/>
                </a:lnTo>
                <a:lnTo>
                  <a:pt x="227314" y="26060"/>
                </a:lnTo>
                <a:lnTo>
                  <a:pt x="229602" y="31089"/>
                </a:lnTo>
                <a:lnTo>
                  <a:pt x="234146" y="35192"/>
                </a:lnTo>
                <a:lnTo>
                  <a:pt x="239905" y="41377"/>
                </a:lnTo>
                <a:lnTo>
                  <a:pt x="245021" y="49744"/>
                </a:lnTo>
                <a:lnTo>
                  <a:pt x="248684" y="60425"/>
                </a:lnTo>
                <a:lnTo>
                  <a:pt x="250085" y="73545"/>
                </a:lnTo>
                <a:lnTo>
                  <a:pt x="248514" y="88491"/>
                </a:lnTo>
                <a:lnTo>
                  <a:pt x="227314" y="138822"/>
                </a:lnTo>
                <a:lnTo>
                  <a:pt x="190422" y="171243"/>
                </a:lnTo>
                <a:lnTo>
                  <a:pt x="175130" y="173974"/>
                </a:lnTo>
                <a:lnTo>
                  <a:pt x="223586" y="173974"/>
                </a:lnTo>
                <a:lnTo>
                  <a:pt x="250047" y="121787"/>
                </a:lnTo>
                <a:lnTo>
                  <a:pt x="266375" y="58477"/>
                </a:lnTo>
                <a:lnTo>
                  <a:pt x="269240" y="32028"/>
                </a:lnTo>
                <a:lnTo>
                  <a:pt x="267816" y="18350"/>
                </a:lnTo>
                <a:lnTo>
                  <a:pt x="263941" y="8304"/>
                </a:lnTo>
                <a:lnTo>
                  <a:pt x="258206" y="2113"/>
                </a:lnTo>
                <a:lnTo>
                  <a:pt x="251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5644" y="64731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30" y="0"/>
                </a:moveTo>
                <a:lnTo>
                  <a:pt x="14786" y="1916"/>
                </a:lnTo>
                <a:lnTo>
                  <a:pt x="7110" y="7123"/>
                </a:lnTo>
                <a:lnTo>
                  <a:pt x="1912" y="14805"/>
                </a:lnTo>
                <a:lnTo>
                  <a:pt x="0" y="24145"/>
                </a:lnTo>
                <a:lnTo>
                  <a:pt x="1915" y="33486"/>
                </a:lnTo>
                <a:lnTo>
                  <a:pt x="7118" y="41162"/>
                </a:lnTo>
                <a:lnTo>
                  <a:pt x="14795" y="46361"/>
                </a:lnTo>
                <a:lnTo>
                  <a:pt x="24130" y="48275"/>
                </a:lnTo>
                <a:lnTo>
                  <a:pt x="33476" y="46360"/>
                </a:lnTo>
                <a:lnTo>
                  <a:pt x="41157" y="41158"/>
                </a:lnTo>
                <a:lnTo>
                  <a:pt x="46360" y="33482"/>
                </a:lnTo>
                <a:lnTo>
                  <a:pt x="48275" y="24145"/>
                </a:lnTo>
                <a:lnTo>
                  <a:pt x="46357" y="14801"/>
                </a:lnTo>
                <a:lnTo>
                  <a:pt x="41152" y="7120"/>
                </a:lnTo>
                <a:lnTo>
                  <a:pt x="33470" y="1915"/>
                </a:lnTo>
                <a:lnTo>
                  <a:pt x="241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022" y="6300470"/>
            <a:ext cx="336550" cy="326390"/>
          </a:xfrm>
          <a:custGeom>
            <a:avLst/>
            <a:gdLst/>
            <a:ahLst/>
            <a:cxnLst/>
            <a:rect l="l" t="t" r="r" b="b"/>
            <a:pathLst>
              <a:path w="336550" h="326390">
                <a:moveTo>
                  <a:pt x="335696" y="0"/>
                </a:moveTo>
                <a:lnTo>
                  <a:pt x="455" y="0"/>
                </a:lnTo>
                <a:lnTo>
                  <a:pt x="0" y="471"/>
                </a:lnTo>
                <a:lnTo>
                  <a:pt x="0" y="5486"/>
                </a:lnTo>
                <a:lnTo>
                  <a:pt x="1368" y="8671"/>
                </a:lnTo>
                <a:lnTo>
                  <a:pt x="2271" y="10045"/>
                </a:lnTo>
                <a:lnTo>
                  <a:pt x="155778" y="317728"/>
                </a:lnTo>
                <a:lnTo>
                  <a:pt x="158970" y="323660"/>
                </a:lnTo>
                <a:lnTo>
                  <a:pt x="160337" y="326389"/>
                </a:lnTo>
                <a:lnTo>
                  <a:pt x="175814" y="326389"/>
                </a:lnTo>
                <a:lnTo>
                  <a:pt x="177196" y="323646"/>
                </a:lnTo>
                <a:lnTo>
                  <a:pt x="180364" y="317728"/>
                </a:lnTo>
                <a:lnTo>
                  <a:pt x="197510" y="283363"/>
                </a:lnTo>
                <a:lnTo>
                  <a:pt x="181748" y="283363"/>
                </a:lnTo>
                <a:lnTo>
                  <a:pt x="56484" y="31750"/>
                </a:lnTo>
                <a:lnTo>
                  <a:pt x="323051" y="31750"/>
                </a:lnTo>
                <a:lnTo>
                  <a:pt x="333880" y="10045"/>
                </a:lnTo>
                <a:lnTo>
                  <a:pt x="334793" y="8671"/>
                </a:lnTo>
                <a:lnTo>
                  <a:pt x="336152" y="5486"/>
                </a:lnTo>
                <a:lnTo>
                  <a:pt x="336152" y="471"/>
                </a:lnTo>
                <a:lnTo>
                  <a:pt x="335696" y="0"/>
                </a:lnTo>
                <a:close/>
              </a:path>
              <a:path w="336550" h="326390">
                <a:moveTo>
                  <a:pt x="323051" y="31750"/>
                </a:moveTo>
                <a:lnTo>
                  <a:pt x="306549" y="31750"/>
                </a:lnTo>
                <a:lnTo>
                  <a:pt x="181748" y="283363"/>
                </a:lnTo>
                <a:lnTo>
                  <a:pt x="197510" y="283363"/>
                </a:lnTo>
                <a:lnTo>
                  <a:pt x="323051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9310" y="62700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69" y="0"/>
                </a:moveTo>
                <a:lnTo>
                  <a:pt x="1826" y="0"/>
                </a:lnTo>
                <a:lnTo>
                  <a:pt x="0" y="1915"/>
                </a:lnTo>
                <a:lnTo>
                  <a:pt x="0" y="6930"/>
                </a:lnTo>
                <a:lnTo>
                  <a:pt x="8672" y="15125"/>
                </a:lnTo>
                <a:lnTo>
                  <a:pt x="33206" y="45449"/>
                </a:lnTo>
                <a:lnTo>
                  <a:pt x="52899" y="82116"/>
                </a:lnTo>
                <a:lnTo>
                  <a:pt x="67401" y="124908"/>
                </a:lnTo>
                <a:lnTo>
                  <a:pt x="76360" y="173608"/>
                </a:lnTo>
                <a:lnTo>
                  <a:pt x="79424" y="227999"/>
                </a:lnTo>
                <a:lnTo>
                  <a:pt x="77214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4" y="406608"/>
                </a:lnTo>
                <a:lnTo>
                  <a:pt x="5928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6" y="455914"/>
                </a:lnTo>
                <a:lnTo>
                  <a:pt x="4569" y="455914"/>
                </a:lnTo>
                <a:lnTo>
                  <a:pt x="55180" y="405338"/>
                </a:lnTo>
                <a:lnTo>
                  <a:pt x="77276" y="367029"/>
                </a:lnTo>
                <a:lnTo>
                  <a:pt x="91619" y="329538"/>
                </a:lnTo>
                <a:lnTo>
                  <a:pt x="104881" y="258826"/>
                </a:lnTo>
                <a:lnTo>
                  <a:pt x="106107" y="227999"/>
                </a:lnTo>
                <a:lnTo>
                  <a:pt x="104926" y="198018"/>
                </a:lnTo>
                <a:lnTo>
                  <a:pt x="91239" y="124731"/>
                </a:lnTo>
                <a:lnTo>
                  <a:pt x="75907" y="85784"/>
                </a:lnTo>
                <a:lnTo>
                  <a:pt x="53830" y="48733"/>
                </a:lnTo>
                <a:lnTo>
                  <a:pt x="13787" y="5521"/>
                </a:lnTo>
                <a:lnTo>
                  <a:pt x="4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7647" y="6300470"/>
            <a:ext cx="275590" cy="311150"/>
          </a:xfrm>
          <a:custGeom>
            <a:avLst/>
            <a:gdLst/>
            <a:ahLst/>
            <a:cxnLst/>
            <a:rect l="l" t="t" r="r" b="b"/>
            <a:pathLst>
              <a:path w="275589" h="311150">
                <a:moveTo>
                  <a:pt x="200875" y="13970"/>
                </a:moveTo>
                <a:lnTo>
                  <a:pt x="96570" y="13970"/>
                </a:lnTo>
                <a:lnTo>
                  <a:pt x="116611" y="16257"/>
                </a:lnTo>
                <a:lnTo>
                  <a:pt x="116611" y="24015"/>
                </a:lnTo>
                <a:lnTo>
                  <a:pt x="116154" y="25374"/>
                </a:lnTo>
                <a:lnTo>
                  <a:pt x="53746" y="275743"/>
                </a:lnTo>
                <a:lnTo>
                  <a:pt x="50407" y="286591"/>
                </a:lnTo>
                <a:lnTo>
                  <a:pt x="44807" y="293121"/>
                </a:lnTo>
                <a:lnTo>
                  <a:pt x="33313" y="296318"/>
                </a:lnTo>
                <a:lnTo>
                  <a:pt x="12293" y="297164"/>
                </a:lnTo>
                <a:lnTo>
                  <a:pt x="0" y="297164"/>
                </a:lnTo>
                <a:lnTo>
                  <a:pt x="0" y="311134"/>
                </a:lnTo>
                <a:lnTo>
                  <a:pt x="234569" y="311134"/>
                </a:lnTo>
                <a:lnTo>
                  <a:pt x="237299" y="303391"/>
                </a:lnTo>
                <a:lnTo>
                  <a:pt x="239585" y="297140"/>
                </a:lnTo>
                <a:lnTo>
                  <a:pt x="94729" y="297140"/>
                </a:lnTo>
                <a:lnTo>
                  <a:pt x="90169" y="296683"/>
                </a:lnTo>
                <a:lnTo>
                  <a:pt x="88811" y="296227"/>
                </a:lnTo>
                <a:lnTo>
                  <a:pt x="88811" y="290294"/>
                </a:lnTo>
                <a:lnTo>
                  <a:pt x="91084" y="282078"/>
                </a:lnTo>
                <a:lnTo>
                  <a:pt x="152590" y="35485"/>
                </a:lnTo>
                <a:lnTo>
                  <a:pt x="155843" y="25183"/>
                </a:lnTo>
                <a:lnTo>
                  <a:pt x="162212" y="18558"/>
                </a:lnTo>
                <a:lnTo>
                  <a:pt x="175841" y="15018"/>
                </a:lnTo>
                <a:lnTo>
                  <a:pt x="200875" y="13970"/>
                </a:lnTo>
                <a:close/>
              </a:path>
              <a:path w="275589" h="311150">
                <a:moveTo>
                  <a:pt x="273735" y="193610"/>
                </a:moveTo>
                <a:lnTo>
                  <a:pt x="265531" y="193610"/>
                </a:lnTo>
                <a:lnTo>
                  <a:pt x="265074" y="195912"/>
                </a:lnTo>
                <a:lnTo>
                  <a:pt x="261886" y="203200"/>
                </a:lnTo>
                <a:lnTo>
                  <a:pt x="248566" y="235579"/>
                </a:lnTo>
                <a:lnTo>
                  <a:pt x="228460" y="265905"/>
                </a:lnTo>
                <a:lnTo>
                  <a:pt x="196485" y="288362"/>
                </a:lnTo>
                <a:lnTo>
                  <a:pt x="147561" y="297140"/>
                </a:lnTo>
                <a:lnTo>
                  <a:pt x="239585" y="297140"/>
                </a:lnTo>
                <a:lnTo>
                  <a:pt x="273278" y="205005"/>
                </a:lnTo>
                <a:lnTo>
                  <a:pt x="275094" y="199985"/>
                </a:lnTo>
                <a:lnTo>
                  <a:pt x="275094" y="196800"/>
                </a:lnTo>
                <a:lnTo>
                  <a:pt x="273735" y="193610"/>
                </a:lnTo>
                <a:close/>
              </a:path>
              <a:path w="275589" h="311150">
                <a:moveTo>
                  <a:pt x="82905" y="0"/>
                </a:moveTo>
                <a:lnTo>
                  <a:pt x="74256" y="0"/>
                </a:lnTo>
                <a:lnTo>
                  <a:pt x="74256" y="13970"/>
                </a:lnTo>
                <a:lnTo>
                  <a:pt x="218186" y="13970"/>
                </a:lnTo>
                <a:lnTo>
                  <a:pt x="218186" y="1358"/>
                </a:lnTo>
                <a:lnTo>
                  <a:pt x="143484" y="1358"/>
                </a:lnTo>
                <a:lnTo>
                  <a:pt x="130175" y="1146"/>
                </a:lnTo>
                <a:lnTo>
                  <a:pt x="96214" y="212"/>
                </a:lnTo>
                <a:lnTo>
                  <a:pt x="82905" y="0"/>
                </a:lnTo>
                <a:close/>
              </a:path>
              <a:path w="275589" h="311150">
                <a:moveTo>
                  <a:pt x="218186" y="0"/>
                </a:moveTo>
                <a:lnTo>
                  <a:pt x="210896" y="0"/>
                </a:lnTo>
                <a:lnTo>
                  <a:pt x="196134" y="212"/>
                </a:lnTo>
                <a:lnTo>
                  <a:pt x="158246" y="1146"/>
                </a:lnTo>
                <a:lnTo>
                  <a:pt x="143484" y="1358"/>
                </a:lnTo>
                <a:lnTo>
                  <a:pt x="218186" y="1358"/>
                </a:lnTo>
                <a:lnTo>
                  <a:pt x="2181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4197" y="627001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104482" y="0"/>
                </a:moveTo>
                <a:lnTo>
                  <a:pt x="101726" y="0"/>
                </a:lnTo>
                <a:lnTo>
                  <a:pt x="92210" y="5762"/>
                </a:lnTo>
                <a:lnTo>
                  <a:pt x="51013" y="50658"/>
                </a:lnTo>
                <a:lnTo>
                  <a:pt x="28867" y="88988"/>
                </a:lnTo>
                <a:lnTo>
                  <a:pt x="14492" y="126479"/>
                </a:lnTo>
                <a:lnTo>
                  <a:pt x="1222" y="197189"/>
                </a:lnTo>
                <a:lnTo>
                  <a:pt x="0" y="228014"/>
                </a:lnTo>
                <a:lnTo>
                  <a:pt x="1181" y="257989"/>
                </a:lnTo>
                <a:lnTo>
                  <a:pt x="14889" y="331276"/>
                </a:lnTo>
                <a:lnTo>
                  <a:pt x="30251" y="370229"/>
                </a:lnTo>
                <a:lnTo>
                  <a:pt x="52376" y="407276"/>
                </a:lnTo>
                <a:lnTo>
                  <a:pt x="92502" y="450423"/>
                </a:lnTo>
                <a:lnTo>
                  <a:pt x="101739" y="455928"/>
                </a:lnTo>
                <a:lnTo>
                  <a:pt x="104495" y="455928"/>
                </a:lnTo>
                <a:lnTo>
                  <a:pt x="106337" y="454559"/>
                </a:lnTo>
                <a:lnTo>
                  <a:pt x="106324" y="449073"/>
                </a:lnTo>
                <a:lnTo>
                  <a:pt x="98526" y="441325"/>
                </a:lnTo>
                <a:lnTo>
                  <a:pt x="69083" y="403781"/>
                </a:lnTo>
                <a:lnTo>
                  <a:pt x="48516" y="361511"/>
                </a:lnTo>
                <a:lnTo>
                  <a:pt x="35486" y="316679"/>
                </a:lnTo>
                <a:lnTo>
                  <a:pt x="28650" y="271455"/>
                </a:lnTo>
                <a:lnTo>
                  <a:pt x="26669" y="228004"/>
                </a:lnTo>
                <a:lnTo>
                  <a:pt x="28929" y="180595"/>
                </a:lnTo>
                <a:lnTo>
                  <a:pt x="36396" y="134256"/>
                </a:lnTo>
                <a:lnTo>
                  <a:pt x="50102" y="90061"/>
                </a:lnTo>
                <a:lnTo>
                  <a:pt x="71078" y="49083"/>
                </a:lnTo>
                <a:lnTo>
                  <a:pt x="100355" y="12396"/>
                </a:lnTo>
                <a:lnTo>
                  <a:pt x="106324" y="6934"/>
                </a:lnTo>
                <a:lnTo>
                  <a:pt x="106324" y="1463"/>
                </a:lnTo>
                <a:lnTo>
                  <a:pt x="1044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3922" y="6409690"/>
            <a:ext cx="269875" cy="207010"/>
          </a:xfrm>
          <a:custGeom>
            <a:avLst/>
            <a:gdLst/>
            <a:ahLst/>
            <a:cxnLst/>
            <a:rect l="l" t="t" r="r" b="b"/>
            <a:pathLst>
              <a:path w="269875" h="207009">
                <a:moveTo>
                  <a:pt x="56540" y="2440"/>
                </a:moveTo>
                <a:lnTo>
                  <a:pt x="45783" y="2440"/>
                </a:lnTo>
                <a:lnTo>
                  <a:pt x="42633" y="8369"/>
                </a:lnTo>
                <a:lnTo>
                  <a:pt x="39941" y="12471"/>
                </a:lnTo>
                <a:lnTo>
                  <a:pt x="24045" y="41084"/>
                </a:lnTo>
                <a:lnTo>
                  <a:pt x="11388" y="74264"/>
                </a:lnTo>
                <a:lnTo>
                  <a:pt x="3022" y="108895"/>
                </a:lnTo>
                <a:lnTo>
                  <a:pt x="0" y="141857"/>
                </a:lnTo>
                <a:lnTo>
                  <a:pt x="2212" y="165298"/>
                </a:lnTo>
                <a:lnTo>
                  <a:pt x="9872" y="186221"/>
                </a:lnTo>
                <a:lnTo>
                  <a:pt x="24511" y="201250"/>
                </a:lnTo>
                <a:lnTo>
                  <a:pt x="47663" y="207009"/>
                </a:lnTo>
                <a:lnTo>
                  <a:pt x="69886" y="203056"/>
                </a:lnTo>
                <a:lnTo>
                  <a:pt x="88576" y="192477"/>
                </a:lnTo>
                <a:lnTo>
                  <a:pt x="104284" y="177194"/>
                </a:lnTo>
                <a:lnTo>
                  <a:pt x="106651" y="173974"/>
                </a:lnTo>
                <a:lnTo>
                  <a:pt x="53593" y="173974"/>
                </a:lnTo>
                <a:lnTo>
                  <a:pt x="34720" y="169383"/>
                </a:lnTo>
                <a:lnTo>
                  <a:pt x="22509" y="157373"/>
                </a:lnTo>
                <a:lnTo>
                  <a:pt x="15933" y="140587"/>
                </a:lnTo>
                <a:lnTo>
                  <a:pt x="14038" y="122328"/>
                </a:lnTo>
                <a:lnTo>
                  <a:pt x="14003" y="121477"/>
                </a:lnTo>
                <a:lnTo>
                  <a:pt x="21185" y="81232"/>
                </a:lnTo>
                <a:lnTo>
                  <a:pt x="37058" y="47282"/>
                </a:lnTo>
                <a:lnTo>
                  <a:pt x="52932" y="22885"/>
                </a:lnTo>
                <a:lnTo>
                  <a:pt x="60147" y="11112"/>
                </a:lnTo>
                <a:lnTo>
                  <a:pt x="60147" y="6107"/>
                </a:lnTo>
                <a:lnTo>
                  <a:pt x="56540" y="2440"/>
                </a:lnTo>
                <a:close/>
              </a:path>
              <a:path w="269875" h="207009">
                <a:moveTo>
                  <a:pt x="142211" y="159132"/>
                </a:moveTo>
                <a:lnTo>
                  <a:pt x="117563" y="159132"/>
                </a:lnTo>
                <a:lnTo>
                  <a:pt x="123134" y="177772"/>
                </a:lnTo>
                <a:lnTo>
                  <a:pt x="133511" y="192990"/>
                </a:lnTo>
                <a:lnTo>
                  <a:pt x="148399" y="203248"/>
                </a:lnTo>
                <a:lnTo>
                  <a:pt x="167500" y="207009"/>
                </a:lnTo>
                <a:lnTo>
                  <a:pt x="191630" y="202120"/>
                </a:lnTo>
                <a:lnTo>
                  <a:pt x="211421" y="188794"/>
                </a:lnTo>
                <a:lnTo>
                  <a:pt x="223588" y="173974"/>
                </a:lnTo>
                <a:lnTo>
                  <a:pt x="175133" y="173974"/>
                </a:lnTo>
                <a:lnTo>
                  <a:pt x="157771" y="171034"/>
                </a:lnTo>
                <a:lnTo>
                  <a:pt x="144700" y="162723"/>
                </a:lnTo>
                <a:lnTo>
                  <a:pt x="142211" y="159132"/>
                </a:lnTo>
                <a:close/>
              </a:path>
              <a:path w="269875" h="207009">
                <a:moveTo>
                  <a:pt x="144970" y="69394"/>
                </a:moveTo>
                <a:lnTo>
                  <a:pt x="135166" y="69394"/>
                </a:lnTo>
                <a:lnTo>
                  <a:pt x="130022" y="70297"/>
                </a:lnTo>
                <a:lnTo>
                  <a:pt x="116501" y="117920"/>
                </a:lnTo>
                <a:lnTo>
                  <a:pt x="115544" y="132144"/>
                </a:lnTo>
                <a:lnTo>
                  <a:pt x="103557" y="147696"/>
                </a:lnTo>
                <a:lnTo>
                  <a:pt x="89693" y="161074"/>
                </a:lnTo>
                <a:lnTo>
                  <a:pt x="73267" y="170444"/>
                </a:lnTo>
                <a:lnTo>
                  <a:pt x="53593" y="173974"/>
                </a:lnTo>
                <a:lnTo>
                  <a:pt x="106651" y="173974"/>
                </a:lnTo>
                <a:lnTo>
                  <a:pt x="117563" y="159132"/>
                </a:lnTo>
                <a:lnTo>
                  <a:pt x="142211" y="159132"/>
                </a:lnTo>
                <a:lnTo>
                  <a:pt x="135749" y="149808"/>
                </a:lnTo>
                <a:lnTo>
                  <a:pt x="130746" y="133057"/>
                </a:lnTo>
                <a:lnTo>
                  <a:pt x="135595" y="121477"/>
                </a:lnTo>
                <a:lnTo>
                  <a:pt x="141036" y="106573"/>
                </a:lnTo>
                <a:lnTo>
                  <a:pt x="145473" y="91496"/>
                </a:lnTo>
                <a:lnTo>
                  <a:pt x="147307" y="79400"/>
                </a:lnTo>
                <a:lnTo>
                  <a:pt x="147307" y="73952"/>
                </a:lnTo>
                <a:lnTo>
                  <a:pt x="144970" y="69394"/>
                </a:lnTo>
                <a:close/>
              </a:path>
              <a:path w="269875" h="207009">
                <a:moveTo>
                  <a:pt x="251206" y="0"/>
                </a:moveTo>
                <a:lnTo>
                  <a:pt x="242528" y="1882"/>
                </a:lnTo>
                <a:lnTo>
                  <a:pt x="234865" y="6811"/>
                </a:lnTo>
                <a:lnTo>
                  <a:pt x="229401" y="13710"/>
                </a:lnTo>
                <a:lnTo>
                  <a:pt x="227317" y="21501"/>
                </a:lnTo>
                <a:lnTo>
                  <a:pt x="227317" y="26060"/>
                </a:lnTo>
                <a:lnTo>
                  <a:pt x="229603" y="31089"/>
                </a:lnTo>
                <a:lnTo>
                  <a:pt x="234149" y="35192"/>
                </a:lnTo>
                <a:lnTo>
                  <a:pt x="239908" y="41377"/>
                </a:lnTo>
                <a:lnTo>
                  <a:pt x="245024" y="49744"/>
                </a:lnTo>
                <a:lnTo>
                  <a:pt x="248687" y="60425"/>
                </a:lnTo>
                <a:lnTo>
                  <a:pt x="250088" y="73545"/>
                </a:lnTo>
                <a:lnTo>
                  <a:pt x="248516" y="88491"/>
                </a:lnTo>
                <a:lnTo>
                  <a:pt x="227317" y="138822"/>
                </a:lnTo>
                <a:lnTo>
                  <a:pt x="190425" y="171243"/>
                </a:lnTo>
                <a:lnTo>
                  <a:pt x="175133" y="173974"/>
                </a:lnTo>
                <a:lnTo>
                  <a:pt x="223588" y="173974"/>
                </a:lnTo>
                <a:lnTo>
                  <a:pt x="250050" y="121787"/>
                </a:lnTo>
                <a:lnTo>
                  <a:pt x="266377" y="58477"/>
                </a:lnTo>
                <a:lnTo>
                  <a:pt x="269252" y="32042"/>
                </a:lnTo>
                <a:lnTo>
                  <a:pt x="267817" y="18350"/>
                </a:lnTo>
                <a:lnTo>
                  <a:pt x="263942" y="8304"/>
                </a:lnTo>
                <a:lnTo>
                  <a:pt x="258208" y="2113"/>
                </a:lnTo>
                <a:lnTo>
                  <a:pt x="2512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3238" y="6270005"/>
            <a:ext cx="106680" cy="455930"/>
          </a:xfrm>
          <a:custGeom>
            <a:avLst/>
            <a:gdLst/>
            <a:ahLst/>
            <a:cxnLst/>
            <a:rect l="l" t="t" r="r" b="b"/>
            <a:pathLst>
              <a:path w="106680" h="455929">
                <a:moveTo>
                  <a:pt x="4572" y="0"/>
                </a:moveTo>
                <a:lnTo>
                  <a:pt x="1828" y="0"/>
                </a:lnTo>
                <a:lnTo>
                  <a:pt x="0" y="1915"/>
                </a:lnTo>
                <a:lnTo>
                  <a:pt x="0" y="6930"/>
                </a:lnTo>
                <a:lnTo>
                  <a:pt x="8674" y="15125"/>
                </a:lnTo>
                <a:lnTo>
                  <a:pt x="33208" y="45449"/>
                </a:lnTo>
                <a:lnTo>
                  <a:pt x="52901" y="82116"/>
                </a:lnTo>
                <a:lnTo>
                  <a:pt x="67403" y="124908"/>
                </a:lnTo>
                <a:lnTo>
                  <a:pt x="76361" y="173608"/>
                </a:lnTo>
                <a:lnTo>
                  <a:pt x="79425" y="227999"/>
                </a:lnTo>
                <a:lnTo>
                  <a:pt x="77215" y="274837"/>
                </a:lnTo>
                <a:lnTo>
                  <a:pt x="69853" y="321020"/>
                </a:lnTo>
                <a:lnTo>
                  <a:pt x="56248" y="365344"/>
                </a:lnTo>
                <a:lnTo>
                  <a:pt x="35305" y="406608"/>
                </a:lnTo>
                <a:lnTo>
                  <a:pt x="5930" y="443607"/>
                </a:lnTo>
                <a:lnTo>
                  <a:pt x="0" y="449083"/>
                </a:lnTo>
                <a:lnTo>
                  <a:pt x="0" y="454098"/>
                </a:lnTo>
                <a:lnTo>
                  <a:pt x="1828" y="455914"/>
                </a:lnTo>
                <a:lnTo>
                  <a:pt x="4572" y="455914"/>
                </a:lnTo>
                <a:lnTo>
                  <a:pt x="55181" y="405338"/>
                </a:lnTo>
                <a:lnTo>
                  <a:pt x="77279" y="367029"/>
                </a:lnTo>
                <a:lnTo>
                  <a:pt x="91620" y="329538"/>
                </a:lnTo>
                <a:lnTo>
                  <a:pt x="104882" y="258826"/>
                </a:lnTo>
                <a:lnTo>
                  <a:pt x="106108" y="227999"/>
                </a:lnTo>
                <a:lnTo>
                  <a:pt x="104927" y="198018"/>
                </a:lnTo>
                <a:lnTo>
                  <a:pt x="91240" y="124731"/>
                </a:lnTo>
                <a:lnTo>
                  <a:pt x="75907" y="85784"/>
                </a:lnTo>
                <a:lnTo>
                  <a:pt x="53831" y="48733"/>
                </a:lnTo>
                <a:lnTo>
                  <a:pt x="13789" y="5521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1439" y="644399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4">
                <a:moveTo>
                  <a:pt x="0" y="0"/>
                </a:moveTo>
                <a:lnTo>
                  <a:pt x="302348" y="0"/>
                </a:lnTo>
              </a:path>
            </a:pathLst>
          </a:custGeom>
          <a:ln w="1777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31424" y="653162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4">
                <a:moveTo>
                  <a:pt x="0" y="0"/>
                </a:moveTo>
                <a:lnTo>
                  <a:pt x="302364" y="0"/>
                </a:lnTo>
              </a:path>
            </a:pathLst>
          </a:custGeom>
          <a:ln w="177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3099" y="2082800"/>
            <a:ext cx="28505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00" dirty="0">
                <a:solidFill>
                  <a:srgbClr val="E0E0E0"/>
                </a:solidFill>
                <a:latin typeface="Calibri"/>
                <a:cs typeface="Calibri"/>
              </a:rPr>
              <a:t>Isotropic</a:t>
            </a:r>
            <a:r>
              <a:rPr sz="3400" b="1" spc="-14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form: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0999" y="5207000"/>
            <a:ext cx="33807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14" dirty="0">
                <a:solidFill>
                  <a:srgbClr val="E0E0E0"/>
                </a:solidFill>
                <a:latin typeface="Calibri"/>
                <a:cs typeface="Calibri"/>
              </a:rPr>
              <a:t>Anisotropic</a:t>
            </a:r>
            <a:r>
              <a:rPr sz="3400" b="1" spc="-1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form: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4300" y="9167283"/>
            <a:ext cx="12736195" cy="48641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7995284">
              <a:lnSpc>
                <a:spcPct val="100000"/>
              </a:lnSpc>
              <a:spcBef>
                <a:spcPts val="1015"/>
              </a:spcBef>
            </a:pPr>
            <a:r>
              <a:rPr sz="2000" spc="0" dirty="0">
                <a:solidFill>
                  <a:srgbClr val="E0E0E0"/>
                </a:solidFill>
                <a:latin typeface="Calibri"/>
                <a:cs typeface="Calibri"/>
              </a:rPr>
              <a:t>(spatial </a:t>
            </a:r>
            <a:r>
              <a:rPr sz="2000" spc="35" dirty="0">
                <a:solidFill>
                  <a:srgbClr val="E0E0E0"/>
                </a:solidFill>
                <a:latin typeface="Calibri"/>
                <a:cs typeface="Calibri"/>
              </a:rPr>
              <a:t>dependence </a:t>
            </a:r>
            <a:r>
              <a:rPr sz="2000" spc="40" dirty="0">
                <a:solidFill>
                  <a:srgbClr val="E0E0E0"/>
                </a:solidFill>
                <a:latin typeface="Calibri"/>
                <a:cs typeface="Calibri"/>
              </a:rPr>
              <a:t>dropped </a:t>
            </a:r>
            <a:r>
              <a:rPr sz="2000" spc="-20" dirty="0">
                <a:solidFill>
                  <a:srgbClr val="E0E0E0"/>
                </a:solidFill>
                <a:latin typeface="Calibri"/>
                <a:cs typeface="Calibri"/>
              </a:rPr>
              <a:t>for</a:t>
            </a:r>
            <a:r>
              <a:rPr sz="2000" spc="-2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E0E0E0"/>
                </a:solidFill>
                <a:latin typeface="Calibri"/>
                <a:cs typeface="Calibri"/>
              </a:rPr>
              <a:t>readability)</a:t>
            </a:r>
            <a:endParaRPr sz="2000">
              <a:latin typeface="Calibri"/>
              <a:cs typeface="Calibri"/>
            </a:endParaRPr>
          </a:p>
          <a:p>
            <a:pPr marL="12700" marR="101600" indent="647700">
              <a:lnSpc>
                <a:spcPts val="2800"/>
              </a:lnSpc>
              <a:spcBef>
                <a:spcPts val="1255"/>
              </a:spcBef>
            </a:pPr>
            <a:r>
              <a:rPr sz="2400" spc="-5" dirty="0">
                <a:latin typeface="Lucida Sans Unicode"/>
                <a:cs typeface="Lucida Sans Unicode"/>
              </a:rPr>
              <a:t>Let’s take </a:t>
            </a:r>
            <a:r>
              <a:rPr sz="2400" dirty="0">
                <a:latin typeface="Lucida Sans Unicode"/>
                <a:cs typeface="Lucida Sans Unicode"/>
              </a:rPr>
              <a:t>a look </a:t>
            </a:r>
            <a:r>
              <a:rPr sz="2400" spc="-5" dirty="0">
                <a:latin typeface="Lucida Sans Unicode"/>
                <a:cs typeface="Lucida Sans Unicode"/>
              </a:rPr>
              <a:t>how this equation changes </a:t>
            </a:r>
            <a:r>
              <a:rPr sz="2400" dirty="0">
                <a:latin typeface="Lucida Sans Unicode"/>
                <a:cs typeface="Lucida Sans Unicode"/>
              </a:rPr>
              <a:t>in </a:t>
            </a:r>
            <a:r>
              <a:rPr sz="2400" spc="-5" dirty="0">
                <a:latin typeface="Lucida Sans Unicode"/>
                <a:cs typeface="Lucida Sans Unicode"/>
              </a:rPr>
              <a:t>the anisotropic case, which </a:t>
            </a:r>
            <a:r>
              <a:rPr sz="2400" dirty="0">
                <a:latin typeface="Lucida Sans Unicode"/>
                <a:cs typeface="Lucida Sans Unicode"/>
              </a:rPr>
              <a:t>is  </a:t>
            </a:r>
            <a:r>
              <a:rPr sz="2400" spc="-5" dirty="0">
                <a:latin typeface="Lucida Sans Unicode"/>
                <a:cs typeface="Lucida Sans Unicode"/>
              </a:rPr>
              <a:t>shown at the bottom here. You can see that the extinction and scattering </a:t>
            </a:r>
            <a:r>
              <a:rPr sz="2400" spc="-15" dirty="0">
                <a:latin typeface="Lucida Sans Unicode"/>
                <a:cs typeface="Lucida Sans Unicode"/>
              </a:rPr>
              <a:t>coe</a:t>
            </a:r>
            <a:r>
              <a:rPr sz="2400" spc="-15" dirty="0">
                <a:latin typeface="Lucida Sans"/>
                <a:cs typeface="Lucida Sans"/>
              </a:rPr>
              <a:t>ffi</a:t>
            </a:r>
            <a:r>
              <a:rPr sz="2400" spc="-15" dirty="0">
                <a:latin typeface="Lucida Sans Unicode"/>
                <a:cs typeface="Lucida Sans Unicode"/>
              </a:rPr>
              <a:t>cients  </a:t>
            </a:r>
            <a:r>
              <a:rPr sz="2400" spc="-5" dirty="0">
                <a:latin typeface="Lucida Sans Unicode"/>
                <a:cs typeface="Lucida Sans Unicode"/>
              </a:rPr>
              <a:t>now have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directional dependence, and that the phase function </a:t>
            </a:r>
            <a:r>
              <a:rPr sz="2400" dirty="0">
                <a:latin typeface="Lucida Sans Unicode"/>
                <a:cs typeface="Lucida Sans Unicode"/>
              </a:rPr>
              <a:t>is a </a:t>
            </a:r>
            <a:r>
              <a:rPr sz="2400" spc="-5" dirty="0">
                <a:latin typeface="Lucida Sans Unicode"/>
                <a:cs typeface="Lucida Sans Unicode"/>
              </a:rPr>
              <a:t>proper function  </a:t>
            </a:r>
            <a:r>
              <a:rPr sz="2400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latin typeface="Lucida Sans Unicode"/>
                <a:cs typeface="Lucida Sans Unicode"/>
              </a:rPr>
              <a:t>two directions, as opposed to just the angle between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them.</a:t>
            </a:r>
            <a:endParaRPr sz="2400">
              <a:latin typeface="Lucida Sans Unicode"/>
              <a:cs typeface="Lucida Sans Unicode"/>
            </a:endParaRPr>
          </a:p>
          <a:p>
            <a:pPr marL="12700" marR="20320" indent="647700">
              <a:lnSpc>
                <a:spcPts val="2800"/>
              </a:lnSpc>
            </a:pPr>
            <a:r>
              <a:rPr sz="2400" spc="-5" dirty="0">
                <a:latin typeface="Lucida Sans Unicode"/>
                <a:cs typeface="Lucida Sans Unicode"/>
              </a:rPr>
              <a:t>It’s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really bad idea to just stick </a:t>
            </a:r>
            <a:r>
              <a:rPr sz="2400" dirty="0">
                <a:latin typeface="Lucida Sans Unicode"/>
                <a:cs typeface="Lucida Sans Unicode"/>
              </a:rPr>
              <a:t>some </a:t>
            </a:r>
            <a:r>
              <a:rPr sz="2400" spc="-5" dirty="0">
                <a:latin typeface="Lucida Sans Unicode"/>
                <a:cs typeface="Lucida Sans Unicode"/>
              </a:rPr>
              <a:t>arbitrary functions sigma_s, sigma_t and </a:t>
            </a:r>
            <a:r>
              <a:rPr sz="2400" dirty="0">
                <a:latin typeface="Lucida Sans Unicode"/>
                <a:cs typeface="Lucida Sans Unicode"/>
              </a:rPr>
              <a:t>f  </a:t>
            </a:r>
            <a:r>
              <a:rPr sz="2400" spc="-5" dirty="0">
                <a:latin typeface="Lucida Sans Unicode"/>
                <a:cs typeface="Lucida Sans Unicode"/>
              </a:rPr>
              <a:t>sub </a:t>
            </a:r>
            <a:r>
              <a:rPr sz="2400" dirty="0">
                <a:latin typeface="Lucida Sans Unicode"/>
                <a:cs typeface="Lucida Sans Unicode"/>
              </a:rPr>
              <a:t>p </a:t>
            </a:r>
            <a:r>
              <a:rPr sz="2400" spc="-5" dirty="0">
                <a:latin typeface="Lucida Sans Unicode"/>
                <a:cs typeface="Lucida Sans Unicode"/>
              </a:rPr>
              <a:t>into this equation because, they are </a:t>
            </a:r>
            <a:r>
              <a:rPr sz="2400" dirty="0">
                <a:latin typeface="Lucida Sans Unicode"/>
                <a:cs typeface="Lucida Sans Unicode"/>
              </a:rPr>
              <a:t>in </a:t>
            </a:r>
            <a:r>
              <a:rPr sz="2400" spc="-5" dirty="0">
                <a:latin typeface="Lucida Sans Unicode"/>
                <a:cs typeface="Lucida Sans Unicode"/>
              </a:rPr>
              <a:t>fact all related to each other. To </a:t>
            </a:r>
            <a:r>
              <a:rPr sz="2400" spc="-10" dirty="0">
                <a:latin typeface="Lucida Sans Unicode"/>
                <a:cs typeface="Lucida Sans Unicode"/>
              </a:rPr>
              <a:t>find </a:t>
            </a:r>
            <a:r>
              <a:rPr sz="2400" spc="-5" dirty="0">
                <a:latin typeface="Lucida Sans Unicode"/>
                <a:cs typeface="Lucida Sans Unicode"/>
              </a:rPr>
              <a:t>out  what these relations are, </a:t>
            </a:r>
            <a:r>
              <a:rPr sz="2400" dirty="0">
                <a:latin typeface="Lucida Sans Unicode"/>
                <a:cs typeface="Lucida Sans Unicode"/>
              </a:rPr>
              <a:t>it </a:t>
            </a:r>
            <a:r>
              <a:rPr sz="2400" spc="-5" dirty="0">
                <a:latin typeface="Lucida Sans Unicode"/>
                <a:cs typeface="Lucida Sans Unicode"/>
              </a:rPr>
              <a:t>necessary to take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step back and derive this equation  </a:t>
            </a:r>
            <a:r>
              <a:rPr sz="2400" dirty="0">
                <a:latin typeface="Lucida Sans Unicode"/>
                <a:cs typeface="Lucida Sans Unicode"/>
              </a:rPr>
              <a:t>from </a:t>
            </a:r>
            <a:r>
              <a:rPr sz="2400" spc="-10" dirty="0">
                <a:latin typeface="Lucida Sans Unicode"/>
                <a:cs typeface="Lucida Sans Unicode"/>
              </a:rPr>
              <a:t>first </a:t>
            </a:r>
            <a:r>
              <a:rPr sz="2400" spc="-5" dirty="0">
                <a:latin typeface="Lucida Sans Unicode"/>
                <a:cs typeface="Lucida Sans Unicode"/>
              </a:rPr>
              <a:t>principles. For radiative transfer, this means that we need to reason about  the particles that make up the volume. </a:t>
            </a:r>
            <a:r>
              <a:rPr sz="2400" dirty="0">
                <a:latin typeface="Lucida Sans Unicode"/>
                <a:cs typeface="Lucida Sans Unicode"/>
              </a:rPr>
              <a:t>We </a:t>
            </a:r>
            <a:r>
              <a:rPr sz="2400" spc="-5" dirty="0">
                <a:latin typeface="Lucida Sans Unicode"/>
                <a:cs typeface="Lucida Sans Unicode"/>
              </a:rPr>
              <a:t>won’t have time to see how this derivation  works </a:t>
            </a:r>
            <a:r>
              <a:rPr sz="2400" dirty="0">
                <a:latin typeface="Lucida Sans Unicode"/>
                <a:cs typeface="Lucida Sans Unicode"/>
              </a:rPr>
              <a:t>in </a:t>
            </a:r>
            <a:r>
              <a:rPr sz="2400" spc="-5" dirty="0">
                <a:latin typeface="Lucida Sans Unicode"/>
                <a:cs typeface="Lucida Sans Unicode"/>
              </a:rPr>
              <a:t>detail, but we can take </a:t>
            </a:r>
            <a:r>
              <a:rPr sz="2400" dirty="0">
                <a:latin typeface="Lucida Sans Unicode"/>
                <a:cs typeface="Lucida Sans Unicode"/>
              </a:rPr>
              <a:t>a look </a:t>
            </a:r>
            <a:r>
              <a:rPr sz="2400" spc="-5" dirty="0">
                <a:latin typeface="Lucida Sans Unicode"/>
                <a:cs typeface="Lucida Sans Unicode"/>
              </a:rPr>
              <a:t>at the ingredients. One general thing to note  here </a:t>
            </a:r>
            <a:r>
              <a:rPr sz="2400" dirty="0">
                <a:latin typeface="Lucida Sans Unicode"/>
                <a:cs typeface="Lucida Sans Unicode"/>
              </a:rPr>
              <a:t>is </a:t>
            </a:r>
            <a:r>
              <a:rPr sz="2400" spc="-5" dirty="0">
                <a:latin typeface="Lucida Sans Unicode"/>
                <a:cs typeface="Lucida Sans Unicode"/>
              </a:rPr>
              <a:t>that the material might actually not </a:t>
            </a:r>
            <a:r>
              <a:rPr sz="2400" dirty="0">
                <a:latin typeface="Lucida Sans Unicode"/>
                <a:cs typeface="Lucida Sans Unicode"/>
              </a:rPr>
              <a:t>be </a:t>
            </a:r>
            <a:r>
              <a:rPr sz="2400" spc="-5" dirty="0">
                <a:latin typeface="Lucida Sans Unicode"/>
                <a:cs typeface="Lucida Sans Unicode"/>
              </a:rPr>
              <a:t>made </a:t>
            </a:r>
            <a:r>
              <a:rPr sz="2400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latin typeface="Lucida Sans Unicode"/>
                <a:cs typeface="Lucida Sans Unicode"/>
              </a:rPr>
              <a:t>particles. Despite that, the  particle abstraction has proven itself </a:t>
            </a:r>
            <a:r>
              <a:rPr sz="2400" dirty="0">
                <a:latin typeface="Lucida Sans Unicode"/>
                <a:cs typeface="Lucida Sans Unicode"/>
              </a:rPr>
              <a:t>in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past.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577" y="2746463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1580958"/>
                </a:moveTo>
                <a:lnTo>
                  <a:pt x="1580958" y="1580958"/>
                </a:lnTo>
                <a:lnTo>
                  <a:pt x="1580958" y="0"/>
                </a:lnTo>
                <a:lnTo>
                  <a:pt x="0" y="0"/>
                </a:lnTo>
                <a:lnTo>
                  <a:pt x="0" y="1580958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6577" y="2746464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1580958"/>
                </a:moveTo>
                <a:lnTo>
                  <a:pt x="1580958" y="1580958"/>
                </a:lnTo>
                <a:lnTo>
                  <a:pt x="1580958" y="0"/>
                </a:lnTo>
                <a:lnTo>
                  <a:pt x="0" y="0"/>
                </a:lnTo>
                <a:lnTo>
                  <a:pt x="0" y="1580958"/>
                </a:lnTo>
                <a:close/>
              </a:path>
            </a:pathLst>
          </a:custGeom>
          <a:ln w="31954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5018" y="4003070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876" y="0"/>
                </a:moveTo>
                <a:lnTo>
                  <a:pt x="3965" y="64189"/>
                </a:lnTo>
                <a:lnTo>
                  <a:pt x="722" y="105479"/>
                </a:lnTo>
                <a:lnTo>
                  <a:pt x="0" y="146888"/>
                </a:lnTo>
                <a:lnTo>
                  <a:pt x="1817" y="180819"/>
                </a:lnTo>
                <a:lnTo>
                  <a:pt x="5827" y="203834"/>
                </a:lnTo>
                <a:lnTo>
                  <a:pt x="11683" y="212495"/>
                </a:lnTo>
                <a:lnTo>
                  <a:pt x="18341" y="204443"/>
                </a:lnTo>
                <a:lnTo>
                  <a:pt x="24541" y="181922"/>
                </a:lnTo>
                <a:lnTo>
                  <a:pt x="29608" y="148317"/>
                </a:lnTo>
                <a:lnTo>
                  <a:pt x="32869" y="107014"/>
                </a:lnTo>
                <a:lnTo>
                  <a:pt x="33569" y="65605"/>
                </a:lnTo>
                <a:lnTo>
                  <a:pt x="31734" y="31674"/>
                </a:lnTo>
                <a:lnTo>
                  <a:pt x="27719" y="8659"/>
                </a:lnTo>
                <a:lnTo>
                  <a:pt x="2187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018" y="4003070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876" y="0"/>
                </a:moveTo>
                <a:lnTo>
                  <a:pt x="3965" y="64189"/>
                </a:lnTo>
                <a:lnTo>
                  <a:pt x="722" y="105479"/>
                </a:lnTo>
                <a:lnTo>
                  <a:pt x="0" y="146888"/>
                </a:lnTo>
                <a:lnTo>
                  <a:pt x="1817" y="180819"/>
                </a:lnTo>
                <a:lnTo>
                  <a:pt x="5827" y="203834"/>
                </a:lnTo>
                <a:lnTo>
                  <a:pt x="11683" y="212495"/>
                </a:lnTo>
                <a:lnTo>
                  <a:pt x="18341" y="204443"/>
                </a:lnTo>
                <a:lnTo>
                  <a:pt x="24541" y="181922"/>
                </a:lnTo>
                <a:lnTo>
                  <a:pt x="29608" y="148317"/>
                </a:lnTo>
                <a:lnTo>
                  <a:pt x="32869" y="107014"/>
                </a:lnTo>
                <a:lnTo>
                  <a:pt x="33569" y="65605"/>
                </a:lnTo>
                <a:lnTo>
                  <a:pt x="31734" y="31674"/>
                </a:lnTo>
                <a:lnTo>
                  <a:pt x="27719" y="8659"/>
                </a:lnTo>
                <a:lnTo>
                  <a:pt x="2187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9216" y="2936552"/>
            <a:ext cx="52069" cy="208279"/>
          </a:xfrm>
          <a:custGeom>
            <a:avLst/>
            <a:gdLst/>
            <a:ahLst/>
            <a:cxnLst/>
            <a:rect l="l" t="t" r="r" b="b"/>
            <a:pathLst>
              <a:path w="52069" h="208280">
                <a:moveTo>
                  <a:pt x="46409" y="0"/>
                </a:moveTo>
                <a:lnTo>
                  <a:pt x="19245" y="60716"/>
                </a:lnTo>
                <a:lnTo>
                  <a:pt x="9981" y="101006"/>
                </a:lnTo>
                <a:lnTo>
                  <a:pt x="3191" y="141789"/>
                </a:lnTo>
                <a:lnTo>
                  <a:pt x="0" y="175559"/>
                </a:lnTo>
                <a:lnTo>
                  <a:pt x="576" y="198862"/>
                </a:lnTo>
                <a:lnTo>
                  <a:pt x="5093" y="208244"/>
                </a:lnTo>
                <a:lnTo>
                  <a:pt x="12841" y="201278"/>
                </a:lnTo>
                <a:lnTo>
                  <a:pt x="32198" y="147528"/>
                </a:lnTo>
                <a:lnTo>
                  <a:pt x="41456" y="107238"/>
                </a:lnTo>
                <a:lnTo>
                  <a:pt x="48279" y="66473"/>
                </a:lnTo>
                <a:lnTo>
                  <a:pt x="51482" y="32709"/>
                </a:lnTo>
                <a:lnTo>
                  <a:pt x="50911" y="9400"/>
                </a:lnTo>
                <a:lnTo>
                  <a:pt x="4640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767" y="3640340"/>
            <a:ext cx="55880" cy="207010"/>
          </a:xfrm>
          <a:custGeom>
            <a:avLst/>
            <a:gdLst/>
            <a:ahLst/>
            <a:cxnLst/>
            <a:rect l="l" t="t" r="r" b="b"/>
            <a:pathLst>
              <a:path w="55880" h="207010">
                <a:moveTo>
                  <a:pt x="4215" y="0"/>
                </a:moveTo>
                <a:lnTo>
                  <a:pt x="0" y="9529"/>
                </a:lnTo>
                <a:lnTo>
                  <a:pt x="116" y="32809"/>
                </a:lnTo>
                <a:lnTo>
                  <a:pt x="4295" y="66405"/>
                </a:lnTo>
                <a:lnTo>
                  <a:pt x="12267" y="106887"/>
                </a:lnTo>
                <a:lnTo>
                  <a:pt x="22745" y="146810"/>
                </a:lnTo>
                <a:lnTo>
                  <a:pt x="43677" y="199875"/>
                </a:lnTo>
                <a:lnTo>
                  <a:pt x="51604" y="206583"/>
                </a:lnTo>
                <a:lnTo>
                  <a:pt x="55841" y="197085"/>
                </a:lnTo>
                <a:lnTo>
                  <a:pt x="51554" y="140213"/>
                </a:lnTo>
                <a:lnTo>
                  <a:pt x="43551" y="99729"/>
                </a:lnTo>
                <a:lnTo>
                  <a:pt x="33077" y="59804"/>
                </a:lnTo>
                <a:lnTo>
                  <a:pt x="12154" y="6725"/>
                </a:lnTo>
                <a:lnTo>
                  <a:pt x="421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5576" y="3507549"/>
            <a:ext cx="64135" cy="203835"/>
          </a:xfrm>
          <a:custGeom>
            <a:avLst/>
            <a:gdLst/>
            <a:ahLst/>
            <a:cxnLst/>
            <a:rect l="l" t="t" r="r" b="b"/>
            <a:pathLst>
              <a:path w="64135" h="203835">
                <a:moveTo>
                  <a:pt x="3789" y="0"/>
                </a:moveTo>
                <a:lnTo>
                  <a:pt x="0" y="9633"/>
                </a:lnTo>
                <a:lnTo>
                  <a:pt x="1105" y="32808"/>
                </a:lnTo>
                <a:lnTo>
                  <a:pt x="6692" y="66108"/>
                </a:lnTo>
                <a:lnTo>
                  <a:pt x="16347" y="106118"/>
                </a:lnTo>
                <a:lnTo>
                  <a:pt x="28443" y="145444"/>
                </a:lnTo>
                <a:lnTo>
                  <a:pt x="51533" y="197422"/>
                </a:lnTo>
                <a:lnTo>
                  <a:pt x="59710" y="203801"/>
                </a:lnTo>
                <a:lnTo>
                  <a:pt x="63522" y="194132"/>
                </a:lnTo>
                <a:lnTo>
                  <a:pt x="56852" y="137644"/>
                </a:lnTo>
                <a:lnTo>
                  <a:pt x="47184" y="97651"/>
                </a:lnTo>
                <a:lnTo>
                  <a:pt x="35078" y="58321"/>
                </a:lnTo>
                <a:lnTo>
                  <a:pt x="11994" y="6347"/>
                </a:lnTo>
                <a:lnTo>
                  <a:pt x="378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2526" y="3236173"/>
            <a:ext cx="45720" cy="208915"/>
          </a:xfrm>
          <a:custGeom>
            <a:avLst/>
            <a:gdLst/>
            <a:ahLst/>
            <a:cxnLst/>
            <a:rect l="l" t="t" r="r" b="b"/>
            <a:pathLst>
              <a:path w="45719" h="208914">
                <a:moveTo>
                  <a:pt x="6938" y="0"/>
                </a:moveTo>
                <a:lnTo>
                  <a:pt x="109" y="14308"/>
                </a:lnTo>
                <a:lnTo>
                  <a:pt x="0" y="45350"/>
                </a:lnTo>
                <a:lnTo>
                  <a:pt x="3383" y="80407"/>
                </a:lnTo>
                <a:lnTo>
                  <a:pt x="14429" y="147193"/>
                </a:lnTo>
                <a:lnTo>
                  <a:pt x="31259" y="201437"/>
                </a:lnTo>
                <a:lnTo>
                  <a:pt x="38637" y="208691"/>
                </a:lnTo>
                <a:lnTo>
                  <a:pt x="43539" y="199551"/>
                </a:lnTo>
                <a:lnTo>
                  <a:pt x="45159" y="176430"/>
                </a:lnTo>
                <a:lnTo>
                  <a:pt x="43503" y="142758"/>
                </a:lnTo>
                <a:lnTo>
                  <a:pt x="38572" y="101965"/>
                </a:lnTo>
                <a:lnTo>
                  <a:pt x="31167" y="61525"/>
                </a:lnTo>
                <a:lnTo>
                  <a:pt x="14343" y="7259"/>
                </a:lnTo>
                <a:lnTo>
                  <a:pt x="693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4305" y="3922805"/>
            <a:ext cx="73660" cy="200660"/>
          </a:xfrm>
          <a:custGeom>
            <a:avLst/>
            <a:gdLst/>
            <a:ahLst/>
            <a:cxnLst/>
            <a:rect l="l" t="t" r="r" b="b"/>
            <a:pathLst>
              <a:path w="73660" h="200660">
                <a:moveTo>
                  <a:pt x="69873" y="0"/>
                </a:moveTo>
                <a:lnTo>
                  <a:pt x="35574" y="56483"/>
                </a:lnTo>
                <a:lnTo>
                  <a:pt x="21430" y="95031"/>
                </a:lnTo>
                <a:lnTo>
                  <a:pt x="9665" y="134364"/>
                </a:lnTo>
                <a:lnTo>
                  <a:pt x="0" y="190276"/>
                </a:lnTo>
                <a:lnTo>
                  <a:pt x="3279" y="200096"/>
                </a:lnTo>
                <a:lnTo>
                  <a:pt x="37521" y="143639"/>
                </a:lnTo>
                <a:lnTo>
                  <a:pt x="51659" y="105096"/>
                </a:lnTo>
                <a:lnTo>
                  <a:pt x="63442" y="65744"/>
                </a:lnTo>
                <a:lnTo>
                  <a:pt x="73134" y="9819"/>
                </a:lnTo>
                <a:lnTo>
                  <a:pt x="6987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9677" y="2864161"/>
            <a:ext cx="58419" cy="205104"/>
          </a:xfrm>
          <a:custGeom>
            <a:avLst/>
            <a:gdLst/>
            <a:ahLst/>
            <a:cxnLst/>
            <a:rect l="l" t="t" r="r" b="b"/>
            <a:pathLst>
              <a:path w="58419" h="205105">
                <a:moveTo>
                  <a:pt x="4022" y="0"/>
                </a:moveTo>
                <a:lnTo>
                  <a:pt x="0" y="9521"/>
                </a:lnTo>
                <a:lnTo>
                  <a:pt x="479" y="32649"/>
                </a:lnTo>
                <a:lnTo>
                  <a:pt x="5159" y="65973"/>
                </a:lnTo>
                <a:lnTo>
                  <a:pt x="13737" y="106086"/>
                </a:lnTo>
                <a:lnTo>
                  <a:pt x="24765" y="145618"/>
                </a:lnTo>
                <a:lnTo>
                  <a:pt x="46378" y="198020"/>
                </a:lnTo>
                <a:lnTo>
                  <a:pt x="54351" y="204569"/>
                </a:lnTo>
                <a:lnTo>
                  <a:pt x="58401" y="195062"/>
                </a:lnTo>
                <a:lnTo>
                  <a:pt x="53237" y="138613"/>
                </a:lnTo>
                <a:lnTo>
                  <a:pt x="44669" y="98513"/>
                </a:lnTo>
                <a:lnTo>
                  <a:pt x="33658" y="58977"/>
                </a:lnTo>
                <a:lnTo>
                  <a:pt x="12031" y="6553"/>
                </a:lnTo>
                <a:lnTo>
                  <a:pt x="402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3678" y="3947313"/>
            <a:ext cx="46990" cy="207645"/>
          </a:xfrm>
          <a:custGeom>
            <a:avLst/>
            <a:gdLst/>
            <a:ahLst/>
            <a:cxnLst/>
            <a:rect l="l" t="t" r="r" b="b"/>
            <a:pathLst>
              <a:path w="46989" h="207645">
                <a:moveTo>
                  <a:pt x="5979" y="0"/>
                </a:moveTo>
                <a:lnTo>
                  <a:pt x="1256" y="9190"/>
                </a:lnTo>
                <a:lnTo>
                  <a:pt x="0" y="32273"/>
                </a:lnTo>
                <a:lnTo>
                  <a:pt x="2164" y="65830"/>
                </a:lnTo>
                <a:lnTo>
                  <a:pt x="7705" y="106438"/>
                </a:lnTo>
                <a:lnTo>
                  <a:pt x="15722" y="146655"/>
                </a:lnTo>
                <a:lnTo>
                  <a:pt x="33350" y="200510"/>
                </a:lnTo>
                <a:lnTo>
                  <a:pt x="40810" y="207637"/>
                </a:lnTo>
                <a:lnTo>
                  <a:pt x="45546" y="198465"/>
                </a:lnTo>
                <a:lnTo>
                  <a:pt x="46801" y="175387"/>
                </a:lnTo>
                <a:lnTo>
                  <a:pt x="44629" y="141825"/>
                </a:lnTo>
                <a:lnTo>
                  <a:pt x="39084" y="101198"/>
                </a:lnTo>
                <a:lnTo>
                  <a:pt x="31094" y="60982"/>
                </a:lnTo>
                <a:lnTo>
                  <a:pt x="13484" y="7126"/>
                </a:lnTo>
                <a:lnTo>
                  <a:pt x="597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7001" y="3257655"/>
            <a:ext cx="52705" cy="206375"/>
          </a:xfrm>
          <a:custGeom>
            <a:avLst/>
            <a:gdLst/>
            <a:ahLst/>
            <a:cxnLst/>
            <a:rect l="l" t="t" r="r" b="b"/>
            <a:pathLst>
              <a:path w="52705" h="206375">
                <a:moveTo>
                  <a:pt x="4652" y="0"/>
                </a:moveTo>
                <a:lnTo>
                  <a:pt x="299" y="9357"/>
                </a:lnTo>
                <a:lnTo>
                  <a:pt x="0" y="32461"/>
                </a:lnTo>
                <a:lnTo>
                  <a:pt x="3552" y="65888"/>
                </a:lnTo>
                <a:lnTo>
                  <a:pt x="10756" y="106215"/>
                </a:lnTo>
                <a:lnTo>
                  <a:pt x="20438" y="146007"/>
                </a:lnTo>
                <a:lnTo>
                  <a:pt x="40270" y="199038"/>
                </a:lnTo>
                <a:lnTo>
                  <a:pt x="48047" y="205847"/>
                </a:lnTo>
                <a:lnTo>
                  <a:pt x="52400" y="196490"/>
                </a:lnTo>
                <a:lnTo>
                  <a:pt x="52697" y="173386"/>
                </a:lnTo>
                <a:lnTo>
                  <a:pt x="49135" y="139959"/>
                </a:lnTo>
                <a:lnTo>
                  <a:pt x="41912" y="99632"/>
                </a:lnTo>
                <a:lnTo>
                  <a:pt x="32244" y="59840"/>
                </a:lnTo>
                <a:lnTo>
                  <a:pt x="12415" y="6809"/>
                </a:lnTo>
                <a:lnTo>
                  <a:pt x="465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2657" y="3198121"/>
            <a:ext cx="74930" cy="199390"/>
          </a:xfrm>
          <a:custGeom>
            <a:avLst/>
            <a:gdLst/>
            <a:ahLst/>
            <a:cxnLst/>
            <a:rect l="l" t="t" r="r" b="b"/>
            <a:pathLst>
              <a:path w="74930" h="199389">
                <a:moveTo>
                  <a:pt x="3171" y="0"/>
                </a:moveTo>
                <a:lnTo>
                  <a:pt x="0" y="9822"/>
                </a:lnTo>
                <a:lnTo>
                  <a:pt x="2535" y="32781"/>
                </a:lnTo>
                <a:lnTo>
                  <a:pt x="10158" y="65511"/>
                </a:lnTo>
                <a:lnTo>
                  <a:pt x="22247" y="104649"/>
                </a:lnTo>
                <a:lnTo>
                  <a:pt x="36712" y="142979"/>
                </a:lnTo>
                <a:lnTo>
                  <a:pt x="62874" y="193181"/>
                </a:lnTo>
                <a:lnTo>
                  <a:pt x="71425" y="198978"/>
                </a:lnTo>
                <a:lnTo>
                  <a:pt x="74596" y="189151"/>
                </a:lnTo>
                <a:lnTo>
                  <a:pt x="64425" y="133453"/>
                </a:lnTo>
                <a:lnTo>
                  <a:pt x="52317" y="94327"/>
                </a:lnTo>
                <a:lnTo>
                  <a:pt x="37866" y="56016"/>
                </a:lnTo>
                <a:lnTo>
                  <a:pt x="11708" y="5814"/>
                </a:lnTo>
                <a:lnTo>
                  <a:pt x="317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1607" y="4034525"/>
            <a:ext cx="86995" cy="194945"/>
          </a:xfrm>
          <a:custGeom>
            <a:avLst/>
            <a:gdLst/>
            <a:ahLst/>
            <a:cxnLst/>
            <a:rect l="l" t="t" r="r" b="b"/>
            <a:pathLst>
              <a:path w="86994" h="194945">
                <a:moveTo>
                  <a:pt x="2714" y="0"/>
                </a:moveTo>
                <a:lnTo>
                  <a:pt x="13611" y="65619"/>
                </a:lnTo>
                <a:lnTo>
                  <a:pt x="28278" y="104042"/>
                </a:lnTo>
                <a:lnTo>
                  <a:pt x="45329" y="141387"/>
                </a:lnTo>
                <a:lnTo>
                  <a:pt x="75106" y="189558"/>
                </a:lnTo>
                <a:lnTo>
                  <a:pt x="84230" y="194567"/>
                </a:lnTo>
                <a:lnTo>
                  <a:pt x="86932" y="184324"/>
                </a:lnTo>
                <a:lnTo>
                  <a:pt x="73329" y="128967"/>
                </a:lnTo>
                <a:lnTo>
                  <a:pt x="58666" y="90558"/>
                </a:lnTo>
                <a:lnTo>
                  <a:pt x="41602" y="53208"/>
                </a:lnTo>
                <a:lnTo>
                  <a:pt x="11834" y="5014"/>
                </a:lnTo>
                <a:lnTo>
                  <a:pt x="271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3492" y="3590641"/>
            <a:ext cx="52705" cy="206375"/>
          </a:xfrm>
          <a:custGeom>
            <a:avLst/>
            <a:gdLst/>
            <a:ahLst/>
            <a:cxnLst/>
            <a:rect l="l" t="t" r="r" b="b"/>
            <a:pathLst>
              <a:path w="52705" h="206375">
                <a:moveTo>
                  <a:pt x="4696" y="0"/>
                </a:moveTo>
                <a:lnTo>
                  <a:pt x="332" y="9363"/>
                </a:lnTo>
                <a:lnTo>
                  <a:pt x="0" y="32486"/>
                </a:lnTo>
                <a:lnTo>
                  <a:pt x="3501" y="65943"/>
                </a:lnTo>
                <a:lnTo>
                  <a:pt x="10640" y="106311"/>
                </a:lnTo>
                <a:lnTo>
                  <a:pt x="20247" y="146151"/>
                </a:lnTo>
                <a:lnTo>
                  <a:pt x="40002" y="199265"/>
                </a:lnTo>
                <a:lnTo>
                  <a:pt x="47740" y="206104"/>
                </a:lnTo>
                <a:lnTo>
                  <a:pt x="52141" y="196727"/>
                </a:lnTo>
                <a:lnTo>
                  <a:pt x="52489" y="173606"/>
                </a:lnTo>
                <a:lnTo>
                  <a:pt x="48985" y="140156"/>
                </a:lnTo>
                <a:lnTo>
                  <a:pt x="41829" y="99792"/>
                </a:lnTo>
                <a:lnTo>
                  <a:pt x="32225" y="59935"/>
                </a:lnTo>
                <a:lnTo>
                  <a:pt x="12467" y="6821"/>
                </a:lnTo>
                <a:lnTo>
                  <a:pt x="469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0170" y="3451834"/>
            <a:ext cx="68580" cy="201930"/>
          </a:xfrm>
          <a:custGeom>
            <a:avLst/>
            <a:gdLst/>
            <a:ahLst/>
            <a:cxnLst/>
            <a:rect l="l" t="t" r="r" b="b"/>
            <a:pathLst>
              <a:path w="68580" h="201929">
                <a:moveTo>
                  <a:pt x="3528" y="0"/>
                </a:moveTo>
                <a:lnTo>
                  <a:pt x="0" y="9739"/>
                </a:lnTo>
                <a:lnTo>
                  <a:pt x="1731" y="32816"/>
                </a:lnTo>
                <a:lnTo>
                  <a:pt x="8220" y="65838"/>
                </a:lnTo>
                <a:lnTo>
                  <a:pt x="18963" y="105415"/>
                </a:lnTo>
                <a:lnTo>
                  <a:pt x="32100" y="144281"/>
                </a:lnTo>
                <a:lnTo>
                  <a:pt x="56543" y="195448"/>
                </a:lnTo>
                <a:lnTo>
                  <a:pt x="64882" y="201565"/>
                </a:lnTo>
                <a:lnTo>
                  <a:pt x="68392" y="191856"/>
                </a:lnTo>
                <a:lnTo>
                  <a:pt x="60159" y="135748"/>
                </a:lnTo>
                <a:lnTo>
                  <a:pt x="49415" y="96149"/>
                </a:lnTo>
                <a:lnTo>
                  <a:pt x="36278" y="57283"/>
                </a:lnTo>
                <a:lnTo>
                  <a:pt x="11849" y="6117"/>
                </a:lnTo>
                <a:lnTo>
                  <a:pt x="352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5322" y="3776713"/>
            <a:ext cx="41275" cy="209550"/>
          </a:xfrm>
          <a:custGeom>
            <a:avLst/>
            <a:gdLst/>
            <a:ahLst/>
            <a:cxnLst/>
            <a:rect l="l" t="t" r="r" b="b"/>
            <a:pathLst>
              <a:path w="41275" h="209550">
                <a:moveTo>
                  <a:pt x="7405" y="0"/>
                </a:moveTo>
                <a:lnTo>
                  <a:pt x="2255" y="8985"/>
                </a:lnTo>
                <a:lnTo>
                  <a:pt x="0" y="32030"/>
                </a:lnTo>
                <a:lnTo>
                  <a:pt x="728" y="65709"/>
                </a:lnTo>
                <a:lnTo>
                  <a:pt x="4529" y="106598"/>
                </a:lnTo>
                <a:lnTo>
                  <a:pt x="10797" y="147184"/>
                </a:lnTo>
                <a:lnTo>
                  <a:pt x="26076" y="201826"/>
                </a:lnTo>
                <a:lnTo>
                  <a:pt x="33225" y="209268"/>
                </a:lnTo>
                <a:lnTo>
                  <a:pt x="38393" y="200300"/>
                </a:lnTo>
                <a:lnTo>
                  <a:pt x="40662" y="177261"/>
                </a:lnTo>
                <a:lnTo>
                  <a:pt x="39947" y="143576"/>
                </a:lnTo>
                <a:lnTo>
                  <a:pt x="36165" y="102669"/>
                </a:lnTo>
                <a:lnTo>
                  <a:pt x="29892" y="62101"/>
                </a:lnTo>
                <a:lnTo>
                  <a:pt x="14577" y="7459"/>
                </a:lnTo>
                <a:lnTo>
                  <a:pt x="740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9612" y="2886844"/>
            <a:ext cx="32384" cy="211454"/>
          </a:xfrm>
          <a:custGeom>
            <a:avLst/>
            <a:gdLst/>
            <a:ahLst/>
            <a:cxnLst/>
            <a:rect l="l" t="t" r="r" b="b"/>
            <a:pathLst>
              <a:path w="32384" h="211455">
                <a:moveTo>
                  <a:pt x="19619" y="0"/>
                </a:moveTo>
                <a:lnTo>
                  <a:pt x="2755" y="63921"/>
                </a:lnTo>
                <a:lnTo>
                  <a:pt x="95" y="104937"/>
                </a:lnTo>
                <a:lnTo>
                  <a:pt x="0" y="147022"/>
                </a:lnTo>
                <a:lnTo>
                  <a:pt x="2204" y="179685"/>
                </a:lnTo>
                <a:lnTo>
                  <a:pt x="6512" y="202464"/>
                </a:lnTo>
                <a:lnTo>
                  <a:pt x="12461" y="210960"/>
                </a:lnTo>
                <a:lnTo>
                  <a:pt x="18941" y="202872"/>
                </a:lnTo>
                <a:lnTo>
                  <a:pt x="24776" y="180432"/>
                </a:lnTo>
                <a:lnTo>
                  <a:pt x="29335" y="147022"/>
                </a:lnTo>
                <a:lnTo>
                  <a:pt x="31986" y="106023"/>
                </a:lnTo>
                <a:lnTo>
                  <a:pt x="32062" y="63921"/>
                </a:lnTo>
                <a:lnTo>
                  <a:pt x="29853" y="31275"/>
                </a:lnTo>
                <a:lnTo>
                  <a:pt x="25551" y="8496"/>
                </a:lnTo>
                <a:lnTo>
                  <a:pt x="1961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6339" y="2752023"/>
            <a:ext cx="40640" cy="210185"/>
          </a:xfrm>
          <a:custGeom>
            <a:avLst/>
            <a:gdLst/>
            <a:ahLst/>
            <a:cxnLst/>
            <a:rect l="l" t="t" r="r" b="b"/>
            <a:pathLst>
              <a:path w="40639" h="210185">
                <a:moveTo>
                  <a:pt x="7501" y="0"/>
                </a:moveTo>
                <a:lnTo>
                  <a:pt x="2324" y="8970"/>
                </a:lnTo>
                <a:lnTo>
                  <a:pt x="0" y="32054"/>
                </a:lnTo>
                <a:lnTo>
                  <a:pt x="635" y="65808"/>
                </a:lnTo>
                <a:lnTo>
                  <a:pt x="4338" y="106790"/>
                </a:lnTo>
                <a:lnTo>
                  <a:pt x="10554" y="147476"/>
                </a:lnTo>
                <a:lnTo>
                  <a:pt x="25767" y="202305"/>
                </a:lnTo>
                <a:lnTo>
                  <a:pt x="32937" y="209810"/>
                </a:lnTo>
                <a:lnTo>
                  <a:pt x="38108" y="200803"/>
                </a:lnTo>
                <a:lnTo>
                  <a:pt x="40422" y="177704"/>
                </a:lnTo>
                <a:lnTo>
                  <a:pt x="39776" y="143953"/>
                </a:lnTo>
                <a:lnTo>
                  <a:pt x="36068" y="102988"/>
                </a:lnTo>
                <a:lnTo>
                  <a:pt x="29870" y="62289"/>
                </a:lnTo>
                <a:lnTo>
                  <a:pt x="14670" y="7482"/>
                </a:lnTo>
                <a:lnTo>
                  <a:pt x="750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0447" y="2947854"/>
            <a:ext cx="34290" cy="211454"/>
          </a:xfrm>
          <a:custGeom>
            <a:avLst/>
            <a:gdLst/>
            <a:ahLst/>
            <a:cxnLst/>
            <a:rect l="l" t="t" r="r" b="b"/>
            <a:pathLst>
              <a:path w="34290" h="211455">
                <a:moveTo>
                  <a:pt x="23180" y="0"/>
                </a:moveTo>
                <a:lnTo>
                  <a:pt x="4751" y="63664"/>
                </a:lnTo>
                <a:lnTo>
                  <a:pt x="1131" y="104714"/>
                </a:lnTo>
                <a:lnTo>
                  <a:pt x="0" y="145895"/>
                </a:lnTo>
                <a:lnTo>
                  <a:pt x="1475" y="179674"/>
                </a:lnTo>
                <a:lnTo>
                  <a:pt x="5239" y="202614"/>
                </a:lnTo>
                <a:lnTo>
                  <a:pt x="10973" y="211281"/>
                </a:lnTo>
                <a:lnTo>
                  <a:pt x="17659" y="203340"/>
                </a:lnTo>
                <a:lnTo>
                  <a:pt x="24051" y="180996"/>
                </a:lnTo>
                <a:lnTo>
                  <a:pt x="29424" y="147616"/>
                </a:lnTo>
                <a:lnTo>
                  <a:pt x="33053" y="106566"/>
                </a:lnTo>
                <a:lnTo>
                  <a:pt x="34171" y="65354"/>
                </a:lnTo>
                <a:lnTo>
                  <a:pt x="32694" y="31571"/>
                </a:lnTo>
                <a:lnTo>
                  <a:pt x="28929" y="8644"/>
                </a:lnTo>
                <a:lnTo>
                  <a:pt x="2318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7617" y="4115005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078" y="0"/>
                </a:moveTo>
                <a:lnTo>
                  <a:pt x="3517" y="64135"/>
                </a:lnTo>
                <a:lnTo>
                  <a:pt x="499" y="105351"/>
                </a:lnTo>
                <a:lnTo>
                  <a:pt x="0" y="146688"/>
                </a:lnTo>
                <a:lnTo>
                  <a:pt x="1993" y="180551"/>
                </a:lnTo>
                <a:lnTo>
                  <a:pt x="6107" y="203504"/>
                </a:lnTo>
                <a:lnTo>
                  <a:pt x="11971" y="212110"/>
                </a:lnTo>
                <a:lnTo>
                  <a:pt x="18583" y="204060"/>
                </a:lnTo>
                <a:lnTo>
                  <a:pt x="24657" y="181550"/>
                </a:lnTo>
                <a:lnTo>
                  <a:pt x="29532" y="147974"/>
                </a:lnTo>
                <a:lnTo>
                  <a:pt x="32549" y="106726"/>
                </a:lnTo>
                <a:lnTo>
                  <a:pt x="33067" y="65394"/>
                </a:lnTo>
                <a:lnTo>
                  <a:pt x="31079" y="31542"/>
                </a:lnTo>
                <a:lnTo>
                  <a:pt x="26959" y="8601"/>
                </a:lnTo>
                <a:lnTo>
                  <a:pt x="2107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8637" y="3307650"/>
            <a:ext cx="36830" cy="212090"/>
          </a:xfrm>
          <a:custGeom>
            <a:avLst/>
            <a:gdLst/>
            <a:ahLst/>
            <a:cxnLst/>
            <a:rect l="l" t="t" r="r" b="b"/>
            <a:pathLst>
              <a:path w="36830" h="212089">
                <a:moveTo>
                  <a:pt x="9269" y="0"/>
                </a:moveTo>
                <a:lnTo>
                  <a:pt x="3727" y="8849"/>
                </a:lnTo>
                <a:lnTo>
                  <a:pt x="566" y="31990"/>
                </a:lnTo>
                <a:lnTo>
                  <a:pt x="0" y="65970"/>
                </a:lnTo>
                <a:lnTo>
                  <a:pt x="2240" y="107334"/>
                </a:lnTo>
                <a:lnTo>
                  <a:pt x="6998" y="148466"/>
                </a:lnTo>
                <a:lnTo>
                  <a:pt x="13296" y="181855"/>
                </a:lnTo>
                <a:lnTo>
                  <a:pt x="20313" y="204129"/>
                </a:lnTo>
                <a:lnTo>
                  <a:pt x="27228" y="211919"/>
                </a:lnTo>
                <a:lnTo>
                  <a:pt x="32790" y="203071"/>
                </a:lnTo>
                <a:lnTo>
                  <a:pt x="35960" y="179934"/>
                </a:lnTo>
                <a:lnTo>
                  <a:pt x="36531" y="145964"/>
                </a:lnTo>
                <a:lnTo>
                  <a:pt x="34291" y="104618"/>
                </a:lnTo>
                <a:lnTo>
                  <a:pt x="29532" y="63467"/>
                </a:lnTo>
                <a:lnTo>
                  <a:pt x="23230" y="30069"/>
                </a:lnTo>
                <a:lnTo>
                  <a:pt x="16203" y="7791"/>
                </a:lnTo>
                <a:lnTo>
                  <a:pt x="926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57245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10" dirty="0">
                <a:latin typeface="Calibri"/>
                <a:cs typeface="Calibri"/>
              </a:rPr>
              <a:t>Particle</a:t>
            </a:r>
            <a:r>
              <a:rPr sz="5600" b="0" spc="-105" dirty="0">
                <a:latin typeface="Calibri"/>
                <a:cs typeface="Calibri"/>
              </a:rPr>
              <a:t> </a:t>
            </a:r>
            <a:r>
              <a:rPr sz="5600" b="0" spc="75" dirty="0">
                <a:latin typeface="Calibri"/>
                <a:cs typeface="Calibri"/>
              </a:rPr>
              <a:t>description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20998" y="2133600"/>
            <a:ext cx="191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Phase</a:t>
            </a:r>
            <a:r>
              <a:rPr sz="24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650" y="1270000"/>
            <a:ext cx="8806102" cy="125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Need </a:t>
            </a:r>
            <a:r>
              <a:rPr sz="3600" b="1" spc="30" dirty="0">
                <a:solidFill>
                  <a:srgbClr val="E0E0E0"/>
                </a:solidFill>
                <a:latin typeface="Calibri"/>
                <a:cs typeface="Calibri"/>
              </a:rPr>
              <a:t>several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pieces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45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35" dirty="0">
                <a:solidFill>
                  <a:srgbClr val="E0E0E0"/>
                </a:solidFill>
                <a:latin typeface="Calibri"/>
                <a:cs typeface="Calibri"/>
              </a:rPr>
              <a:t>information:</a:t>
            </a:r>
            <a:endParaRPr sz="3600" dirty="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2480"/>
              </a:spcBef>
              <a:tabLst>
                <a:tab pos="3746500" algn="l"/>
              </a:tabLst>
            </a:pPr>
            <a:r>
              <a:rPr sz="2400" spc="0" dirty="0">
                <a:solidFill>
                  <a:srgbClr val="E0E0E0"/>
                </a:solidFill>
                <a:latin typeface="Calibri"/>
                <a:cs typeface="Calibri"/>
              </a:rPr>
              <a:t>Particle</a:t>
            </a:r>
            <a:r>
              <a:rPr sz="2400" spc="-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	</a:t>
            </a:r>
            <a:r>
              <a:rPr sz="2400" spc="10" dirty="0">
                <a:solidFill>
                  <a:srgbClr val="E0E0E0"/>
                </a:solidFill>
                <a:latin typeface="Calibri"/>
                <a:cs typeface="Calibri"/>
              </a:rPr>
              <a:t>Projected</a:t>
            </a:r>
            <a:r>
              <a:rPr sz="24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E0E0E0"/>
                </a:solidFill>
                <a:latin typeface="Calibri"/>
                <a:cs typeface="Calibri"/>
              </a:rPr>
              <a:t>area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9398" y="2133600"/>
            <a:ext cx="94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E0E0E0"/>
                </a:solidFill>
                <a:latin typeface="Calibri"/>
                <a:cs typeface="Calibri"/>
              </a:rPr>
              <a:t>A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lbedo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18270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9500" y="304474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17340" y="300990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37"/>
                </a:lnTo>
                <a:lnTo>
                  <a:pt x="0" y="69705"/>
                </a:lnTo>
                <a:lnTo>
                  <a:pt x="82952" y="34837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9500" y="318029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7340" y="314543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0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9500" y="331585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17340" y="328099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1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29500" y="304474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7340" y="300990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37"/>
                </a:lnTo>
                <a:lnTo>
                  <a:pt x="0" y="69705"/>
                </a:lnTo>
                <a:lnTo>
                  <a:pt x="82952" y="34837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29500" y="318029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7340" y="314543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0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9500" y="331585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7340" y="328099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1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18270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04477" y="3327648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20%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18270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2893" y="3142497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55863" y="3117632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4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63122" y="3264042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6091" y="3239178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80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23351" y="3385620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6321" y="3360755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02893" y="3142497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55863" y="3117632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4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63122" y="3264042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6091" y="3239178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80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23351" y="3385620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6321" y="3360755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18270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804477" y="4109233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26%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812627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10704" y="3925960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20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59521" y="3972938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71" y="0"/>
                </a:moveTo>
                <a:lnTo>
                  <a:pt x="0" y="66333"/>
                </a:lnTo>
                <a:lnTo>
                  <a:pt x="89975" y="63259"/>
                </a:lnTo>
                <a:lnTo>
                  <a:pt x="61784" y="37849"/>
                </a:lnTo>
                <a:lnTo>
                  <a:pt x="6057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53489" y="3802959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02305" y="3849952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7" y="0"/>
                </a:moveTo>
                <a:lnTo>
                  <a:pt x="0" y="66333"/>
                </a:lnTo>
                <a:lnTo>
                  <a:pt x="89976" y="63259"/>
                </a:lnTo>
                <a:lnTo>
                  <a:pt x="61785" y="37849"/>
                </a:lnTo>
                <a:lnTo>
                  <a:pt x="6055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6244" y="3679971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53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5061" y="3726966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6" y="0"/>
                </a:moveTo>
                <a:lnTo>
                  <a:pt x="0" y="66333"/>
                </a:lnTo>
                <a:lnTo>
                  <a:pt x="89976" y="63258"/>
                </a:lnTo>
                <a:lnTo>
                  <a:pt x="61785" y="37848"/>
                </a:lnTo>
                <a:lnTo>
                  <a:pt x="6055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10704" y="3925960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20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59521" y="3972938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71" y="0"/>
                </a:moveTo>
                <a:lnTo>
                  <a:pt x="0" y="66333"/>
                </a:lnTo>
                <a:lnTo>
                  <a:pt x="89975" y="63259"/>
                </a:lnTo>
                <a:lnTo>
                  <a:pt x="61784" y="37849"/>
                </a:lnTo>
                <a:lnTo>
                  <a:pt x="6057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53489" y="3802959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02305" y="3849952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7" y="0"/>
                </a:moveTo>
                <a:lnTo>
                  <a:pt x="0" y="66333"/>
                </a:lnTo>
                <a:lnTo>
                  <a:pt x="89976" y="63259"/>
                </a:lnTo>
                <a:lnTo>
                  <a:pt x="61785" y="37849"/>
                </a:lnTo>
                <a:lnTo>
                  <a:pt x="6055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96244" y="3679971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53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5061" y="3726966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6" y="0"/>
                </a:moveTo>
                <a:lnTo>
                  <a:pt x="0" y="66333"/>
                </a:lnTo>
                <a:lnTo>
                  <a:pt x="89976" y="63258"/>
                </a:lnTo>
                <a:lnTo>
                  <a:pt x="61785" y="37848"/>
                </a:lnTo>
                <a:lnTo>
                  <a:pt x="6055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12627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798834" y="3327648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40%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812627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96932" y="4112529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1513" y="4083210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4" y="0"/>
                </a:moveTo>
                <a:lnTo>
                  <a:pt x="0" y="18821"/>
                </a:lnTo>
                <a:lnTo>
                  <a:pt x="74952" y="68497"/>
                </a:lnTo>
                <a:lnTo>
                  <a:pt x="66888" y="31496"/>
                </a:lnTo>
                <a:lnTo>
                  <a:pt x="88024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22371" y="3979387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33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66952" y="3950069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22"/>
                </a:lnTo>
                <a:lnTo>
                  <a:pt x="74951" y="68498"/>
                </a:lnTo>
                <a:lnTo>
                  <a:pt x="66888" y="31496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47811" y="3846200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87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92393" y="3816896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07"/>
                </a:lnTo>
                <a:lnTo>
                  <a:pt x="74951" y="68482"/>
                </a:lnTo>
                <a:lnTo>
                  <a:pt x="66887" y="31480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96932" y="4112529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41513" y="4083210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4" y="0"/>
                </a:moveTo>
                <a:lnTo>
                  <a:pt x="0" y="18821"/>
                </a:lnTo>
                <a:lnTo>
                  <a:pt x="74952" y="68497"/>
                </a:lnTo>
                <a:lnTo>
                  <a:pt x="66888" y="31496"/>
                </a:lnTo>
                <a:lnTo>
                  <a:pt x="88024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22371" y="3979387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33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66952" y="3950069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22"/>
                </a:lnTo>
                <a:lnTo>
                  <a:pt x="74951" y="68498"/>
                </a:lnTo>
                <a:lnTo>
                  <a:pt x="66888" y="31496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47811" y="3846200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87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92393" y="3816896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07"/>
                </a:lnTo>
                <a:lnTo>
                  <a:pt x="74951" y="68482"/>
                </a:lnTo>
                <a:lnTo>
                  <a:pt x="66887" y="31480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12627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798834" y="4109233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30%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746500" y="282161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66147" y="2753340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9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6500" y="317929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6147" y="3111023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9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46500" y="3536950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66147" y="3468707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33"/>
                </a:lnTo>
                <a:lnTo>
                  <a:pt x="0" y="136527"/>
                </a:lnTo>
                <a:lnTo>
                  <a:pt x="161996" y="6823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46500" y="3894632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66147" y="3826386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33"/>
                </a:lnTo>
                <a:lnTo>
                  <a:pt x="0" y="136528"/>
                </a:lnTo>
                <a:lnTo>
                  <a:pt x="161996" y="6823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86939" y="3141190"/>
            <a:ext cx="1099820" cy="901700"/>
          </a:xfrm>
          <a:custGeom>
            <a:avLst/>
            <a:gdLst/>
            <a:ahLst/>
            <a:cxnLst/>
            <a:rect l="l" t="t" r="r" b="b"/>
            <a:pathLst>
              <a:path w="1099820" h="901700">
                <a:moveTo>
                  <a:pt x="0" y="901165"/>
                </a:moveTo>
                <a:lnTo>
                  <a:pt x="1099560" y="901165"/>
                </a:lnTo>
                <a:lnTo>
                  <a:pt x="1099560" y="0"/>
                </a:lnTo>
                <a:lnTo>
                  <a:pt x="0" y="0"/>
                </a:lnTo>
                <a:lnTo>
                  <a:pt x="0" y="901165"/>
                </a:lnTo>
                <a:close/>
              </a:path>
            </a:pathLst>
          </a:custGeom>
          <a:solidFill>
            <a:srgbClr val="999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46500" y="4252285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66147" y="4184008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8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56382" y="2730508"/>
            <a:ext cx="1630680" cy="1612900"/>
          </a:xfrm>
          <a:custGeom>
            <a:avLst/>
            <a:gdLst/>
            <a:ahLst/>
            <a:cxnLst/>
            <a:rect l="l" t="t" r="r" b="b"/>
            <a:pathLst>
              <a:path w="1630679" h="1612900">
                <a:moveTo>
                  <a:pt x="1630117" y="0"/>
                </a:moveTo>
                <a:lnTo>
                  <a:pt x="0" y="0"/>
                </a:lnTo>
                <a:lnTo>
                  <a:pt x="0" y="1612900"/>
                </a:lnTo>
                <a:lnTo>
                  <a:pt x="1630117" y="1612900"/>
                </a:lnTo>
                <a:lnTo>
                  <a:pt x="1630117" y="1117111"/>
                </a:lnTo>
                <a:lnTo>
                  <a:pt x="857595" y="1117111"/>
                </a:lnTo>
                <a:lnTo>
                  <a:pt x="687939" y="499139"/>
                </a:lnTo>
                <a:lnTo>
                  <a:pt x="1630117" y="499139"/>
                </a:lnTo>
                <a:lnTo>
                  <a:pt x="163011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18614" y="3229366"/>
            <a:ext cx="220345" cy="617855"/>
          </a:xfrm>
          <a:custGeom>
            <a:avLst/>
            <a:gdLst/>
            <a:ahLst/>
            <a:cxnLst/>
            <a:rect l="l" t="t" r="r" b="b"/>
            <a:pathLst>
              <a:path w="220345" h="617854">
                <a:moveTo>
                  <a:pt x="25710" y="0"/>
                </a:moveTo>
                <a:lnTo>
                  <a:pt x="10325" y="13356"/>
                </a:lnTo>
                <a:lnTo>
                  <a:pt x="1943" y="41792"/>
                </a:lnTo>
                <a:lnTo>
                  <a:pt x="0" y="83184"/>
                </a:lnTo>
                <a:lnTo>
                  <a:pt x="3931" y="135410"/>
                </a:lnTo>
                <a:lnTo>
                  <a:pt x="13172" y="196345"/>
                </a:lnTo>
                <a:lnTo>
                  <a:pt x="27161" y="263866"/>
                </a:lnTo>
                <a:lnTo>
                  <a:pt x="45334" y="335851"/>
                </a:lnTo>
                <a:lnTo>
                  <a:pt x="66295" y="406091"/>
                </a:lnTo>
                <a:lnTo>
                  <a:pt x="88561" y="468769"/>
                </a:lnTo>
                <a:lnTo>
                  <a:pt x="111426" y="522423"/>
                </a:lnTo>
                <a:lnTo>
                  <a:pt x="134188" y="565591"/>
                </a:lnTo>
                <a:lnTo>
                  <a:pt x="156141" y="596812"/>
                </a:lnTo>
                <a:lnTo>
                  <a:pt x="194811" y="617570"/>
                </a:lnTo>
                <a:lnTo>
                  <a:pt x="209568" y="603910"/>
                </a:lnTo>
                <a:lnTo>
                  <a:pt x="217773" y="575073"/>
                </a:lnTo>
                <a:lnTo>
                  <a:pt x="219862" y="533232"/>
                </a:lnTo>
                <a:lnTo>
                  <a:pt x="216268" y="480565"/>
                </a:lnTo>
                <a:lnTo>
                  <a:pt x="207427" y="419246"/>
                </a:lnTo>
                <a:lnTo>
                  <a:pt x="193774" y="351450"/>
                </a:lnTo>
                <a:lnTo>
                  <a:pt x="175742" y="279354"/>
                </a:lnTo>
                <a:lnTo>
                  <a:pt x="155018" y="209230"/>
                </a:lnTo>
                <a:lnTo>
                  <a:pt x="133298" y="146856"/>
                </a:lnTo>
                <a:lnTo>
                  <a:pt x="111039" y="93626"/>
                </a:lnTo>
                <a:lnTo>
                  <a:pt x="88696" y="50932"/>
                </a:lnTo>
                <a:lnTo>
                  <a:pt x="45576" y="2726"/>
                </a:lnTo>
                <a:lnTo>
                  <a:pt x="25710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231550" y="3240134"/>
            <a:ext cx="283210" cy="797560"/>
          </a:xfrm>
          <a:custGeom>
            <a:avLst/>
            <a:gdLst/>
            <a:ahLst/>
            <a:cxnLst/>
            <a:rect l="l" t="t" r="r" b="b"/>
            <a:pathLst>
              <a:path w="283209" h="797560">
                <a:moveTo>
                  <a:pt x="33169" y="0"/>
                </a:moveTo>
                <a:lnTo>
                  <a:pt x="18349" y="9903"/>
                </a:lnTo>
                <a:lnTo>
                  <a:pt x="8047" y="29751"/>
                </a:lnTo>
                <a:lnTo>
                  <a:pt x="2013" y="58603"/>
                </a:lnTo>
                <a:lnTo>
                  <a:pt x="0" y="95518"/>
                </a:lnTo>
                <a:lnTo>
                  <a:pt x="1756" y="139557"/>
                </a:lnTo>
                <a:lnTo>
                  <a:pt x="7034" y="189778"/>
                </a:lnTo>
                <a:lnTo>
                  <a:pt x="15584" y="245242"/>
                </a:lnTo>
                <a:lnTo>
                  <a:pt x="27156" y="305008"/>
                </a:lnTo>
                <a:lnTo>
                  <a:pt x="41503" y="368135"/>
                </a:lnTo>
                <a:lnTo>
                  <a:pt x="58374" y="433683"/>
                </a:lnTo>
                <a:lnTo>
                  <a:pt x="79139" y="505006"/>
                </a:lnTo>
                <a:lnTo>
                  <a:pt x="101039" y="570674"/>
                </a:lnTo>
                <a:lnTo>
                  <a:pt x="123649" y="629801"/>
                </a:lnTo>
                <a:lnTo>
                  <a:pt x="146543" y="681498"/>
                </a:lnTo>
                <a:lnTo>
                  <a:pt x="169297" y="724878"/>
                </a:lnTo>
                <a:lnTo>
                  <a:pt x="191487" y="759052"/>
                </a:lnTo>
                <a:lnTo>
                  <a:pt x="232470" y="796234"/>
                </a:lnTo>
                <a:lnTo>
                  <a:pt x="250414" y="797466"/>
                </a:lnTo>
                <a:lnTo>
                  <a:pt x="264590" y="787304"/>
                </a:lnTo>
                <a:lnTo>
                  <a:pt x="274559" y="767126"/>
                </a:lnTo>
                <a:lnTo>
                  <a:pt x="280512" y="737895"/>
                </a:lnTo>
                <a:lnTo>
                  <a:pt x="282642" y="700574"/>
                </a:lnTo>
                <a:lnTo>
                  <a:pt x="281140" y="656127"/>
                </a:lnTo>
                <a:lnTo>
                  <a:pt x="276199" y="605518"/>
                </a:lnTo>
                <a:lnTo>
                  <a:pt x="268011" y="549710"/>
                </a:lnTo>
                <a:lnTo>
                  <a:pt x="256767" y="489667"/>
                </a:lnTo>
                <a:lnTo>
                  <a:pt x="242660" y="426351"/>
                </a:lnTo>
                <a:lnTo>
                  <a:pt x="225881" y="360728"/>
                </a:lnTo>
                <a:lnTo>
                  <a:pt x="205309" y="289498"/>
                </a:lnTo>
                <a:lnTo>
                  <a:pt x="183887" y="224080"/>
                </a:lnTo>
                <a:lnTo>
                  <a:pt x="161889" y="165321"/>
                </a:lnTo>
                <a:lnTo>
                  <a:pt x="139590" y="114068"/>
                </a:lnTo>
                <a:lnTo>
                  <a:pt x="117264" y="71166"/>
                </a:lnTo>
                <a:lnTo>
                  <a:pt x="95185" y="37462"/>
                </a:lnTo>
                <a:lnTo>
                  <a:pt x="52863" y="1032"/>
                </a:lnTo>
                <a:lnTo>
                  <a:pt x="33169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53949" y="3803633"/>
            <a:ext cx="610235" cy="161925"/>
          </a:xfrm>
          <a:custGeom>
            <a:avLst/>
            <a:gdLst/>
            <a:ahLst/>
            <a:cxnLst/>
            <a:rect l="l" t="t" r="r" b="b"/>
            <a:pathLst>
              <a:path w="610234" h="161925">
                <a:moveTo>
                  <a:pt x="610136" y="0"/>
                </a:moveTo>
                <a:lnTo>
                  <a:pt x="0" y="161421"/>
                </a:lnTo>
              </a:path>
            </a:pathLst>
          </a:custGeom>
          <a:ln w="3966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777349" y="3735406"/>
            <a:ext cx="224154" cy="170815"/>
          </a:xfrm>
          <a:custGeom>
            <a:avLst/>
            <a:gdLst/>
            <a:ahLst/>
            <a:cxnLst/>
            <a:rect l="l" t="t" r="r" b="b"/>
            <a:pathLst>
              <a:path w="224154" h="170814">
                <a:moveTo>
                  <a:pt x="0" y="0"/>
                </a:moveTo>
                <a:lnTo>
                  <a:pt x="58428" y="75692"/>
                </a:lnTo>
                <a:lnTo>
                  <a:pt x="44720" y="170506"/>
                </a:lnTo>
                <a:lnTo>
                  <a:pt x="223566" y="3205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156676" y="2943819"/>
            <a:ext cx="1279525" cy="893444"/>
          </a:xfrm>
          <a:custGeom>
            <a:avLst/>
            <a:gdLst/>
            <a:ahLst/>
            <a:cxnLst/>
            <a:rect l="l" t="t" r="r" b="b"/>
            <a:pathLst>
              <a:path w="1279525" h="893445">
                <a:moveTo>
                  <a:pt x="1224469" y="294814"/>
                </a:moveTo>
                <a:lnTo>
                  <a:pt x="1244561" y="351265"/>
                </a:lnTo>
                <a:lnTo>
                  <a:pt x="1259897" y="403939"/>
                </a:lnTo>
                <a:lnTo>
                  <a:pt x="1270683" y="452964"/>
                </a:lnTo>
                <a:lnTo>
                  <a:pt x="1277125" y="498468"/>
                </a:lnTo>
                <a:lnTo>
                  <a:pt x="1279428" y="540578"/>
                </a:lnTo>
                <a:lnTo>
                  <a:pt x="1277800" y="579421"/>
                </a:lnTo>
                <a:lnTo>
                  <a:pt x="1263572" y="647819"/>
                </a:lnTo>
                <a:lnTo>
                  <a:pt x="1236089" y="704684"/>
                </a:lnTo>
                <a:lnTo>
                  <a:pt x="1197002" y="751036"/>
                </a:lnTo>
                <a:lnTo>
                  <a:pt x="1147958" y="787896"/>
                </a:lnTo>
                <a:lnTo>
                  <a:pt x="1090607" y="816285"/>
                </a:lnTo>
                <a:lnTo>
                  <a:pt x="1026597" y="837225"/>
                </a:lnTo>
                <a:lnTo>
                  <a:pt x="957578" y="851736"/>
                </a:lnTo>
                <a:lnTo>
                  <a:pt x="885199" y="860838"/>
                </a:lnTo>
                <a:lnTo>
                  <a:pt x="811109" y="865554"/>
                </a:lnTo>
                <a:lnTo>
                  <a:pt x="736956" y="866904"/>
                </a:lnTo>
                <a:lnTo>
                  <a:pt x="700372" y="866635"/>
                </a:lnTo>
                <a:lnTo>
                  <a:pt x="629217" y="864850"/>
                </a:lnTo>
                <a:lnTo>
                  <a:pt x="562123" y="862251"/>
                </a:lnTo>
                <a:lnTo>
                  <a:pt x="530614" y="860966"/>
                </a:lnTo>
                <a:lnTo>
                  <a:pt x="500738" y="859860"/>
                </a:lnTo>
                <a:lnTo>
                  <a:pt x="472702" y="859061"/>
                </a:lnTo>
                <a:lnTo>
                  <a:pt x="446711" y="858696"/>
                </a:lnTo>
                <a:lnTo>
                  <a:pt x="422972" y="858894"/>
                </a:lnTo>
                <a:lnTo>
                  <a:pt x="383074" y="861488"/>
                </a:lnTo>
                <a:lnTo>
                  <a:pt x="305401" y="883351"/>
                </a:lnTo>
                <a:lnTo>
                  <a:pt x="256625" y="891653"/>
                </a:lnTo>
                <a:lnTo>
                  <a:pt x="209301" y="893042"/>
                </a:lnTo>
                <a:lnTo>
                  <a:pt x="164401" y="887792"/>
                </a:lnTo>
                <a:lnTo>
                  <a:pt x="122898" y="876177"/>
                </a:lnTo>
                <a:lnTo>
                  <a:pt x="85762" y="858470"/>
                </a:lnTo>
                <a:lnTo>
                  <a:pt x="53965" y="834945"/>
                </a:lnTo>
                <a:lnTo>
                  <a:pt x="28480" y="805878"/>
                </a:lnTo>
                <a:lnTo>
                  <a:pt x="10279" y="771541"/>
                </a:lnTo>
                <a:lnTo>
                  <a:pt x="681" y="733853"/>
                </a:lnTo>
                <a:lnTo>
                  <a:pt x="0" y="695125"/>
                </a:lnTo>
                <a:lnTo>
                  <a:pt x="7700" y="656219"/>
                </a:lnTo>
                <a:lnTo>
                  <a:pt x="23247" y="617995"/>
                </a:lnTo>
                <a:lnTo>
                  <a:pt x="46105" y="581315"/>
                </a:lnTo>
                <a:lnTo>
                  <a:pt x="75740" y="547041"/>
                </a:lnTo>
                <a:lnTo>
                  <a:pt x="111616" y="516034"/>
                </a:lnTo>
                <a:lnTo>
                  <a:pt x="153197" y="489154"/>
                </a:lnTo>
                <a:lnTo>
                  <a:pt x="199950" y="467264"/>
                </a:lnTo>
                <a:lnTo>
                  <a:pt x="212168" y="461334"/>
                </a:lnTo>
                <a:lnTo>
                  <a:pt x="258658" y="427317"/>
                </a:lnTo>
                <a:lnTo>
                  <a:pt x="297075" y="393503"/>
                </a:lnTo>
                <a:lnTo>
                  <a:pt x="340712" y="353007"/>
                </a:lnTo>
                <a:lnTo>
                  <a:pt x="364296" y="330850"/>
                </a:lnTo>
                <a:lnTo>
                  <a:pt x="388953" y="307738"/>
                </a:lnTo>
                <a:lnTo>
                  <a:pt x="441179" y="259605"/>
                </a:lnTo>
                <a:lnTo>
                  <a:pt x="496775" y="210517"/>
                </a:lnTo>
                <a:lnTo>
                  <a:pt x="555124" y="162383"/>
                </a:lnTo>
                <a:lnTo>
                  <a:pt x="615608" y="117111"/>
                </a:lnTo>
                <a:lnTo>
                  <a:pt x="677611" y="76612"/>
                </a:lnTo>
                <a:lnTo>
                  <a:pt x="740516" y="42792"/>
                </a:lnTo>
                <a:lnTo>
                  <a:pt x="803707" y="17563"/>
                </a:lnTo>
                <a:lnTo>
                  <a:pt x="866566" y="2832"/>
                </a:lnTo>
                <a:lnTo>
                  <a:pt x="897678" y="0"/>
                </a:lnTo>
                <a:lnTo>
                  <a:pt x="928477" y="508"/>
                </a:lnTo>
                <a:lnTo>
                  <a:pt x="988822" y="12500"/>
                </a:lnTo>
                <a:lnTo>
                  <a:pt x="1046985" y="40718"/>
                </a:lnTo>
                <a:lnTo>
                  <a:pt x="1102350" y="87070"/>
                </a:lnTo>
                <a:lnTo>
                  <a:pt x="1128790" y="117643"/>
                </a:lnTo>
                <a:lnTo>
                  <a:pt x="1154299" y="153465"/>
                </a:lnTo>
                <a:lnTo>
                  <a:pt x="1178800" y="194775"/>
                </a:lnTo>
                <a:lnTo>
                  <a:pt x="1202216" y="241812"/>
                </a:lnTo>
                <a:lnTo>
                  <a:pt x="1224469" y="294814"/>
                </a:lnTo>
                <a:close/>
              </a:path>
            </a:pathLst>
          </a:custGeom>
          <a:ln w="198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194667" y="3641271"/>
            <a:ext cx="170180" cy="55880"/>
          </a:xfrm>
          <a:custGeom>
            <a:avLst/>
            <a:gdLst/>
            <a:ahLst/>
            <a:cxnLst/>
            <a:rect l="l" t="t" r="r" b="b"/>
            <a:pathLst>
              <a:path w="170179" h="55879">
                <a:moveTo>
                  <a:pt x="170153" y="0"/>
                </a:moveTo>
                <a:lnTo>
                  <a:pt x="0" y="55539"/>
                </a:lnTo>
              </a:path>
            </a:pathLst>
          </a:custGeom>
          <a:ln w="793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176549" y="368002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21017" y="0"/>
                </a:moveTo>
                <a:lnTo>
                  <a:pt x="16821" y="6044"/>
                </a:lnTo>
                <a:lnTo>
                  <a:pt x="11574" y="12093"/>
                </a:lnTo>
                <a:lnTo>
                  <a:pt x="5794" y="17778"/>
                </a:lnTo>
                <a:lnTo>
                  <a:pt x="0" y="22730"/>
                </a:lnTo>
                <a:lnTo>
                  <a:pt x="7590" y="23326"/>
                </a:lnTo>
                <a:lnTo>
                  <a:pt x="15599" y="24516"/>
                </a:lnTo>
                <a:lnTo>
                  <a:pt x="23393" y="26301"/>
                </a:lnTo>
                <a:lnTo>
                  <a:pt x="30340" y="28681"/>
                </a:lnTo>
                <a:lnTo>
                  <a:pt x="20504" y="16026"/>
                </a:lnTo>
                <a:lnTo>
                  <a:pt x="210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186543" y="3637240"/>
            <a:ext cx="191135" cy="27305"/>
          </a:xfrm>
          <a:custGeom>
            <a:avLst/>
            <a:gdLst/>
            <a:ahLst/>
            <a:cxnLst/>
            <a:rect l="l" t="t" r="r" b="b"/>
            <a:pathLst>
              <a:path w="191134" h="27304">
                <a:moveTo>
                  <a:pt x="190697" y="0"/>
                </a:moveTo>
                <a:lnTo>
                  <a:pt x="0" y="27293"/>
                </a:lnTo>
              </a:path>
            </a:pathLst>
          </a:custGeom>
          <a:ln w="793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167656" y="3648424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24651" y="0"/>
                </a:moveTo>
                <a:lnTo>
                  <a:pt x="19450" y="5236"/>
                </a:lnTo>
                <a:lnTo>
                  <a:pt x="13229" y="10294"/>
                </a:lnTo>
                <a:lnTo>
                  <a:pt x="6557" y="14906"/>
                </a:lnTo>
                <a:lnTo>
                  <a:pt x="0" y="18803"/>
                </a:lnTo>
                <a:lnTo>
                  <a:pt x="7378" y="20684"/>
                </a:lnTo>
                <a:lnTo>
                  <a:pt x="15057" y="23226"/>
                </a:lnTo>
                <a:lnTo>
                  <a:pt x="22416" y="26335"/>
                </a:lnTo>
                <a:lnTo>
                  <a:pt x="28839" y="29912"/>
                </a:lnTo>
                <a:lnTo>
                  <a:pt x="21372" y="15749"/>
                </a:lnTo>
                <a:lnTo>
                  <a:pt x="2465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184766" y="3628632"/>
            <a:ext cx="193040" cy="8890"/>
          </a:xfrm>
          <a:custGeom>
            <a:avLst/>
            <a:gdLst/>
            <a:ahLst/>
            <a:cxnLst/>
            <a:rect l="l" t="t" r="r" b="b"/>
            <a:pathLst>
              <a:path w="193040" h="8889">
                <a:moveTo>
                  <a:pt x="192475" y="8608"/>
                </a:moveTo>
                <a:lnTo>
                  <a:pt x="0" y="0"/>
                </a:lnTo>
              </a:path>
            </a:pathLst>
          </a:custGeom>
          <a:ln w="793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165703" y="3613901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27654" y="0"/>
                </a:moveTo>
                <a:lnTo>
                  <a:pt x="21600" y="4183"/>
                </a:lnTo>
                <a:lnTo>
                  <a:pt x="14568" y="7998"/>
                </a:lnTo>
                <a:lnTo>
                  <a:pt x="7165" y="11286"/>
                </a:lnTo>
                <a:lnTo>
                  <a:pt x="0" y="13884"/>
                </a:lnTo>
                <a:lnTo>
                  <a:pt x="6900" y="17129"/>
                </a:lnTo>
                <a:lnTo>
                  <a:pt x="13985" y="21065"/>
                </a:lnTo>
                <a:lnTo>
                  <a:pt x="20656" y="25477"/>
                </a:lnTo>
                <a:lnTo>
                  <a:pt x="26311" y="30149"/>
                </a:lnTo>
                <a:lnTo>
                  <a:pt x="21570" y="14837"/>
                </a:lnTo>
                <a:lnTo>
                  <a:pt x="27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196459" y="3598323"/>
            <a:ext cx="180975" cy="39370"/>
          </a:xfrm>
          <a:custGeom>
            <a:avLst/>
            <a:gdLst/>
            <a:ahLst/>
            <a:cxnLst/>
            <a:rect l="l" t="t" r="r" b="b"/>
            <a:pathLst>
              <a:path w="180975" h="39370">
                <a:moveTo>
                  <a:pt x="180781" y="38917"/>
                </a:moveTo>
                <a:lnTo>
                  <a:pt x="0" y="0"/>
                </a:lnTo>
              </a:path>
            </a:pathLst>
          </a:custGeom>
          <a:ln w="793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77800" y="358519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591" y="0"/>
                </a:moveTo>
                <a:lnTo>
                  <a:pt x="22917" y="3121"/>
                </a:lnTo>
                <a:lnTo>
                  <a:pt x="15343" y="5718"/>
                </a:lnTo>
                <a:lnTo>
                  <a:pt x="7495" y="7727"/>
                </a:lnTo>
                <a:lnTo>
                  <a:pt x="0" y="9085"/>
                </a:lnTo>
                <a:lnTo>
                  <a:pt x="6280" y="13421"/>
                </a:lnTo>
                <a:lnTo>
                  <a:pt x="12612" y="18487"/>
                </a:lnTo>
                <a:lnTo>
                  <a:pt x="18456" y="23969"/>
                </a:lnTo>
                <a:lnTo>
                  <a:pt x="23270" y="29555"/>
                </a:lnTo>
                <a:lnTo>
                  <a:pt x="21097" y="13647"/>
                </a:lnTo>
                <a:lnTo>
                  <a:pt x="2959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207403" y="3569601"/>
            <a:ext cx="170180" cy="67945"/>
          </a:xfrm>
          <a:custGeom>
            <a:avLst/>
            <a:gdLst/>
            <a:ahLst/>
            <a:cxnLst/>
            <a:rect l="l" t="t" r="r" b="b"/>
            <a:pathLst>
              <a:path w="170179" h="67945">
                <a:moveTo>
                  <a:pt x="169837" y="67639"/>
                </a:moveTo>
                <a:lnTo>
                  <a:pt x="0" y="0"/>
                </a:lnTo>
              </a:path>
            </a:pathLst>
          </a:custGeom>
          <a:ln w="792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189685" y="3558501"/>
            <a:ext cx="31115" cy="28575"/>
          </a:xfrm>
          <a:custGeom>
            <a:avLst/>
            <a:gdLst/>
            <a:ahLst/>
            <a:cxnLst/>
            <a:rect l="l" t="t" r="r" b="b"/>
            <a:pathLst>
              <a:path w="31115" h="28575">
                <a:moveTo>
                  <a:pt x="30656" y="0"/>
                </a:moveTo>
                <a:lnTo>
                  <a:pt x="23560" y="1965"/>
                </a:lnTo>
                <a:lnTo>
                  <a:pt x="15668" y="3258"/>
                </a:lnTo>
                <a:lnTo>
                  <a:pt x="7606" y="3932"/>
                </a:lnTo>
                <a:lnTo>
                  <a:pt x="0" y="4046"/>
                </a:lnTo>
                <a:lnTo>
                  <a:pt x="5466" y="9358"/>
                </a:lnTo>
                <a:lnTo>
                  <a:pt x="10874" y="15392"/>
                </a:lnTo>
                <a:lnTo>
                  <a:pt x="15733" y="21753"/>
                </a:lnTo>
                <a:lnTo>
                  <a:pt x="19555" y="28047"/>
                </a:lnTo>
                <a:lnTo>
                  <a:pt x="20068" y="12020"/>
                </a:lnTo>
                <a:lnTo>
                  <a:pt x="3065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225892" y="3541434"/>
            <a:ext cx="151765" cy="95885"/>
          </a:xfrm>
          <a:custGeom>
            <a:avLst/>
            <a:gdLst/>
            <a:ahLst/>
            <a:cxnLst/>
            <a:rect l="l" t="t" r="r" b="b"/>
            <a:pathLst>
              <a:path w="151765" h="95885">
                <a:moveTo>
                  <a:pt x="151348" y="95805"/>
                </a:moveTo>
                <a:lnTo>
                  <a:pt x="0" y="0"/>
                </a:lnTo>
              </a:path>
            </a:pathLst>
          </a:custGeom>
          <a:ln w="792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209766" y="3531208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4">
                <a:moveTo>
                  <a:pt x="0" y="0"/>
                </a:moveTo>
                <a:lnTo>
                  <a:pt x="4397" y="6233"/>
                </a:lnTo>
                <a:lnTo>
                  <a:pt x="8606" y="13180"/>
                </a:lnTo>
                <a:lnTo>
                  <a:pt x="12216" y="20351"/>
                </a:lnTo>
                <a:lnTo>
                  <a:pt x="14814" y="27254"/>
                </a:lnTo>
                <a:lnTo>
                  <a:pt x="18251" y="11583"/>
                </a:lnTo>
                <a:lnTo>
                  <a:pt x="30070" y="2321"/>
                </a:lnTo>
                <a:lnTo>
                  <a:pt x="23533" y="2321"/>
                </a:lnTo>
                <a:lnTo>
                  <a:pt x="15545" y="2132"/>
                </a:lnTo>
                <a:lnTo>
                  <a:pt x="7498" y="1304"/>
                </a:lnTo>
                <a:lnTo>
                  <a:pt x="0" y="0"/>
                </a:lnTo>
                <a:close/>
              </a:path>
              <a:path w="31115" h="27304">
                <a:moveTo>
                  <a:pt x="30854" y="1706"/>
                </a:moveTo>
                <a:lnTo>
                  <a:pt x="23533" y="2321"/>
                </a:lnTo>
                <a:lnTo>
                  <a:pt x="30070" y="2321"/>
                </a:lnTo>
                <a:lnTo>
                  <a:pt x="30854" y="170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244855" y="3516363"/>
            <a:ext cx="132715" cy="121285"/>
          </a:xfrm>
          <a:custGeom>
            <a:avLst/>
            <a:gdLst/>
            <a:ahLst/>
            <a:cxnLst/>
            <a:rect l="l" t="t" r="r" b="b"/>
            <a:pathLst>
              <a:path w="132715" h="121285">
                <a:moveTo>
                  <a:pt x="132385" y="120877"/>
                </a:moveTo>
                <a:lnTo>
                  <a:pt x="0" y="0"/>
                </a:lnTo>
              </a:path>
            </a:pathLst>
          </a:custGeom>
          <a:ln w="791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230752" y="3503466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0" y="0"/>
                </a:moveTo>
                <a:lnTo>
                  <a:pt x="3325" y="7101"/>
                </a:lnTo>
                <a:lnTo>
                  <a:pt x="6224" y="14599"/>
                </a:lnTo>
                <a:lnTo>
                  <a:pt x="8505" y="22192"/>
                </a:lnTo>
                <a:lnTo>
                  <a:pt x="9876" y="29436"/>
                </a:lnTo>
                <a:lnTo>
                  <a:pt x="15960" y="14599"/>
                </a:lnTo>
                <a:lnTo>
                  <a:pt x="30104" y="7101"/>
                </a:lnTo>
                <a:lnTo>
                  <a:pt x="22783" y="6415"/>
                </a:lnTo>
                <a:lnTo>
                  <a:pt x="14948" y="4830"/>
                </a:lnTo>
                <a:lnTo>
                  <a:pt x="7164" y="260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267847" y="3494980"/>
            <a:ext cx="109855" cy="142875"/>
          </a:xfrm>
          <a:custGeom>
            <a:avLst/>
            <a:gdLst/>
            <a:ahLst/>
            <a:cxnLst/>
            <a:rect l="l" t="t" r="r" b="b"/>
            <a:pathLst>
              <a:path w="109854" h="142875">
                <a:moveTo>
                  <a:pt x="109393" y="142260"/>
                </a:moveTo>
                <a:lnTo>
                  <a:pt x="0" y="0"/>
                </a:lnTo>
              </a:path>
            </a:pathLst>
          </a:custGeom>
          <a:ln w="791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256216" y="3479834"/>
            <a:ext cx="28575" cy="31115"/>
          </a:xfrm>
          <a:custGeom>
            <a:avLst/>
            <a:gdLst/>
            <a:ahLst/>
            <a:cxnLst/>
            <a:rect l="l" t="t" r="r" b="b"/>
            <a:pathLst>
              <a:path w="28575" h="31114">
                <a:moveTo>
                  <a:pt x="0" y="0"/>
                </a:moveTo>
                <a:lnTo>
                  <a:pt x="1994" y="7368"/>
                </a:lnTo>
                <a:lnTo>
                  <a:pt x="3571" y="15332"/>
                </a:lnTo>
                <a:lnTo>
                  <a:pt x="4517" y="23296"/>
                </a:lnTo>
                <a:lnTo>
                  <a:pt x="4622" y="30665"/>
                </a:lnTo>
                <a:lnTo>
                  <a:pt x="13155" y="17137"/>
                </a:lnTo>
                <a:lnTo>
                  <a:pt x="28406" y="12258"/>
                </a:lnTo>
                <a:lnTo>
                  <a:pt x="21328" y="10303"/>
                </a:lnTo>
                <a:lnTo>
                  <a:pt x="13892" y="7363"/>
                </a:lnTo>
                <a:lnTo>
                  <a:pt x="6611" y="380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294238" y="3478041"/>
            <a:ext cx="83185" cy="159385"/>
          </a:xfrm>
          <a:custGeom>
            <a:avLst/>
            <a:gdLst/>
            <a:ahLst/>
            <a:cxnLst/>
            <a:rect l="l" t="t" r="r" b="b"/>
            <a:pathLst>
              <a:path w="83184" h="159385">
                <a:moveTo>
                  <a:pt x="83002" y="159199"/>
                </a:moveTo>
                <a:lnTo>
                  <a:pt x="0" y="0"/>
                </a:lnTo>
              </a:path>
            </a:pathLst>
          </a:custGeom>
          <a:ln w="79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284611" y="3461085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4">
                <a:moveTo>
                  <a:pt x="789" y="0"/>
                </a:moveTo>
                <a:lnTo>
                  <a:pt x="1482" y="7609"/>
                </a:lnTo>
                <a:lnTo>
                  <a:pt x="1577" y="17058"/>
                </a:lnTo>
                <a:lnTo>
                  <a:pt x="1195" y="23749"/>
                </a:lnTo>
                <a:lnTo>
                  <a:pt x="0" y="31023"/>
                </a:lnTo>
                <a:lnTo>
                  <a:pt x="10783" y="19161"/>
                </a:lnTo>
                <a:lnTo>
                  <a:pt x="26626" y="17058"/>
                </a:lnTo>
                <a:lnTo>
                  <a:pt x="19989" y="13874"/>
                </a:lnTo>
                <a:lnTo>
                  <a:pt x="13174" y="9675"/>
                </a:lnTo>
                <a:lnTo>
                  <a:pt x="6626" y="4902"/>
                </a:lnTo>
                <a:lnTo>
                  <a:pt x="78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322467" y="3462145"/>
            <a:ext cx="54610" cy="171450"/>
          </a:xfrm>
          <a:custGeom>
            <a:avLst/>
            <a:gdLst/>
            <a:ahLst/>
            <a:cxnLst/>
            <a:rect l="l" t="t" r="r" b="b"/>
            <a:pathLst>
              <a:path w="54609" h="171450">
                <a:moveTo>
                  <a:pt x="54044" y="171299"/>
                </a:moveTo>
                <a:lnTo>
                  <a:pt x="0" y="0"/>
                </a:lnTo>
              </a:path>
            </a:pathLst>
          </a:custGeom>
          <a:ln w="79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310527" y="3443884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6163" y="0"/>
                </a:moveTo>
                <a:lnTo>
                  <a:pt x="5516" y="7615"/>
                </a:lnTo>
                <a:lnTo>
                  <a:pt x="4281" y="15644"/>
                </a:lnTo>
                <a:lnTo>
                  <a:pt x="2446" y="23458"/>
                </a:lnTo>
                <a:lnTo>
                  <a:pt x="0" y="30427"/>
                </a:lnTo>
                <a:lnTo>
                  <a:pt x="12680" y="20667"/>
                </a:lnTo>
                <a:lnTo>
                  <a:pt x="27759" y="20667"/>
                </a:lnTo>
                <a:lnTo>
                  <a:pt x="22674" y="17009"/>
                </a:lnTo>
                <a:lnTo>
                  <a:pt x="16691" y="11677"/>
                </a:lnTo>
                <a:lnTo>
                  <a:pt x="11064" y="5833"/>
                </a:lnTo>
                <a:lnTo>
                  <a:pt x="6163" y="0"/>
                </a:lnTo>
                <a:close/>
              </a:path>
              <a:path w="29209" h="30479">
                <a:moveTo>
                  <a:pt x="27759" y="20667"/>
                </a:moveTo>
                <a:lnTo>
                  <a:pt x="12680" y="20667"/>
                </a:lnTo>
                <a:lnTo>
                  <a:pt x="28642" y="21302"/>
                </a:lnTo>
                <a:lnTo>
                  <a:pt x="27759" y="2066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352035" y="3444161"/>
            <a:ext cx="25400" cy="193675"/>
          </a:xfrm>
          <a:custGeom>
            <a:avLst/>
            <a:gdLst/>
            <a:ahLst/>
            <a:cxnLst/>
            <a:rect l="l" t="t" r="r" b="b"/>
            <a:pathLst>
              <a:path w="25400" h="193675">
                <a:moveTo>
                  <a:pt x="25205" y="193078"/>
                </a:moveTo>
                <a:lnTo>
                  <a:pt x="0" y="0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338162" y="342517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11417" y="0"/>
                </a:moveTo>
                <a:lnTo>
                  <a:pt x="9449" y="7380"/>
                </a:lnTo>
                <a:lnTo>
                  <a:pt x="6819" y="15065"/>
                </a:lnTo>
                <a:lnTo>
                  <a:pt x="3633" y="22438"/>
                </a:lnTo>
                <a:lnTo>
                  <a:pt x="0" y="28881"/>
                </a:lnTo>
                <a:lnTo>
                  <a:pt x="14221" y="21463"/>
                </a:lnTo>
                <a:lnTo>
                  <a:pt x="26448" y="21463"/>
                </a:lnTo>
                <a:lnTo>
                  <a:pt x="24677" y="19654"/>
                </a:lnTo>
                <a:lnTo>
                  <a:pt x="19718" y="13364"/>
                </a:lnTo>
                <a:lnTo>
                  <a:pt x="15210" y="6620"/>
                </a:lnTo>
                <a:lnTo>
                  <a:pt x="11417" y="0"/>
                </a:lnTo>
                <a:close/>
              </a:path>
              <a:path w="29845" h="29210">
                <a:moveTo>
                  <a:pt x="26448" y="21463"/>
                </a:moveTo>
                <a:lnTo>
                  <a:pt x="14221" y="21463"/>
                </a:lnTo>
                <a:lnTo>
                  <a:pt x="29825" y="24913"/>
                </a:lnTo>
                <a:lnTo>
                  <a:pt x="26448" y="2146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377241" y="3426707"/>
            <a:ext cx="9525" cy="210820"/>
          </a:xfrm>
          <a:custGeom>
            <a:avLst/>
            <a:gdLst/>
            <a:ahLst/>
            <a:cxnLst/>
            <a:rect l="l" t="t" r="r" b="b"/>
            <a:pathLst>
              <a:path w="9525" h="210820">
                <a:moveTo>
                  <a:pt x="0" y="210533"/>
                </a:moveTo>
                <a:lnTo>
                  <a:pt x="9402" y="0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371268" y="3407581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25884" y="21661"/>
                </a:moveTo>
                <a:lnTo>
                  <a:pt x="15288" y="21661"/>
                </a:lnTo>
                <a:lnTo>
                  <a:pt x="30063" y="27769"/>
                </a:lnTo>
                <a:lnTo>
                  <a:pt x="25884" y="21661"/>
                </a:lnTo>
                <a:close/>
              </a:path>
              <a:path w="30479" h="27939">
                <a:moveTo>
                  <a:pt x="16236" y="0"/>
                </a:moveTo>
                <a:lnTo>
                  <a:pt x="13027" y="6939"/>
                </a:lnTo>
                <a:lnTo>
                  <a:pt x="9110" y="14043"/>
                </a:lnTo>
                <a:lnTo>
                  <a:pt x="4698" y="20730"/>
                </a:lnTo>
                <a:lnTo>
                  <a:pt x="0" y="26421"/>
                </a:lnTo>
                <a:lnTo>
                  <a:pt x="15288" y="21661"/>
                </a:lnTo>
                <a:lnTo>
                  <a:pt x="25884" y="21661"/>
                </a:lnTo>
                <a:lnTo>
                  <a:pt x="22098" y="14614"/>
                </a:lnTo>
                <a:lnTo>
                  <a:pt x="18825" y="7179"/>
                </a:lnTo>
                <a:lnTo>
                  <a:pt x="1623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377241" y="3385488"/>
            <a:ext cx="56515" cy="252095"/>
          </a:xfrm>
          <a:custGeom>
            <a:avLst/>
            <a:gdLst/>
            <a:ahLst/>
            <a:cxnLst/>
            <a:rect l="l" t="t" r="r" b="b"/>
            <a:pathLst>
              <a:path w="56515" h="252095">
                <a:moveTo>
                  <a:pt x="0" y="251752"/>
                </a:moveTo>
                <a:lnTo>
                  <a:pt x="55980" y="0"/>
                </a:lnTo>
              </a:path>
            </a:pathLst>
          </a:custGeom>
          <a:ln w="790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416827" y="336678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5677" y="21145"/>
                </a:moveTo>
                <a:lnTo>
                  <a:pt x="15841" y="21145"/>
                </a:lnTo>
                <a:lnTo>
                  <a:pt x="29352" y="29792"/>
                </a:lnTo>
                <a:lnTo>
                  <a:pt x="26309" y="23062"/>
                </a:lnTo>
                <a:lnTo>
                  <a:pt x="25677" y="21145"/>
                </a:lnTo>
                <a:close/>
              </a:path>
              <a:path w="29845" h="29845">
                <a:moveTo>
                  <a:pt x="20543" y="0"/>
                </a:moveTo>
                <a:lnTo>
                  <a:pt x="16189" y="6270"/>
                </a:lnTo>
                <a:lnTo>
                  <a:pt x="11101" y="12585"/>
                </a:lnTo>
                <a:lnTo>
                  <a:pt x="5598" y="18409"/>
                </a:lnTo>
                <a:lnTo>
                  <a:pt x="0" y="23207"/>
                </a:lnTo>
                <a:lnTo>
                  <a:pt x="15841" y="21145"/>
                </a:lnTo>
                <a:lnTo>
                  <a:pt x="25677" y="21145"/>
                </a:lnTo>
                <a:lnTo>
                  <a:pt x="23792" y="15432"/>
                </a:lnTo>
                <a:lnTo>
                  <a:pt x="21853" y="7533"/>
                </a:lnTo>
                <a:lnTo>
                  <a:pt x="2054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377241" y="3304520"/>
            <a:ext cx="139065" cy="332740"/>
          </a:xfrm>
          <a:custGeom>
            <a:avLst/>
            <a:gdLst/>
            <a:ahLst/>
            <a:cxnLst/>
            <a:rect l="l" t="t" r="r" b="b"/>
            <a:pathLst>
              <a:path w="139065" h="332739">
                <a:moveTo>
                  <a:pt x="0" y="332720"/>
                </a:moveTo>
                <a:lnTo>
                  <a:pt x="138548" y="0"/>
                </a:lnTo>
              </a:path>
            </a:pathLst>
          </a:custGeom>
          <a:ln w="790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498878" y="3286866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24255" y="0"/>
                </a:moveTo>
                <a:lnTo>
                  <a:pt x="18866" y="5393"/>
                </a:lnTo>
                <a:lnTo>
                  <a:pt x="12750" y="10715"/>
                </a:lnTo>
                <a:lnTo>
                  <a:pt x="6323" y="15480"/>
                </a:lnTo>
                <a:lnTo>
                  <a:pt x="0" y="19201"/>
                </a:lnTo>
                <a:lnTo>
                  <a:pt x="15960" y="19994"/>
                </a:lnTo>
                <a:lnTo>
                  <a:pt x="27693" y="30824"/>
                </a:lnTo>
                <a:lnTo>
                  <a:pt x="25884" y="23693"/>
                </a:lnTo>
                <a:lnTo>
                  <a:pt x="24744" y="15754"/>
                </a:lnTo>
                <a:lnTo>
                  <a:pt x="24220" y="7644"/>
                </a:lnTo>
                <a:lnTo>
                  <a:pt x="242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377241" y="3151271"/>
            <a:ext cx="309245" cy="486409"/>
          </a:xfrm>
          <a:custGeom>
            <a:avLst/>
            <a:gdLst/>
            <a:ahLst/>
            <a:cxnLst/>
            <a:rect l="l" t="t" r="r" b="b"/>
            <a:pathLst>
              <a:path w="309245" h="486410">
                <a:moveTo>
                  <a:pt x="0" y="485969"/>
                </a:moveTo>
                <a:lnTo>
                  <a:pt x="309019" y="0"/>
                </a:lnTo>
              </a:path>
            </a:pathLst>
          </a:custGeom>
          <a:ln w="791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669355" y="3135118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7180" y="0"/>
                </a:moveTo>
                <a:lnTo>
                  <a:pt x="20950" y="4386"/>
                </a:lnTo>
                <a:lnTo>
                  <a:pt x="14019" y="8583"/>
                </a:lnTo>
                <a:lnTo>
                  <a:pt x="6874" y="12178"/>
                </a:lnTo>
                <a:lnTo>
                  <a:pt x="0" y="14757"/>
                </a:lnTo>
                <a:lnTo>
                  <a:pt x="15566" y="18288"/>
                </a:lnTo>
                <a:lnTo>
                  <a:pt x="25323" y="30982"/>
                </a:lnTo>
                <a:lnTo>
                  <a:pt x="24747" y="23631"/>
                </a:lnTo>
                <a:lnTo>
                  <a:pt x="24978" y="15610"/>
                </a:lnTo>
                <a:lnTo>
                  <a:pt x="25846" y="7529"/>
                </a:lnTo>
                <a:lnTo>
                  <a:pt x="2718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370878" y="2972307"/>
            <a:ext cx="621665" cy="668655"/>
          </a:xfrm>
          <a:custGeom>
            <a:avLst/>
            <a:gdLst/>
            <a:ahLst/>
            <a:cxnLst/>
            <a:rect l="l" t="t" r="r" b="b"/>
            <a:pathLst>
              <a:path w="621665" h="668654">
                <a:moveTo>
                  <a:pt x="0" y="668614"/>
                </a:moveTo>
                <a:lnTo>
                  <a:pt x="621435" y="0"/>
                </a:lnTo>
              </a:path>
            </a:pathLst>
          </a:custGeom>
          <a:ln w="791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975922" y="2958303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80">
                <a:moveTo>
                  <a:pt x="29432" y="0"/>
                </a:moveTo>
                <a:lnTo>
                  <a:pt x="22499" y="3161"/>
                </a:lnTo>
                <a:lnTo>
                  <a:pt x="14922" y="6010"/>
                </a:lnTo>
                <a:lnTo>
                  <a:pt x="7242" y="8234"/>
                </a:lnTo>
                <a:lnTo>
                  <a:pt x="0" y="9521"/>
                </a:lnTo>
                <a:lnTo>
                  <a:pt x="14696" y="15788"/>
                </a:lnTo>
                <a:lnTo>
                  <a:pt x="22004" y="30110"/>
                </a:lnTo>
                <a:lnTo>
                  <a:pt x="22759" y="22772"/>
                </a:lnTo>
                <a:lnTo>
                  <a:pt x="24428" y="14936"/>
                </a:lnTo>
                <a:lnTo>
                  <a:pt x="26743" y="7159"/>
                </a:lnTo>
                <a:lnTo>
                  <a:pt x="2943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377241" y="3018016"/>
            <a:ext cx="829944" cy="619760"/>
          </a:xfrm>
          <a:custGeom>
            <a:avLst/>
            <a:gdLst/>
            <a:ahLst/>
            <a:cxnLst/>
            <a:rect l="l" t="t" r="r" b="b"/>
            <a:pathLst>
              <a:path w="829945" h="619760">
                <a:moveTo>
                  <a:pt x="0" y="619224"/>
                </a:moveTo>
                <a:lnTo>
                  <a:pt x="829910" y="0"/>
                </a:lnTo>
              </a:path>
            </a:pathLst>
          </a:custGeom>
          <a:ln w="792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191872" y="3006575"/>
            <a:ext cx="31115" cy="28575"/>
          </a:xfrm>
          <a:custGeom>
            <a:avLst/>
            <a:gdLst/>
            <a:ahLst/>
            <a:cxnLst/>
            <a:rect l="l" t="t" r="r" b="b"/>
            <a:pathLst>
              <a:path w="31115" h="28575">
                <a:moveTo>
                  <a:pt x="30592" y="0"/>
                </a:moveTo>
                <a:lnTo>
                  <a:pt x="23201" y="1876"/>
                </a:lnTo>
                <a:lnTo>
                  <a:pt x="15233" y="3322"/>
                </a:lnTo>
                <a:lnTo>
                  <a:pt x="7280" y="4128"/>
                </a:lnTo>
                <a:lnTo>
                  <a:pt x="0" y="4128"/>
                </a:lnTo>
                <a:lnTo>
                  <a:pt x="13288" y="12932"/>
                </a:lnTo>
                <a:lnTo>
                  <a:pt x="17871" y="28285"/>
                </a:lnTo>
                <a:lnTo>
                  <a:pt x="19942" y="21216"/>
                </a:lnTo>
                <a:lnTo>
                  <a:pt x="23002" y="13800"/>
                </a:lnTo>
                <a:lnTo>
                  <a:pt x="26676" y="6556"/>
                </a:lnTo>
                <a:lnTo>
                  <a:pt x="28126" y="4128"/>
                </a:lnTo>
                <a:lnTo>
                  <a:pt x="7280" y="4128"/>
                </a:lnTo>
                <a:lnTo>
                  <a:pt x="28152" y="4085"/>
                </a:lnTo>
                <a:lnTo>
                  <a:pt x="3059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377241" y="3155000"/>
            <a:ext cx="937260" cy="482600"/>
          </a:xfrm>
          <a:custGeom>
            <a:avLst/>
            <a:gdLst/>
            <a:ahLst/>
            <a:cxnLst/>
            <a:rect l="l" t="t" r="r" b="b"/>
            <a:pathLst>
              <a:path w="937259" h="482600">
                <a:moveTo>
                  <a:pt x="0" y="482240"/>
                </a:moveTo>
                <a:lnTo>
                  <a:pt x="937170" y="0"/>
                </a:lnTo>
              </a:path>
            </a:pathLst>
          </a:custGeom>
          <a:ln w="792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300481" y="3145202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5">
                <a:moveTo>
                  <a:pt x="0" y="0"/>
                </a:moveTo>
                <a:lnTo>
                  <a:pt x="11692" y="10948"/>
                </a:lnTo>
                <a:lnTo>
                  <a:pt x="13708" y="26817"/>
                </a:lnTo>
                <a:lnTo>
                  <a:pt x="16916" y="20206"/>
                </a:lnTo>
                <a:lnTo>
                  <a:pt x="21146" y="13409"/>
                </a:lnTo>
                <a:lnTo>
                  <a:pt x="25953" y="6879"/>
                </a:lnTo>
                <a:lnTo>
                  <a:pt x="30298" y="1770"/>
                </a:lnTo>
                <a:lnTo>
                  <a:pt x="15209" y="1770"/>
                </a:lnTo>
                <a:lnTo>
                  <a:pt x="7238" y="1244"/>
                </a:lnTo>
                <a:lnTo>
                  <a:pt x="0" y="0"/>
                </a:lnTo>
                <a:close/>
              </a:path>
              <a:path w="31115" h="27305">
                <a:moveTo>
                  <a:pt x="30894" y="1070"/>
                </a:moveTo>
                <a:lnTo>
                  <a:pt x="23300" y="1678"/>
                </a:lnTo>
                <a:lnTo>
                  <a:pt x="15209" y="1770"/>
                </a:lnTo>
                <a:lnTo>
                  <a:pt x="30298" y="1770"/>
                </a:lnTo>
                <a:lnTo>
                  <a:pt x="30894" y="107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77241" y="3328958"/>
            <a:ext cx="1002030" cy="308610"/>
          </a:xfrm>
          <a:custGeom>
            <a:avLst/>
            <a:gdLst/>
            <a:ahLst/>
            <a:cxnLst/>
            <a:rect l="l" t="t" r="r" b="b"/>
            <a:pathLst>
              <a:path w="1002029" h="308610">
                <a:moveTo>
                  <a:pt x="0" y="308282"/>
                </a:moveTo>
                <a:lnTo>
                  <a:pt x="1001684" y="0"/>
                </a:lnTo>
              </a:path>
            </a:pathLst>
          </a:custGeom>
          <a:ln w="793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366952" y="331685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0" y="0"/>
                </a:moveTo>
                <a:lnTo>
                  <a:pt x="9599" y="12814"/>
                </a:lnTo>
                <a:lnTo>
                  <a:pt x="8808" y="28841"/>
                </a:lnTo>
                <a:lnTo>
                  <a:pt x="13121" y="22868"/>
                </a:lnTo>
                <a:lnTo>
                  <a:pt x="18478" y="16909"/>
                </a:lnTo>
                <a:lnTo>
                  <a:pt x="24353" y="11323"/>
                </a:lnTo>
                <a:lnTo>
                  <a:pt x="30222" y="6466"/>
                </a:lnTo>
                <a:lnTo>
                  <a:pt x="22643" y="5751"/>
                </a:lnTo>
                <a:lnTo>
                  <a:pt x="14665" y="4438"/>
                </a:lnTo>
                <a:lnTo>
                  <a:pt x="6910" y="2522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377241" y="3511404"/>
            <a:ext cx="1027430" cy="126364"/>
          </a:xfrm>
          <a:custGeom>
            <a:avLst/>
            <a:gdLst/>
            <a:ahLst/>
            <a:cxnLst/>
            <a:rect l="l" t="t" r="r" b="b"/>
            <a:pathLst>
              <a:path w="1027429" h="126364">
                <a:moveTo>
                  <a:pt x="0" y="125836"/>
                </a:moveTo>
                <a:lnTo>
                  <a:pt x="1027126" y="0"/>
                </a:lnTo>
              </a:path>
            </a:pathLst>
          </a:custGeom>
          <a:ln w="793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394672" y="3497380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0"/>
                </a:moveTo>
                <a:lnTo>
                  <a:pt x="7230" y="14321"/>
                </a:lnTo>
                <a:lnTo>
                  <a:pt x="3634" y="29991"/>
                </a:lnTo>
                <a:lnTo>
                  <a:pt x="8931" y="24857"/>
                </a:lnTo>
                <a:lnTo>
                  <a:pt x="15249" y="19924"/>
                </a:lnTo>
                <a:lnTo>
                  <a:pt x="22012" y="15452"/>
                </a:lnTo>
                <a:lnTo>
                  <a:pt x="28642" y="11703"/>
                </a:lnTo>
                <a:lnTo>
                  <a:pt x="21300" y="9662"/>
                </a:lnTo>
                <a:lnTo>
                  <a:pt x="13669" y="6952"/>
                </a:lnTo>
                <a:lnTo>
                  <a:pt x="6364" y="3692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377241" y="3637240"/>
            <a:ext cx="953135" cy="43815"/>
          </a:xfrm>
          <a:custGeom>
            <a:avLst/>
            <a:gdLst/>
            <a:ahLst/>
            <a:cxnLst/>
            <a:rect l="l" t="t" r="r" b="b"/>
            <a:pathLst>
              <a:path w="953134" h="43814">
                <a:moveTo>
                  <a:pt x="0" y="0"/>
                </a:moveTo>
                <a:lnTo>
                  <a:pt x="952972" y="43320"/>
                </a:lnTo>
              </a:path>
            </a:pathLst>
          </a:custGeom>
          <a:ln w="793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321622" y="3665141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1342" y="0"/>
                </a:moveTo>
                <a:lnTo>
                  <a:pt x="6083" y="15313"/>
                </a:lnTo>
                <a:lnTo>
                  <a:pt x="0" y="30149"/>
                </a:lnTo>
                <a:lnTo>
                  <a:pt x="6054" y="25966"/>
                </a:lnTo>
                <a:lnTo>
                  <a:pt x="13086" y="22151"/>
                </a:lnTo>
                <a:lnTo>
                  <a:pt x="20488" y="18864"/>
                </a:lnTo>
                <a:lnTo>
                  <a:pt x="27654" y="16264"/>
                </a:lnTo>
                <a:lnTo>
                  <a:pt x="20754" y="13037"/>
                </a:lnTo>
                <a:lnTo>
                  <a:pt x="13668" y="9099"/>
                </a:lnTo>
                <a:lnTo>
                  <a:pt x="6998" y="4678"/>
                </a:lnTo>
                <a:lnTo>
                  <a:pt x="134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77241" y="3637240"/>
            <a:ext cx="647065" cy="147955"/>
          </a:xfrm>
          <a:custGeom>
            <a:avLst/>
            <a:gdLst/>
            <a:ahLst/>
            <a:cxnLst/>
            <a:rect l="l" t="t" r="r" b="b"/>
            <a:pathLst>
              <a:path w="647065" h="147954">
                <a:moveTo>
                  <a:pt x="0" y="0"/>
                </a:moveTo>
                <a:lnTo>
                  <a:pt x="646600" y="147774"/>
                </a:lnTo>
              </a:path>
            </a:pathLst>
          </a:custGeom>
          <a:ln w="793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012776" y="376855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6677" y="0"/>
                </a:moveTo>
                <a:lnTo>
                  <a:pt x="8613" y="15908"/>
                </a:lnTo>
                <a:lnTo>
                  <a:pt x="0" y="29395"/>
                </a:lnTo>
                <a:lnTo>
                  <a:pt x="6702" y="26370"/>
                </a:lnTo>
                <a:lnTo>
                  <a:pt x="14301" y="23876"/>
                </a:lnTo>
                <a:lnTo>
                  <a:pt x="22167" y="21970"/>
                </a:lnTo>
                <a:lnTo>
                  <a:pt x="29669" y="20707"/>
                </a:lnTo>
                <a:lnTo>
                  <a:pt x="23449" y="16283"/>
                </a:lnTo>
                <a:lnTo>
                  <a:pt x="17181" y="11142"/>
                </a:lnTo>
                <a:lnTo>
                  <a:pt x="11408" y="5606"/>
                </a:lnTo>
                <a:lnTo>
                  <a:pt x="667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377241" y="3637240"/>
            <a:ext cx="340360" cy="144780"/>
          </a:xfrm>
          <a:custGeom>
            <a:avLst/>
            <a:gdLst/>
            <a:ahLst/>
            <a:cxnLst/>
            <a:rect l="l" t="t" r="r" b="b"/>
            <a:pathLst>
              <a:path w="340359" h="144779">
                <a:moveTo>
                  <a:pt x="0" y="0"/>
                </a:moveTo>
                <a:lnTo>
                  <a:pt x="339912" y="144639"/>
                </a:lnTo>
              </a:path>
            </a:pathLst>
          </a:custGeom>
          <a:ln w="792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03955" y="3764902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11733" y="0"/>
                </a:moveTo>
                <a:lnTo>
                  <a:pt x="10904" y="16026"/>
                </a:lnTo>
                <a:lnTo>
                  <a:pt x="0" y="27769"/>
                </a:lnTo>
                <a:lnTo>
                  <a:pt x="7124" y="26005"/>
                </a:lnTo>
                <a:lnTo>
                  <a:pt x="15042" y="24903"/>
                </a:lnTo>
                <a:lnTo>
                  <a:pt x="23122" y="24410"/>
                </a:lnTo>
                <a:lnTo>
                  <a:pt x="30671" y="24410"/>
                </a:lnTo>
                <a:lnTo>
                  <a:pt x="25400" y="19033"/>
                </a:lnTo>
                <a:lnTo>
                  <a:pt x="20138" y="12862"/>
                </a:lnTo>
                <a:lnTo>
                  <a:pt x="15424" y="6379"/>
                </a:lnTo>
                <a:lnTo>
                  <a:pt x="11733" y="0"/>
                </a:lnTo>
                <a:close/>
              </a:path>
              <a:path w="31115" h="27939">
                <a:moveTo>
                  <a:pt x="30671" y="24410"/>
                </a:moveTo>
                <a:lnTo>
                  <a:pt x="23122" y="24410"/>
                </a:lnTo>
                <a:lnTo>
                  <a:pt x="30736" y="2447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377241" y="3637240"/>
            <a:ext cx="223520" cy="146050"/>
          </a:xfrm>
          <a:custGeom>
            <a:avLst/>
            <a:gdLst/>
            <a:ahLst/>
            <a:cxnLst/>
            <a:rect l="l" t="t" r="r" b="b"/>
            <a:pathLst>
              <a:path w="223520" h="146050">
                <a:moveTo>
                  <a:pt x="0" y="0"/>
                </a:moveTo>
                <a:lnTo>
                  <a:pt x="222934" y="145512"/>
                </a:lnTo>
              </a:path>
            </a:pathLst>
          </a:custGeom>
          <a:ln w="792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85298" y="3765763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29042" y="24773"/>
                </a:moveTo>
                <a:lnTo>
                  <a:pt x="7343" y="24773"/>
                </a:lnTo>
                <a:lnTo>
                  <a:pt x="15338" y="25076"/>
                </a:lnTo>
                <a:lnTo>
                  <a:pt x="23378" y="26011"/>
                </a:lnTo>
                <a:lnTo>
                  <a:pt x="30854" y="27411"/>
                </a:lnTo>
                <a:lnTo>
                  <a:pt x="29042" y="24773"/>
                </a:lnTo>
                <a:close/>
              </a:path>
              <a:path w="31115" h="27939">
                <a:moveTo>
                  <a:pt x="16395" y="0"/>
                </a:moveTo>
                <a:lnTo>
                  <a:pt x="12760" y="15629"/>
                </a:lnTo>
                <a:lnTo>
                  <a:pt x="0" y="25269"/>
                </a:lnTo>
                <a:lnTo>
                  <a:pt x="7343" y="24773"/>
                </a:lnTo>
                <a:lnTo>
                  <a:pt x="29042" y="24773"/>
                </a:lnTo>
                <a:lnTo>
                  <a:pt x="26534" y="21120"/>
                </a:lnTo>
                <a:lnTo>
                  <a:pt x="22425" y="14122"/>
                </a:lnTo>
                <a:lnTo>
                  <a:pt x="18916" y="6915"/>
                </a:lnTo>
                <a:lnTo>
                  <a:pt x="1639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377241" y="3637240"/>
            <a:ext cx="149225" cy="142875"/>
          </a:xfrm>
          <a:custGeom>
            <a:avLst/>
            <a:gdLst/>
            <a:ahLst/>
            <a:cxnLst/>
            <a:rect l="l" t="t" r="r" b="b"/>
            <a:pathLst>
              <a:path w="149225" h="142875">
                <a:moveTo>
                  <a:pt x="0" y="0"/>
                </a:moveTo>
                <a:lnTo>
                  <a:pt x="148622" y="142577"/>
                </a:lnTo>
              </a:path>
            </a:pathLst>
          </a:custGeom>
          <a:ln w="791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09741" y="3763382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20781" y="0"/>
                </a:moveTo>
                <a:lnTo>
                  <a:pt x="14301" y="14678"/>
                </a:lnTo>
                <a:lnTo>
                  <a:pt x="0" y="21859"/>
                </a:lnTo>
                <a:lnTo>
                  <a:pt x="7284" y="22689"/>
                </a:lnTo>
                <a:lnTo>
                  <a:pt x="15072" y="24457"/>
                </a:lnTo>
                <a:lnTo>
                  <a:pt x="22800" y="26880"/>
                </a:lnTo>
                <a:lnTo>
                  <a:pt x="29905" y="29674"/>
                </a:lnTo>
                <a:lnTo>
                  <a:pt x="26830" y="22661"/>
                </a:lnTo>
                <a:lnTo>
                  <a:pt x="24084" y="15016"/>
                </a:lnTo>
                <a:lnTo>
                  <a:pt x="21967" y="7281"/>
                </a:lnTo>
                <a:lnTo>
                  <a:pt x="207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377241" y="3637240"/>
            <a:ext cx="114935" cy="153035"/>
          </a:xfrm>
          <a:custGeom>
            <a:avLst/>
            <a:gdLst/>
            <a:ahLst/>
            <a:cxnLst/>
            <a:rect l="l" t="t" r="r" b="b"/>
            <a:pathLst>
              <a:path w="114934" h="153035">
                <a:moveTo>
                  <a:pt x="0" y="0"/>
                </a:moveTo>
                <a:lnTo>
                  <a:pt x="114489" y="152574"/>
                </a:lnTo>
              </a:path>
            </a:pathLst>
          </a:custGeom>
          <a:ln w="791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474979" y="3774363"/>
            <a:ext cx="28575" cy="31115"/>
          </a:xfrm>
          <a:custGeom>
            <a:avLst/>
            <a:gdLst/>
            <a:ahLst/>
            <a:cxnLst/>
            <a:rect l="l" t="t" r="r" b="b"/>
            <a:pathLst>
              <a:path w="28575" h="31114">
                <a:moveTo>
                  <a:pt x="23981" y="0"/>
                </a:moveTo>
                <a:lnTo>
                  <a:pt x="15250" y="13408"/>
                </a:lnTo>
                <a:lnTo>
                  <a:pt x="0" y="18168"/>
                </a:lnTo>
                <a:lnTo>
                  <a:pt x="7063" y="20190"/>
                </a:lnTo>
                <a:lnTo>
                  <a:pt x="14464" y="23207"/>
                </a:lnTo>
                <a:lnTo>
                  <a:pt x="21694" y="26850"/>
                </a:lnTo>
                <a:lnTo>
                  <a:pt x="28247" y="30745"/>
                </a:lnTo>
                <a:lnTo>
                  <a:pt x="26316" y="23207"/>
                </a:lnTo>
                <a:lnTo>
                  <a:pt x="24855" y="15357"/>
                </a:lnTo>
                <a:lnTo>
                  <a:pt x="23997" y="7375"/>
                </a:lnTo>
                <a:lnTo>
                  <a:pt x="239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77241" y="3637240"/>
            <a:ext cx="81280" cy="160655"/>
          </a:xfrm>
          <a:custGeom>
            <a:avLst/>
            <a:gdLst/>
            <a:ahLst/>
            <a:cxnLst/>
            <a:rect l="l" t="t" r="r" b="b"/>
            <a:pathLst>
              <a:path w="81279" h="160654">
                <a:moveTo>
                  <a:pt x="0" y="0"/>
                </a:moveTo>
                <a:lnTo>
                  <a:pt x="80750" y="160310"/>
                </a:lnTo>
              </a:path>
            </a:pathLst>
          </a:custGeom>
          <a:ln w="790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440997" y="3783653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6824" y="0"/>
                </a:moveTo>
                <a:lnTo>
                  <a:pt x="15841" y="11663"/>
                </a:lnTo>
                <a:lnTo>
                  <a:pt x="0" y="13608"/>
                </a:lnTo>
                <a:lnTo>
                  <a:pt x="6594" y="16847"/>
                </a:lnTo>
                <a:lnTo>
                  <a:pt x="13348" y="21135"/>
                </a:lnTo>
                <a:lnTo>
                  <a:pt x="19827" y="26004"/>
                </a:lnTo>
                <a:lnTo>
                  <a:pt x="25600" y="30984"/>
                </a:lnTo>
                <a:lnTo>
                  <a:pt x="25025" y="23375"/>
                </a:lnTo>
                <a:lnTo>
                  <a:pt x="25084" y="13608"/>
                </a:lnTo>
                <a:lnTo>
                  <a:pt x="25533" y="7251"/>
                </a:lnTo>
                <a:lnTo>
                  <a:pt x="26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375352" y="3632360"/>
            <a:ext cx="52069" cy="172085"/>
          </a:xfrm>
          <a:custGeom>
            <a:avLst/>
            <a:gdLst/>
            <a:ahLst/>
            <a:cxnLst/>
            <a:rect l="l" t="t" r="r" b="b"/>
            <a:pathLst>
              <a:path w="52070" h="172085">
                <a:moveTo>
                  <a:pt x="0" y="0"/>
                </a:moveTo>
                <a:lnTo>
                  <a:pt x="51634" y="171933"/>
                </a:lnTo>
              </a:path>
            </a:pathLst>
          </a:custGeom>
          <a:ln w="79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410269" y="3792309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8689"/>
                </a:moveTo>
                <a:lnTo>
                  <a:pt x="5941" y="13071"/>
                </a:lnTo>
                <a:lnTo>
                  <a:pt x="11856" y="18487"/>
                </a:lnTo>
                <a:lnTo>
                  <a:pt x="17394" y="24409"/>
                </a:lnTo>
                <a:lnTo>
                  <a:pt x="22202" y="30309"/>
                </a:lnTo>
                <a:lnTo>
                  <a:pt x="22955" y="22717"/>
                </a:lnTo>
                <a:lnTo>
                  <a:pt x="24316" y="14708"/>
                </a:lnTo>
                <a:lnTo>
                  <a:pt x="25597" y="9601"/>
                </a:lnTo>
                <a:lnTo>
                  <a:pt x="15999" y="9601"/>
                </a:lnTo>
                <a:lnTo>
                  <a:pt x="0" y="8689"/>
                </a:lnTo>
                <a:close/>
              </a:path>
              <a:path w="29209" h="30479">
                <a:moveTo>
                  <a:pt x="28799" y="0"/>
                </a:moveTo>
                <a:lnTo>
                  <a:pt x="15999" y="9601"/>
                </a:lnTo>
                <a:lnTo>
                  <a:pt x="25597" y="9601"/>
                </a:lnTo>
                <a:lnTo>
                  <a:pt x="26269" y="6922"/>
                </a:lnTo>
                <a:lnTo>
                  <a:pt x="2879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376858" y="3628410"/>
            <a:ext cx="21590" cy="178435"/>
          </a:xfrm>
          <a:custGeom>
            <a:avLst/>
            <a:gdLst/>
            <a:ahLst/>
            <a:cxnLst/>
            <a:rect l="l" t="t" r="r" b="b"/>
            <a:pathLst>
              <a:path w="21590" h="178435">
                <a:moveTo>
                  <a:pt x="0" y="0"/>
                </a:moveTo>
                <a:lnTo>
                  <a:pt x="20977" y="178399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381990" y="379711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0" y="3530"/>
                </a:moveTo>
                <a:lnTo>
                  <a:pt x="5082" y="8872"/>
                </a:lnTo>
                <a:lnTo>
                  <a:pt x="9965" y="15233"/>
                </a:lnTo>
                <a:lnTo>
                  <a:pt x="14388" y="22040"/>
                </a:lnTo>
                <a:lnTo>
                  <a:pt x="18093" y="28721"/>
                </a:lnTo>
                <a:lnTo>
                  <a:pt x="20154" y="21371"/>
                </a:lnTo>
                <a:lnTo>
                  <a:pt x="22878" y="13720"/>
                </a:lnTo>
                <a:lnTo>
                  <a:pt x="25774" y="7219"/>
                </a:lnTo>
                <a:lnTo>
                  <a:pt x="15565" y="7219"/>
                </a:lnTo>
                <a:lnTo>
                  <a:pt x="0" y="3530"/>
                </a:lnTo>
                <a:close/>
              </a:path>
              <a:path w="29845" h="29210">
                <a:moveTo>
                  <a:pt x="29827" y="0"/>
                </a:moveTo>
                <a:lnTo>
                  <a:pt x="15565" y="7219"/>
                </a:lnTo>
                <a:lnTo>
                  <a:pt x="25774" y="7219"/>
                </a:lnTo>
                <a:lnTo>
                  <a:pt x="26143" y="6389"/>
                </a:lnTo>
                <a:lnTo>
                  <a:pt x="2982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369853" y="3637240"/>
            <a:ext cx="7620" cy="170180"/>
          </a:xfrm>
          <a:custGeom>
            <a:avLst/>
            <a:gdLst/>
            <a:ahLst/>
            <a:cxnLst/>
            <a:rect l="l" t="t" r="r" b="b"/>
            <a:pathLst>
              <a:path w="7620" h="170179">
                <a:moveTo>
                  <a:pt x="7387" y="0"/>
                </a:moveTo>
                <a:lnTo>
                  <a:pt x="0" y="170069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355216" y="3798721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0" y="0"/>
                </a:moveTo>
                <a:lnTo>
                  <a:pt x="4152" y="6069"/>
                </a:lnTo>
                <a:lnTo>
                  <a:pt x="7950" y="13121"/>
                </a:lnTo>
                <a:lnTo>
                  <a:pt x="11232" y="20552"/>
                </a:lnTo>
                <a:lnTo>
                  <a:pt x="13826" y="27730"/>
                </a:lnTo>
                <a:lnTo>
                  <a:pt x="17035" y="20784"/>
                </a:lnTo>
                <a:lnTo>
                  <a:pt x="20947" y="13667"/>
                </a:lnTo>
                <a:lnTo>
                  <a:pt x="25348" y="6966"/>
                </a:lnTo>
                <a:lnTo>
                  <a:pt x="26085" y="6069"/>
                </a:lnTo>
                <a:lnTo>
                  <a:pt x="14758" y="6062"/>
                </a:lnTo>
                <a:lnTo>
                  <a:pt x="0" y="0"/>
                </a:lnTo>
                <a:close/>
              </a:path>
              <a:path w="30479" h="27939">
                <a:moveTo>
                  <a:pt x="30024" y="1270"/>
                </a:moveTo>
                <a:lnTo>
                  <a:pt x="14775" y="6069"/>
                </a:lnTo>
                <a:lnTo>
                  <a:pt x="26090" y="6062"/>
                </a:lnTo>
                <a:lnTo>
                  <a:pt x="30024" y="127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340776" y="3637240"/>
            <a:ext cx="36830" cy="166370"/>
          </a:xfrm>
          <a:custGeom>
            <a:avLst/>
            <a:gdLst/>
            <a:ahLst/>
            <a:cxnLst/>
            <a:rect l="l" t="t" r="r" b="b"/>
            <a:pathLst>
              <a:path w="36829" h="166370">
                <a:moveTo>
                  <a:pt x="36464" y="0"/>
                </a:moveTo>
                <a:lnTo>
                  <a:pt x="0" y="165785"/>
                </a:lnTo>
              </a:path>
            </a:pathLst>
          </a:custGeom>
          <a:ln w="790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327827" y="379197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0" y="0"/>
                </a:moveTo>
                <a:lnTo>
                  <a:pt x="3049" y="6707"/>
                </a:lnTo>
                <a:lnTo>
                  <a:pt x="5580" y="14325"/>
                </a:lnTo>
                <a:lnTo>
                  <a:pt x="7533" y="22219"/>
                </a:lnTo>
                <a:lnTo>
                  <a:pt x="8849" y="29752"/>
                </a:lnTo>
                <a:lnTo>
                  <a:pt x="13203" y="23475"/>
                </a:lnTo>
                <a:lnTo>
                  <a:pt x="18286" y="17147"/>
                </a:lnTo>
                <a:lnTo>
                  <a:pt x="23777" y="11309"/>
                </a:lnTo>
                <a:lnTo>
                  <a:pt x="26912" y="8608"/>
                </a:lnTo>
                <a:lnTo>
                  <a:pt x="13510" y="8608"/>
                </a:lnTo>
                <a:lnTo>
                  <a:pt x="0" y="0"/>
                </a:lnTo>
                <a:close/>
              </a:path>
              <a:path w="29845" h="29845">
                <a:moveTo>
                  <a:pt x="29353" y="6504"/>
                </a:moveTo>
                <a:lnTo>
                  <a:pt x="13510" y="8608"/>
                </a:lnTo>
                <a:lnTo>
                  <a:pt x="26912" y="8608"/>
                </a:lnTo>
                <a:lnTo>
                  <a:pt x="29353" y="650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309211" y="3637240"/>
            <a:ext cx="68580" cy="160020"/>
          </a:xfrm>
          <a:custGeom>
            <a:avLst/>
            <a:gdLst/>
            <a:ahLst/>
            <a:cxnLst/>
            <a:rect l="l" t="t" r="r" b="b"/>
            <a:pathLst>
              <a:path w="68579" h="160020">
                <a:moveTo>
                  <a:pt x="68029" y="0"/>
                </a:moveTo>
                <a:lnTo>
                  <a:pt x="0" y="159873"/>
                </a:lnTo>
              </a:path>
            </a:pathLst>
          </a:custGeom>
          <a:ln w="790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298501" y="3783888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0" y="0"/>
                </a:moveTo>
                <a:lnTo>
                  <a:pt x="1772" y="7154"/>
                </a:lnTo>
                <a:lnTo>
                  <a:pt x="2864" y="15104"/>
                </a:lnTo>
                <a:lnTo>
                  <a:pt x="3160" y="20231"/>
                </a:lnTo>
                <a:lnTo>
                  <a:pt x="3239" y="30863"/>
                </a:lnTo>
                <a:lnTo>
                  <a:pt x="8681" y="25507"/>
                </a:lnTo>
                <a:lnTo>
                  <a:pt x="14839" y="20231"/>
                </a:lnTo>
                <a:lnTo>
                  <a:pt x="21300" y="15521"/>
                </a:lnTo>
                <a:lnTo>
                  <a:pt x="27654" y="11860"/>
                </a:lnTo>
                <a:lnTo>
                  <a:pt x="11694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278633" y="3637240"/>
            <a:ext cx="99060" cy="149860"/>
          </a:xfrm>
          <a:custGeom>
            <a:avLst/>
            <a:gdLst/>
            <a:ahLst/>
            <a:cxnLst/>
            <a:rect l="l" t="t" r="r" b="b"/>
            <a:pathLst>
              <a:path w="99059" h="149860">
                <a:moveTo>
                  <a:pt x="98607" y="0"/>
                </a:moveTo>
                <a:lnTo>
                  <a:pt x="0" y="149797"/>
                </a:lnTo>
              </a:path>
            </a:pathLst>
          </a:custGeom>
          <a:ln w="791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268116" y="3772109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2369" y="0"/>
                </a:moveTo>
                <a:lnTo>
                  <a:pt x="2805" y="7350"/>
                </a:lnTo>
                <a:lnTo>
                  <a:pt x="2444" y="15363"/>
                </a:lnTo>
                <a:lnTo>
                  <a:pt x="1453" y="23419"/>
                </a:lnTo>
                <a:lnTo>
                  <a:pt x="0" y="30904"/>
                </a:lnTo>
                <a:lnTo>
                  <a:pt x="6295" y="26619"/>
                </a:lnTo>
                <a:lnTo>
                  <a:pt x="13293" y="22543"/>
                </a:lnTo>
                <a:lnTo>
                  <a:pt x="20500" y="19077"/>
                </a:lnTo>
                <a:lnTo>
                  <a:pt x="27418" y="16623"/>
                </a:lnTo>
                <a:lnTo>
                  <a:pt x="11891" y="12853"/>
                </a:lnTo>
                <a:lnTo>
                  <a:pt x="236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249335" y="3639874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4" h="130810">
                <a:moveTo>
                  <a:pt x="127289" y="0"/>
                </a:moveTo>
                <a:lnTo>
                  <a:pt x="0" y="130398"/>
                </a:lnTo>
              </a:path>
            </a:pathLst>
          </a:custGeom>
          <a:ln w="791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235998" y="3754004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79">
                <a:moveTo>
                  <a:pt x="8177" y="0"/>
                </a:moveTo>
                <a:lnTo>
                  <a:pt x="7216" y="7329"/>
                </a:lnTo>
                <a:lnTo>
                  <a:pt x="5348" y="15139"/>
                </a:lnTo>
                <a:lnTo>
                  <a:pt x="2850" y="22867"/>
                </a:lnTo>
                <a:lnTo>
                  <a:pt x="0" y="29951"/>
                </a:lnTo>
                <a:lnTo>
                  <a:pt x="6996" y="26935"/>
                </a:lnTo>
                <a:lnTo>
                  <a:pt x="14637" y="24268"/>
                </a:lnTo>
                <a:lnTo>
                  <a:pt x="22367" y="22241"/>
                </a:lnTo>
                <a:lnTo>
                  <a:pt x="29630" y="21144"/>
                </a:lnTo>
                <a:lnTo>
                  <a:pt x="15091" y="14479"/>
                </a:lnTo>
                <a:lnTo>
                  <a:pt x="817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225438" y="3640841"/>
            <a:ext cx="142875" cy="111760"/>
          </a:xfrm>
          <a:custGeom>
            <a:avLst/>
            <a:gdLst/>
            <a:ahLst/>
            <a:cxnLst/>
            <a:rect l="l" t="t" r="r" b="b"/>
            <a:pathLst>
              <a:path w="142875" h="111760">
                <a:moveTo>
                  <a:pt x="142815" y="0"/>
                </a:moveTo>
                <a:lnTo>
                  <a:pt x="0" y="111554"/>
                </a:lnTo>
              </a:path>
            </a:pathLst>
          </a:custGeom>
          <a:ln w="792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210362" y="3735553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5" h="29210">
                <a:moveTo>
                  <a:pt x="12129" y="0"/>
                </a:moveTo>
                <a:lnTo>
                  <a:pt x="10195" y="7135"/>
                </a:lnTo>
                <a:lnTo>
                  <a:pt x="7294" y="14628"/>
                </a:lnTo>
                <a:lnTo>
                  <a:pt x="3778" y="21957"/>
                </a:lnTo>
                <a:lnTo>
                  <a:pt x="0" y="28602"/>
                </a:lnTo>
                <a:lnTo>
                  <a:pt x="7338" y="26564"/>
                </a:lnTo>
                <a:lnTo>
                  <a:pt x="15269" y="24942"/>
                </a:lnTo>
                <a:lnTo>
                  <a:pt x="23201" y="23960"/>
                </a:lnTo>
                <a:lnTo>
                  <a:pt x="30539" y="23841"/>
                </a:lnTo>
                <a:lnTo>
                  <a:pt x="17026" y="15273"/>
                </a:lnTo>
                <a:lnTo>
                  <a:pt x="121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206550" y="3642743"/>
            <a:ext cx="160655" cy="80010"/>
          </a:xfrm>
          <a:custGeom>
            <a:avLst/>
            <a:gdLst/>
            <a:ahLst/>
            <a:cxnLst/>
            <a:rect l="l" t="t" r="r" b="b"/>
            <a:pathLst>
              <a:path w="160654" h="80010">
                <a:moveTo>
                  <a:pt x="160277" y="0"/>
                </a:moveTo>
                <a:lnTo>
                  <a:pt x="0" y="79817"/>
                </a:lnTo>
              </a:path>
            </a:pathLst>
          </a:custGeom>
          <a:ln w="792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89472" y="3705482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4">
                <a:moveTo>
                  <a:pt x="28824" y="25069"/>
                </a:moveTo>
                <a:lnTo>
                  <a:pt x="7599" y="25069"/>
                </a:lnTo>
                <a:lnTo>
                  <a:pt x="15698" y="25072"/>
                </a:lnTo>
                <a:lnTo>
                  <a:pt x="23672" y="25699"/>
                </a:lnTo>
                <a:lnTo>
                  <a:pt x="30894" y="27056"/>
                </a:lnTo>
                <a:lnTo>
                  <a:pt x="28824" y="25069"/>
                </a:lnTo>
                <a:close/>
              </a:path>
              <a:path w="31115" h="27304">
                <a:moveTo>
                  <a:pt x="17541" y="0"/>
                </a:moveTo>
                <a:lnTo>
                  <a:pt x="14238" y="6592"/>
                </a:lnTo>
                <a:lnTo>
                  <a:pt x="9910" y="13344"/>
                </a:lnTo>
                <a:lnTo>
                  <a:pt x="5012" y="19821"/>
                </a:lnTo>
                <a:lnTo>
                  <a:pt x="0" y="25587"/>
                </a:lnTo>
                <a:lnTo>
                  <a:pt x="7599" y="25069"/>
                </a:lnTo>
                <a:lnTo>
                  <a:pt x="28824" y="25069"/>
                </a:lnTo>
                <a:lnTo>
                  <a:pt x="19319" y="15948"/>
                </a:lnTo>
                <a:lnTo>
                  <a:pt x="1754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908040" y="3309615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9525"/>
                </a:lnTo>
                <a:lnTo>
                  <a:pt x="0" y="461669"/>
                </a:lnTo>
                <a:lnTo>
                  <a:pt x="0" y="47119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58509" y="324484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529" y="0"/>
                </a:moveTo>
                <a:lnTo>
                  <a:pt x="0" y="99060"/>
                </a:lnTo>
                <a:lnTo>
                  <a:pt x="49529" y="74295"/>
                </a:lnTo>
                <a:lnTo>
                  <a:pt x="86677" y="74295"/>
                </a:lnTo>
                <a:lnTo>
                  <a:pt x="49529" y="0"/>
                </a:lnTo>
                <a:close/>
              </a:path>
              <a:path w="99060" h="99060">
                <a:moveTo>
                  <a:pt x="86677" y="74295"/>
                </a:moveTo>
                <a:lnTo>
                  <a:pt x="49529" y="74295"/>
                </a:lnTo>
                <a:lnTo>
                  <a:pt x="99060" y="99060"/>
                </a:lnTo>
                <a:lnTo>
                  <a:pt x="86677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8509" y="3746520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0" y="0"/>
                </a:moveTo>
                <a:lnTo>
                  <a:pt x="49529" y="99058"/>
                </a:lnTo>
                <a:lnTo>
                  <a:pt x="86677" y="24763"/>
                </a:lnTo>
                <a:lnTo>
                  <a:pt x="49529" y="24763"/>
                </a:lnTo>
                <a:lnTo>
                  <a:pt x="0" y="0"/>
                </a:lnTo>
                <a:close/>
              </a:path>
              <a:path w="99060" h="99060">
                <a:moveTo>
                  <a:pt x="99060" y="0"/>
                </a:moveTo>
                <a:lnTo>
                  <a:pt x="49529" y="24763"/>
                </a:lnTo>
                <a:lnTo>
                  <a:pt x="86677" y="24763"/>
                </a:lnTo>
                <a:lnTo>
                  <a:pt x="99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114300" y="9728200"/>
            <a:ext cx="12890500" cy="8020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lang="en-US" sz="3000" spc="-5" dirty="0">
                <a:latin typeface="Lucida Sans Unicode"/>
                <a:cs typeface="Lucida Sans Unicode"/>
              </a:rPr>
              <a:t>The goal here </a:t>
            </a:r>
            <a:r>
              <a:rPr lang="en-US" sz="3000" dirty="0">
                <a:latin typeface="Lucida Sans Unicode"/>
                <a:cs typeface="Lucida Sans Unicode"/>
              </a:rPr>
              <a:t>is </a:t>
            </a:r>
            <a:r>
              <a:rPr lang="en-US" sz="3000" spc="-5" dirty="0">
                <a:latin typeface="Lucida Sans Unicode"/>
                <a:cs typeface="Lucida Sans Unicode"/>
              </a:rPr>
              <a:t>to </a:t>
            </a:r>
            <a:r>
              <a:rPr lang="en-US" sz="3000" spc="-15" dirty="0">
                <a:latin typeface="Lucida Sans Unicode"/>
                <a:cs typeface="Lucida Sans Unicode"/>
              </a:rPr>
              <a:t>find </a:t>
            </a:r>
            <a:r>
              <a:rPr lang="en-US" sz="3000" dirty="0">
                <a:latin typeface="Lucida Sans Unicode"/>
                <a:cs typeface="Lucida Sans Unicode"/>
              </a:rPr>
              <a:t>a </a:t>
            </a:r>
            <a:r>
              <a:rPr lang="en-US" sz="3000" spc="-5" dirty="0">
                <a:latin typeface="Lucida Sans Unicode"/>
                <a:cs typeface="Lucida Sans Unicode"/>
              </a:rPr>
              <a:t>compact way </a:t>
            </a:r>
            <a:r>
              <a:rPr lang="en-US" sz="3000" dirty="0">
                <a:latin typeface="Lucida Sans Unicode"/>
                <a:cs typeface="Lucida Sans Unicode"/>
              </a:rPr>
              <a:t>of </a:t>
            </a:r>
            <a:r>
              <a:rPr lang="en-US" sz="3000" spc="-5" dirty="0">
                <a:latin typeface="Lucida Sans Unicode"/>
                <a:cs typeface="Lucida Sans Unicode"/>
              </a:rPr>
              <a:t>fully characterizing the  underlying particles. </a:t>
            </a:r>
            <a:r>
              <a:rPr lang="en-US" sz="3000" dirty="0">
                <a:latin typeface="Lucida Sans Unicode"/>
                <a:cs typeface="Lucida Sans Unicode"/>
              </a:rPr>
              <a:t>We do </a:t>
            </a:r>
            <a:r>
              <a:rPr lang="en-US" sz="3000" spc="-5" dirty="0">
                <a:latin typeface="Lucida Sans Unicode"/>
                <a:cs typeface="Lucida Sans Unicode"/>
              </a:rPr>
              <a:t>this using several pieces </a:t>
            </a:r>
            <a:r>
              <a:rPr lang="en-US" sz="3000" dirty="0">
                <a:latin typeface="Lucida Sans Unicode"/>
                <a:cs typeface="Lucida Sans Unicode"/>
              </a:rPr>
              <a:t>of</a:t>
            </a:r>
            <a:r>
              <a:rPr lang="en-US" sz="3000" spc="75" dirty="0">
                <a:latin typeface="Lucida Sans Unicode"/>
                <a:cs typeface="Lucida Sans Unicode"/>
              </a:rPr>
              <a:t> </a:t>
            </a:r>
            <a:r>
              <a:rPr lang="en-US" sz="3000" spc="-5" dirty="0">
                <a:latin typeface="Lucida Sans Unicode"/>
                <a:cs typeface="Lucida Sans Unicode"/>
              </a:rPr>
              <a:t>information:</a:t>
            </a:r>
            <a:endParaRPr lang="en-US" sz="300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  <a:spcBef>
                <a:spcPts val="300"/>
              </a:spcBef>
            </a:pPr>
            <a:endParaRPr lang="en-US" sz="3000" spc="-5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lang="en-US" sz="3000" spc="-5" dirty="0">
                <a:latin typeface="Lucida Sans Unicode"/>
                <a:cs typeface="Lucida Sans Unicode"/>
              </a:rPr>
              <a:t>First, we need </a:t>
            </a:r>
            <a:r>
              <a:rPr lang="en-US" sz="3000" dirty="0">
                <a:latin typeface="Lucida Sans Unicode"/>
                <a:cs typeface="Lucida Sans Unicode"/>
              </a:rPr>
              <a:t>a </a:t>
            </a:r>
            <a:r>
              <a:rPr lang="en-US" sz="3000" spc="-5" dirty="0">
                <a:latin typeface="Lucida Sans Unicode"/>
                <a:cs typeface="Lucida Sans Unicode"/>
              </a:rPr>
              <a:t>density function that tells us how the particles are  distributed both spatially and</a:t>
            </a:r>
            <a:r>
              <a:rPr lang="en-US" sz="3000" spc="40" dirty="0">
                <a:latin typeface="Lucida Sans Unicode"/>
                <a:cs typeface="Lucida Sans Unicode"/>
              </a:rPr>
              <a:t> </a:t>
            </a:r>
            <a:r>
              <a:rPr lang="en-US" sz="3000" spc="-5" dirty="0">
                <a:latin typeface="Lucida Sans Unicode"/>
                <a:cs typeface="Lucida Sans Unicode"/>
              </a:rPr>
              <a:t>directionally.</a:t>
            </a:r>
            <a:endParaRPr lang="en-US" sz="3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000" spc="-5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Lucida Sans Unicode"/>
                <a:cs typeface="Lucida Sans Unicode"/>
              </a:rPr>
              <a:t>Secondly, we need to know how much light </a:t>
            </a:r>
            <a:r>
              <a:rPr lang="en-US" sz="3000" dirty="0">
                <a:latin typeface="Lucida Sans Unicode"/>
                <a:cs typeface="Lucida Sans Unicode"/>
              </a:rPr>
              <a:t>a </a:t>
            </a:r>
            <a:r>
              <a:rPr lang="en-US" sz="3000" spc="-5" dirty="0">
                <a:latin typeface="Lucida Sans Unicode"/>
                <a:cs typeface="Lucida Sans Unicode"/>
              </a:rPr>
              <a:t>particle intercepts</a:t>
            </a:r>
            <a:r>
              <a:rPr lang="en-US" sz="3000" spc="65" dirty="0">
                <a:latin typeface="Lucida Sans Unicode"/>
                <a:cs typeface="Lucida Sans Unicode"/>
              </a:rPr>
              <a:t> </a:t>
            </a:r>
            <a:r>
              <a:rPr lang="en-US" sz="3000" spc="-5" dirty="0">
                <a:latin typeface="Lucida Sans Unicode"/>
                <a:cs typeface="Lucida Sans Unicode"/>
              </a:rPr>
              <a:t>–</a:t>
            </a:r>
          </a:p>
          <a:p>
            <a:pPr marL="12700">
              <a:spcBef>
                <a:spcPts val="100"/>
              </a:spcBef>
            </a:pPr>
            <a:r>
              <a:rPr lang="en-US" sz="3000" dirty="0">
                <a:latin typeface="Lucida Sans Unicode"/>
                <a:cs typeface="Lucida Sans Unicode"/>
              </a:rPr>
              <a:t>so </a:t>
            </a:r>
            <a:r>
              <a:rPr lang="en-US" sz="3000" spc="-5" dirty="0">
                <a:latin typeface="Lucida Sans Unicode"/>
                <a:cs typeface="Lucida Sans Unicode"/>
              </a:rPr>
              <a:t>we need </a:t>
            </a:r>
            <a:r>
              <a:rPr lang="en-US" sz="3000" dirty="0">
                <a:latin typeface="Lucida Sans Unicode"/>
                <a:cs typeface="Lucida Sans Unicode"/>
              </a:rPr>
              <a:t>a </a:t>
            </a:r>
            <a:r>
              <a:rPr lang="en-US" sz="3000" spc="-5" dirty="0">
                <a:latin typeface="Lucida Sans Unicode"/>
                <a:cs typeface="Lucida Sans Unicode"/>
              </a:rPr>
              <a:t>function that tells us the projected area </a:t>
            </a:r>
            <a:r>
              <a:rPr lang="en-US" sz="3000" dirty="0">
                <a:latin typeface="Lucida Sans Unicode"/>
                <a:cs typeface="Lucida Sans Unicode"/>
              </a:rPr>
              <a:t>from </a:t>
            </a:r>
            <a:r>
              <a:rPr lang="en-US" sz="3700" spc="-90" dirty="0">
                <a:solidFill>
                  <a:srgbClr val="E0E0E0"/>
                </a:solidFill>
                <a:latin typeface="Century Gothic"/>
                <a:cs typeface="Century Gothic"/>
              </a:rPr>
              <a:t>6%	30</a:t>
            </a:r>
            <a:endParaRPr lang="en-US" sz="35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3500"/>
              </a:lnSpc>
            </a:pPr>
            <a:r>
              <a:rPr lang="en-US" sz="3000" spc="-5" dirty="0">
                <a:latin typeface="Lucida Sans Unicode"/>
                <a:cs typeface="Lucida Sans Unicode"/>
              </a:rPr>
              <a:t>The particle might </a:t>
            </a:r>
            <a:r>
              <a:rPr lang="en-US" sz="3000" spc="-10" dirty="0">
                <a:latin typeface="Lucida Sans Unicode"/>
                <a:cs typeface="Lucida Sans Unicode"/>
              </a:rPr>
              <a:t>reflect </a:t>
            </a:r>
            <a:r>
              <a:rPr lang="en-US" sz="3000" spc="-15" dirty="0">
                <a:latin typeface="Lucida Sans Unicode"/>
                <a:cs typeface="Lucida Sans Unicode"/>
              </a:rPr>
              <a:t>di</a:t>
            </a:r>
            <a:r>
              <a:rPr lang="en-US" sz="3000" spc="-15" dirty="0">
                <a:latin typeface="Lucida Sans"/>
                <a:cs typeface="Lucida Sans"/>
              </a:rPr>
              <a:t>ff</a:t>
            </a:r>
            <a:r>
              <a:rPr lang="en-US" sz="3000" spc="-15" dirty="0">
                <a:latin typeface="Lucida Sans Unicode"/>
                <a:cs typeface="Lucida Sans Unicode"/>
              </a:rPr>
              <a:t>erent </a:t>
            </a:r>
            <a:r>
              <a:rPr lang="en-US" sz="3000" spc="-5" dirty="0">
                <a:latin typeface="Lucida Sans Unicode"/>
                <a:cs typeface="Lucida Sans Unicode"/>
              </a:rPr>
              <a:t>amounts </a:t>
            </a:r>
            <a:r>
              <a:rPr lang="en-US" sz="3000" dirty="0">
                <a:latin typeface="Lucida Sans Unicode"/>
                <a:cs typeface="Lucida Sans Unicode"/>
              </a:rPr>
              <a:t>of </a:t>
            </a:r>
            <a:r>
              <a:rPr lang="en-US" sz="3000" spc="-5" dirty="0">
                <a:latin typeface="Lucida Sans Unicode"/>
                <a:cs typeface="Lucida Sans Unicode"/>
              </a:rPr>
              <a:t>light depending </a:t>
            </a:r>
            <a:r>
              <a:rPr lang="en-US" sz="3000" dirty="0">
                <a:latin typeface="Lucida Sans Unicode"/>
                <a:cs typeface="Lucida Sans Unicode"/>
              </a:rPr>
              <a:t>on  </a:t>
            </a:r>
            <a:r>
              <a:rPr lang="en-US" sz="3000" spc="-5" dirty="0">
                <a:latin typeface="Lucida Sans Unicode"/>
                <a:cs typeface="Lucida Sans Unicode"/>
              </a:rPr>
              <a:t>the direction </a:t>
            </a:r>
            <a:r>
              <a:rPr lang="en-US" sz="3000" dirty="0">
                <a:latin typeface="Lucida Sans Unicode"/>
                <a:cs typeface="Lucida Sans Unicode"/>
              </a:rPr>
              <a:t>from </a:t>
            </a:r>
            <a:r>
              <a:rPr lang="en-US" sz="3000" spc="-5" dirty="0">
                <a:latin typeface="Lucida Sans Unicode"/>
                <a:cs typeface="Lucida Sans Unicode"/>
              </a:rPr>
              <a:t>which </a:t>
            </a:r>
            <a:r>
              <a:rPr lang="en-US" sz="3000" dirty="0">
                <a:latin typeface="Lucida Sans Unicode"/>
                <a:cs typeface="Lucida Sans Unicode"/>
              </a:rPr>
              <a:t>it is </a:t>
            </a:r>
            <a:r>
              <a:rPr lang="en-US" sz="3000" spc="-5" dirty="0">
                <a:latin typeface="Lucida Sans Unicode"/>
                <a:cs typeface="Lucida Sans Unicode"/>
              </a:rPr>
              <a:t>illuminated, </a:t>
            </a:r>
            <a:r>
              <a:rPr lang="en-US" sz="3000" dirty="0">
                <a:latin typeface="Lucida Sans Unicode"/>
                <a:cs typeface="Lucida Sans Unicode"/>
              </a:rPr>
              <a:t>so </a:t>
            </a:r>
            <a:r>
              <a:rPr lang="en-US" sz="3000" spc="-5" dirty="0">
                <a:latin typeface="Lucida Sans Unicode"/>
                <a:cs typeface="Lucida Sans Unicode"/>
              </a:rPr>
              <a:t>we need to </a:t>
            </a:r>
            <a:r>
              <a:rPr lang="en-US" sz="3000" dirty="0">
                <a:latin typeface="Lucida Sans Unicode"/>
                <a:cs typeface="Lucida Sans Unicode"/>
              </a:rPr>
              <a:t>provide a  </a:t>
            </a:r>
            <a:r>
              <a:rPr lang="en-US" sz="3000" spc="-5" dirty="0">
                <a:latin typeface="Lucida Sans Unicode"/>
                <a:cs typeface="Lucida Sans Unicode"/>
              </a:rPr>
              <a:t>directionally varying albedo</a:t>
            </a:r>
            <a:r>
              <a:rPr lang="en-US" sz="3000" spc="5" dirty="0">
                <a:latin typeface="Lucida Sans Unicode"/>
                <a:cs typeface="Lucida Sans Unicode"/>
              </a:rPr>
              <a:t> </a:t>
            </a:r>
            <a:r>
              <a:rPr lang="en-US" sz="3000" spc="-5" dirty="0">
                <a:latin typeface="Lucida Sans Unicode"/>
                <a:cs typeface="Lucida Sans Unicode"/>
              </a:rPr>
              <a:t>function.</a:t>
            </a:r>
          </a:p>
          <a:p>
            <a:pPr marL="12700">
              <a:spcBef>
                <a:spcPts val="100"/>
              </a:spcBef>
            </a:pPr>
            <a:r>
              <a:rPr lang="en-US" sz="3000" spc="-15" dirty="0">
                <a:latin typeface="Lucida Sans Unicode"/>
                <a:cs typeface="Lucida Sans Unicode"/>
              </a:rPr>
              <a:t>di</a:t>
            </a:r>
            <a:r>
              <a:rPr lang="en-US" sz="3000" spc="-15" dirty="0">
                <a:latin typeface="Lucida Sans"/>
                <a:cs typeface="Lucida Sans"/>
              </a:rPr>
              <a:t>ff</a:t>
            </a:r>
            <a:r>
              <a:rPr lang="en-US" sz="3000" spc="-15" dirty="0">
                <a:latin typeface="Lucida Sans Unicode"/>
                <a:cs typeface="Lucida Sans Unicode"/>
              </a:rPr>
              <a:t>erent  </a:t>
            </a:r>
            <a:r>
              <a:rPr lang="en-US" sz="3000" spc="-5" dirty="0">
                <a:latin typeface="Lucida Sans Unicode"/>
                <a:cs typeface="Lucida Sans Unicode"/>
              </a:rPr>
              <a:t>directions.</a:t>
            </a:r>
          </a:p>
          <a:p>
            <a:pPr marL="12700">
              <a:spcBef>
                <a:spcPts val="100"/>
              </a:spcBef>
            </a:pPr>
            <a:endParaRPr lang="en-US" sz="3000" spc="-5" dirty="0">
              <a:latin typeface="Lucida Sans Unicode"/>
              <a:cs typeface="Lucida Sans Unicode"/>
            </a:endParaRPr>
          </a:p>
          <a:p>
            <a:pPr marL="12700">
              <a:spcBef>
                <a:spcPts val="100"/>
              </a:spcBef>
            </a:pPr>
            <a:r>
              <a:rPr lang="en-US" sz="3000" spc="-5" dirty="0">
                <a:latin typeface="Lucida Sans Unicode"/>
                <a:cs typeface="Lucida Sans Unicode"/>
              </a:rPr>
              <a:t>And each particle itself also has </a:t>
            </a:r>
            <a:r>
              <a:rPr lang="en-US" sz="3000" dirty="0">
                <a:latin typeface="Lucida Sans Unicode"/>
                <a:cs typeface="Lucida Sans Unicode"/>
              </a:rPr>
              <a:t>a </a:t>
            </a:r>
            <a:r>
              <a:rPr lang="en-US" sz="3000" spc="-5" dirty="0">
                <a:latin typeface="Lucida Sans Unicode"/>
                <a:cs typeface="Lucida Sans Unicode"/>
              </a:rPr>
              <a:t>phase function that determines  the scattered direction after an interaction takes</a:t>
            </a:r>
            <a:r>
              <a:rPr lang="en-US" sz="3000" spc="55" dirty="0">
                <a:latin typeface="Lucida Sans Unicode"/>
                <a:cs typeface="Lucida Sans Unicode"/>
              </a:rPr>
              <a:t> </a:t>
            </a:r>
            <a:r>
              <a:rPr lang="en-US" sz="3000" spc="-5" dirty="0">
                <a:latin typeface="Lucida Sans Unicode"/>
                <a:cs typeface="Lucida Sans Unicode"/>
              </a:rPr>
              <a:t>place.</a:t>
            </a:r>
            <a:endParaRPr lang="en-US" sz="30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3500"/>
              </a:lnSpc>
            </a:pPr>
            <a:endParaRPr lang="en-US" sz="3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000" dirty="0">
              <a:latin typeface="Lucida Sans Unicode"/>
              <a:cs typeface="Lucida Sans Unicode"/>
            </a:endParaRPr>
          </a:p>
        </p:txBody>
      </p:sp>
      <p:pic>
        <p:nvPicPr>
          <p:cNvPr id="184" name="Picture 18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5" y="4645635"/>
            <a:ext cx="1789181" cy="891889"/>
          </a:xfrm>
          <a:prstGeom prst="rect">
            <a:avLst/>
          </a:prstGeom>
          <a:noFill/>
        </p:spPr>
      </p:pic>
      <p:pic>
        <p:nvPicPr>
          <p:cNvPr id="186" name="Picture 1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67" y="4656005"/>
            <a:ext cx="1794596" cy="878661"/>
          </a:xfrm>
          <a:prstGeom prst="rect">
            <a:avLst/>
          </a:prstGeom>
          <a:noFill/>
        </p:spPr>
      </p:pic>
      <p:pic>
        <p:nvPicPr>
          <p:cNvPr id="188" name="Picture 1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44" y="4663858"/>
            <a:ext cx="3968339" cy="873666"/>
          </a:xfrm>
          <a:prstGeom prst="rect">
            <a:avLst/>
          </a:prstGeom>
          <a:noFill/>
        </p:spPr>
      </p:pic>
      <p:pic>
        <p:nvPicPr>
          <p:cNvPr id="190" name="Picture 1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703676"/>
            <a:ext cx="2135125" cy="89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57245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10" dirty="0">
                <a:latin typeface="Calibri"/>
                <a:cs typeface="Calibri"/>
              </a:rPr>
              <a:t>Particle</a:t>
            </a:r>
            <a:r>
              <a:rPr sz="5600" b="0" spc="-105" dirty="0">
                <a:latin typeface="Calibri"/>
                <a:cs typeface="Calibri"/>
              </a:rPr>
              <a:t> </a:t>
            </a:r>
            <a:r>
              <a:rPr sz="5600" b="0" spc="75" dirty="0">
                <a:latin typeface="Calibri"/>
                <a:cs typeface="Calibri"/>
              </a:rPr>
              <a:t>description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8875" y="7365893"/>
            <a:ext cx="381000" cy="320040"/>
          </a:xfrm>
          <a:custGeom>
            <a:avLst/>
            <a:gdLst/>
            <a:ahLst/>
            <a:cxnLst/>
            <a:rect l="l" t="t" r="r" b="b"/>
            <a:pathLst>
              <a:path w="381000" h="320040">
                <a:moveTo>
                  <a:pt x="352705" y="0"/>
                </a:moveTo>
                <a:lnTo>
                  <a:pt x="188602" y="0"/>
                </a:lnTo>
                <a:lnTo>
                  <a:pt x="143932" y="6862"/>
                </a:lnTo>
                <a:lnTo>
                  <a:pt x="103680" y="25671"/>
                </a:lnTo>
                <a:lnTo>
                  <a:pt x="68741" y="53754"/>
                </a:lnTo>
                <a:lnTo>
                  <a:pt x="40008" y="88441"/>
                </a:lnTo>
                <a:lnTo>
                  <a:pt x="18378" y="127063"/>
                </a:lnTo>
                <a:lnTo>
                  <a:pt x="4743" y="166948"/>
                </a:lnTo>
                <a:lnTo>
                  <a:pt x="0" y="205427"/>
                </a:lnTo>
                <a:lnTo>
                  <a:pt x="7630" y="250140"/>
                </a:lnTo>
                <a:lnTo>
                  <a:pt x="29310" y="286437"/>
                </a:lnTo>
                <a:lnTo>
                  <a:pt x="63220" y="310797"/>
                </a:lnTo>
                <a:lnTo>
                  <a:pt x="107541" y="319699"/>
                </a:lnTo>
                <a:lnTo>
                  <a:pt x="150248" y="312709"/>
                </a:lnTo>
                <a:lnTo>
                  <a:pt x="169351" y="303612"/>
                </a:lnTo>
                <a:lnTo>
                  <a:pt x="108027" y="303612"/>
                </a:lnTo>
                <a:lnTo>
                  <a:pt x="83251" y="298738"/>
                </a:lnTo>
                <a:lnTo>
                  <a:pt x="62978" y="284118"/>
                </a:lnTo>
                <a:lnTo>
                  <a:pt x="49287" y="259755"/>
                </a:lnTo>
                <a:lnTo>
                  <a:pt x="44262" y="225653"/>
                </a:lnTo>
                <a:lnTo>
                  <a:pt x="45995" y="203219"/>
                </a:lnTo>
                <a:lnTo>
                  <a:pt x="62093" y="136421"/>
                </a:lnTo>
                <a:lnTo>
                  <a:pt x="102433" y="71823"/>
                </a:lnTo>
                <a:lnTo>
                  <a:pt x="154102" y="44596"/>
                </a:lnTo>
                <a:lnTo>
                  <a:pt x="175366" y="42228"/>
                </a:lnTo>
                <a:lnTo>
                  <a:pt x="345447" y="42228"/>
                </a:lnTo>
                <a:lnTo>
                  <a:pt x="354921" y="41842"/>
                </a:lnTo>
                <a:lnTo>
                  <a:pt x="366627" y="39134"/>
                </a:lnTo>
                <a:lnTo>
                  <a:pt x="376576" y="31786"/>
                </a:lnTo>
                <a:lnTo>
                  <a:pt x="380779" y="17476"/>
                </a:lnTo>
                <a:lnTo>
                  <a:pt x="378212" y="7372"/>
                </a:lnTo>
                <a:lnTo>
                  <a:pt x="371596" y="2184"/>
                </a:lnTo>
                <a:lnTo>
                  <a:pt x="362552" y="273"/>
                </a:lnTo>
                <a:lnTo>
                  <a:pt x="352705" y="0"/>
                </a:lnTo>
                <a:close/>
              </a:path>
              <a:path w="381000" h="320040">
                <a:moveTo>
                  <a:pt x="266098" y="42228"/>
                </a:moveTo>
                <a:lnTo>
                  <a:pt x="175366" y="42228"/>
                </a:lnTo>
                <a:lnTo>
                  <a:pt x="211058" y="50030"/>
                </a:lnTo>
                <a:lnTo>
                  <a:pt x="230902" y="68874"/>
                </a:lnTo>
                <a:lnTo>
                  <a:pt x="239461" y="91914"/>
                </a:lnTo>
                <a:lnTo>
                  <a:pt x="241300" y="112309"/>
                </a:lnTo>
                <a:lnTo>
                  <a:pt x="238677" y="141743"/>
                </a:lnTo>
                <a:lnTo>
                  <a:pt x="218916" y="211179"/>
                </a:lnTo>
                <a:lnTo>
                  <a:pt x="179965" y="269799"/>
                </a:lnTo>
                <a:lnTo>
                  <a:pt x="130666" y="300012"/>
                </a:lnTo>
                <a:lnTo>
                  <a:pt x="108027" y="303612"/>
                </a:lnTo>
                <a:lnTo>
                  <a:pt x="169351" y="303612"/>
                </a:lnTo>
                <a:lnTo>
                  <a:pt x="229268" y="262088"/>
                </a:lnTo>
                <a:lnTo>
                  <a:pt x="259679" y="221988"/>
                </a:lnTo>
                <a:lnTo>
                  <a:pt x="280090" y="174381"/>
                </a:lnTo>
                <a:lnTo>
                  <a:pt x="287549" y="121034"/>
                </a:lnTo>
                <a:lnTo>
                  <a:pt x="287214" y="108014"/>
                </a:lnTo>
                <a:lnTo>
                  <a:pt x="284868" y="88966"/>
                </a:lnTo>
                <a:lnTo>
                  <a:pt x="278499" y="66250"/>
                </a:lnTo>
                <a:lnTo>
                  <a:pt x="266098" y="422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8842" y="7562955"/>
            <a:ext cx="201930" cy="229235"/>
          </a:xfrm>
          <a:custGeom>
            <a:avLst/>
            <a:gdLst/>
            <a:ahLst/>
            <a:cxnLst/>
            <a:rect l="l" t="t" r="r" b="b"/>
            <a:pathLst>
              <a:path w="201929" h="229234">
                <a:moveTo>
                  <a:pt x="29274" y="144804"/>
                </a:moveTo>
                <a:lnTo>
                  <a:pt x="18527" y="147007"/>
                </a:lnTo>
                <a:lnTo>
                  <a:pt x="9150" y="153556"/>
                </a:lnTo>
                <a:lnTo>
                  <a:pt x="2516" y="164354"/>
                </a:lnTo>
                <a:lnTo>
                  <a:pt x="0" y="179310"/>
                </a:lnTo>
                <a:lnTo>
                  <a:pt x="5814" y="200140"/>
                </a:lnTo>
                <a:lnTo>
                  <a:pt x="22278" y="215854"/>
                </a:lnTo>
                <a:lnTo>
                  <a:pt x="47923" y="225777"/>
                </a:lnTo>
                <a:lnTo>
                  <a:pt x="81282" y="229235"/>
                </a:lnTo>
                <a:lnTo>
                  <a:pt x="137668" y="218850"/>
                </a:lnTo>
                <a:lnTo>
                  <a:pt x="142776" y="215135"/>
                </a:lnTo>
                <a:lnTo>
                  <a:pt x="81785" y="215135"/>
                </a:lnTo>
                <a:lnTo>
                  <a:pt x="65432" y="214141"/>
                </a:lnTo>
                <a:lnTo>
                  <a:pt x="48277" y="210675"/>
                </a:lnTo>
                <a:lnTo>
                  <a:pt x="32734" y="204011"/>
                </a:lnTo>
                <a:lnTo>
                  <a:pt x="21216" y="193424"/>
                </a:lnTo>
                <a:lnTo>
                  <a:pt x="32577" y="189980"/>
                </a:lnTo>
                <a:lnTo>
                  <a:pt x="41335" y="183336"/>
                </a:lnTo>
                <a:lnTo>
                  <a:pt x="46971" y="174367"/>
                </a:lnTo>
                <a:lnTo>
                  <a:pt x="48966" y="163945"/>
                </a:lnTo>
                <a:lnTo>
                  <a:pt x="47380" y="155500"/>
                </a:lnTo>
                <a:lnTo>
                  <a:pt x="43097" y="149526"/>
                </a:lnTo>
                <a:lnTo>
                  <a:pt x="36825" y="145976"/>
                </a:lnTo>
                <a:lnTo>
                  <a:pt x="29274" y="144804"/>
                </a:lnTo>
                <a:close/>
              </a:path>
              <a:path w="201929" h="229234">
                <a:moveTo>
                  <a:pt x="134764" y="0"/>
                </a:moveTo>
                <a:lnTo>
                  <a:pt x="87374" y="9391"/>
                </a:lnTo>
                <a:lnTo>
                  <a:pt x="59340" y="31235"/>
                </a:lnTo>
                <a:lnTo>
                  <a:pt x="45964" y="56031"/>
                </a:lnTo>
                <a:lnTo>
                  <a:pt x="42550" y="74282"/>
                </a:lnTo>
                <a:lnTo>
                  <a:pt x="44299" y="87165"/>
                </a:lnTo>
                <a:lnTo>
                  <a:pt x="69496" y="117684"/>
                </a:lnTo>
                <a:lnTo>
                  <a:pt x="116526" y="129698"/>
                </a:lnTo>
                <a:lnTo>
                  <a:pt x="127596" y="132227"/>
                </a:lnTo>
                <a:lnTo>
                  <a:pt x="141711" y="137711"/>
                </a:lnTo>
                <a:lnTo>
                  <a:pt x="153857" y="147580"/>
                </a:lnTo>
                <a:lnTo>
                  <a:pt x="159020" y="163262"/>
                </a:lnTo>
                <a:lnTo>
                  <a:pt x="157821" y="171476"/>
                </a:lnTo>
                <a:lnTo>
                  <a:pt x="132275" y="203942"/>
                </a:lnTo>
                <a:lnTo>
                  <a:pt x="89466" y="214960"/>
                </a:lnTo>
                <a:lnTo>
                  <a:pt x="81785" y="215135"/>
                </a:lnTo>
                <a:lnTo>
                  <a:pt x="142776" y="215135"/>
                </a:lnTo>
                <a:lnTo>
                  <a:pt x="171141" y="194507"/>
                </a:lnTo>
                <a:lnTo>
                  <a:pt x="187196" y="166420"/>
                </a:lnTo>
                <a:lnTo>
                  <a:pt x="191326" y="144804"/>
                </a:lnTo>
                <a:lnTo>
                  <a:pt x="183140" y="116374"/>
                </a:lnTo>
                <a:lnTo>
                  <a:pt x="163741" y="99017"/>
                </a:lnTo>
                <a:lnTo>
                  <a:pt x="140872" y="89738"/>
                </a:lnTo>
                <a:lnTo>
                  <a:pt x="117774" y="84533"/>
                </a:lnTo>
                <a:lnTo>
                  <a:pt x="105270" y="82506"/>
                </a:lnTo>
                <a:lnTo>
                  <a:pt x="102269" y="81479"/>
                </a:lnTo>
                <a:lnTo>
                  <a:pt x="90167" y="77587"/>
                </a:lnTo>
                <a:lnTo>
                  <a:pt x="81579" y="71661"/>
                </a:lnTo>
                <a:lnTo>
                  <a:pt x="76460" y="64310"/>
                </a:lnTo>
                <a:lnTo>
                  <a:pt x="74763" y="56146"/>
                </a:lnTo>
                <a:lnTo>
                  <a:pt x="76342" y="47164"/>
                </a:lnTo>
                <a:lnTo>
                  <a:pt x="105436" y="18583"/>
                </a:lnTo>
                <a:lnTo>
                  <a:pt x="134261" y="14075"/>
                </a:lnTo>
                <a:lnTo>
                  <a:pt x="184746" y="14075"/>
                </a:lnTo>
                <a:lnTo>
                  <a:pt x="179559" y="9626"/>
                </a:lnTo>
                <a:lnTo>
                  <a:pt x="158075" y="2242"/>
                </a:lnTo>
                <a:lnTo>
                  <a:pt x="134764" y="0"/>
                </a:lnTo>
                <a:close/>
              </a:path>
              <a:path w="201929" h="229234">
                <a:moveTo>
                  <a:pt x="184746" y="14075"/>
                </a:moveTo>
                <a:lnTo>
                  <a:pt x="134261" y="14075"/>
                </a:lnTo>
                <a:lnTo>
                  <a:pt x="144564" y="14564"/>
                </a:lnTo>
                <a:lnTo>
                  <a:pt x="157824" y="16888"/>
                </a:lnTo>
                <a:lnTo>
                  <a:pt x="171182" y="22330"/>
                </a:lnTo>
                <a:lnTo>
                  <a:pt x="181776" y="32174"/>
                </a:lnTo>
                <a:lnTo>
                  <a:pt x="173151" y="35794"/>
                </a:lnTo>
                <a:lnTo>
                  <a:pt x="166689" y="41492"/>
                </a:lnTo>
                <a:lnTo>
                  <a:pt x="162609" y="48523"/>
                </a:lnTo>
                <a:lnTo>
                  <a:pt x="161205" y="56031"/>
                </a:lnTo>
                <a:lnTo>
                  <a:pt x="161188" y="67825"/>
                </a:lnTo>
                <a:lnTo>
                  <a:pt x="171123" y="72414"/>
                </a:lnTo>
                <a:lnTo>
                  <a:pt x="177572" y="72414"/>
                </a:lnTo>
                <a:lnTo>
                  <a:pt x="183398" y="71542"/>
                </a:lnTo>
                <a:lnTo>
                  <a:pt x="191366" y="67701"/>
                </a:lnTo>
                <a:lnTo>
                  <a:pt x="198401" y="59053"/>
                </a:lnTo>
                <a:lnTo>
                  <a:pt x="201429" y="43760"/>
                </a:lnTo>
                <a:lnTo>
                  <a:pt x="195311" y="23137"/>
                </a:lnTo>
                <a:lnTo>
                  <a:pt x="184746" y="140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4651" y="7601137"/>
            <a:ext cx="85090" cy="215265"/>
          </a:xfrm>
          <a:custGeom>
            <a:avLst/>
            <a:gdLst/>
            <a:ahLst/>
            <a:cxnLst/>
            <a:rect l="l" t="t" r="r" b="b"/>
            <a:pathLst>
              <a:path w="85089" h="215265">
                <a:moveTo>
                  <a:pt x="83628" y="64913"/>
                </a:moveTo>
                <a:lnTo>
                  <a:pt x="67967" y="64913"/>
                </a:lnTo>
                <a:lnTo>
                  <a:pt x="68677" y="65634"/>
                </a:lnTo>
                <a:lnTo>
                  <a:pt x="68714" y="76459"/>
                </a:lnTo>
                <a:lnTo>
                  <a:pt x="53060" y="147169"/>
                </a:lnTo>
                <a:lnTo>
                  <a:pt x="19503" y="195874"/>
                </a:lnTo>
                <a:lnTo>
                  <a:pt x="11537" y="203738"/>
                </a:lnTo>
                <a:lnTo>
                  <a:pt x="11537" y="212323"/>
                </a:lnTo>
                <a:lnTo>
                  <a:pt x="15159" y="215182"/>
                </a:lnTo>
                <a:lnTo>
                  <a:pt x="18803" y="215182"/>
                </a:lnTo>
                <a:lnTo>
                  <a:pt x="32472" y="205272"/>
                </a:lnTo>
                <a:lnTo>
                  <a:pt x="54785" y="177194"/>
                </a:lnTo>
                <a:lnTo>
                  <a:pt x="75607" y="133422"/>
                </a:lnTo>
                <a:lnTo>
                  <a:pt x="84796" y="76459"/>
                </a:lnTo>
                <a:lnTo>
                  <a:pt x="83628" y="64913"/>
                </a:lnTo>
                <a:close/>
              </a:path>
              <a:path w="85089" h="215265">
                <a:moveTo>
                  <a:pt x="38408" y="0"/>
                </a:moveTo>
                <a:lnTo>
                  <a:pt x="22320" y="3134"/>
                </a:lnTo>
                <a:lnTo>
                  <a:pt x="10238" y="11544"/>
                </a:lnTo>
                <a:lnTo>
                  <a:pt x="2639" y="23739"/>
                </a:lnTo>
                <a:lnTo>
                  <a:pt x="0" y="38229"/>
                </a:lnTo>
                <a:lnTo>
                  <a:pt x="2632" y="52411"/>
                </a:lnTo>
                <a:lnTo>
                  <a:pt x="10211" y="64631"/>
                </a:lnTo>
                <a:lnTo>
                  <a:pt x="22261" y="73202"/>
                </a:lnTo>
                <a:lnTo>
                  <a:pt x="38308" y="76434"/>
                </a:lnTo>
                <a:lnTo>
                  <a:pt x="44899" y="75884"/>
                </a:lnTo>
                <a:lnTo>
                  <a:pt x="51498" y="74185"/>
                </a:lnTo>
                <a:lnTo>
                  <a:pt x="57830" y="71268"/>
                </a:lnTo>
                <a:lnTo>
                  <a:pt x="63623" y="67064"/>
                </a:lnTo>
                <a:lnTo>
                  <a:pt x="65777" y="65634"/>
                </a:lnTo>
                <a:lnTo>
                  <a:pt x="66522" y="64913"/>
                </a:lnTo>
                <a:lnTo>
                  <a:pt x="83628" y="64913"/>
                </a:lnTo>
                <a:lnTo>
                  <a:pt x="81523" y="44224"/>
                </a:lnTo>
                <a:lnTo>
                  <a:pt x="72196" y="20202"/>
                </a:lnTo>
                <a:lnTo>
                  <a:pt x="57573" y="5187"/>
                </a:lnTo>
                <a:lnTo>
                  <a:pt x="3840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0487" y="7365893"/>
            <a:ext cx="381000" cy="320040"/>
          </a:xfrm>
          <a:custGeom>
            <a:avLst/>
            <a:gdLst/>
            <a:ahLst/>
            <a:cxnLst/>
            <a:rect l="l" t="t" r="r" b="b"/>
            <a:pathLst>
              <a:path w="381000" h="320040">
                <a:moveTo>
                  <a:pt x="352705" y="0"/>
                </a:moveTo>
                <a:lnTo>
                  <a:pt x="188601" y="0"/>
                </a:lnTo>
                <a:lnTo>
                  <a:pt x="143932" y="6862"/>
                </a:lnTo>
                <a:lnTo>
                  <a:pt x="103680" y="25671"/>
                </a:lnTo>
                <a:lnTo>
                  <a:pt x="68741" y="53754"/>
                </a:lnTo>
                <a:lnTo>
                  <a:pt x="40008" y="88441"/>
                </a:lnTo>
                <a:lnTo>
                  <a:pt x="18378" y="127063"/>
                </a:lnTo>
                <a:lnTo>
                  <a:pt x="4743" y="166948"/>
                </a:lnTo>
                <a:lnTo>
                  <a:pt x="0" y="205427"/>
                </a:lnTo>
                <a:lnTo>
                  <a:pt x="7630" y="250140"/>
                </a:lnTo>
                <a:lnTo>
                  <a:pt x="29310" y="286437"/>
                </a:lnTo>
                <a:lnTo>
                  <a:pt x="63220" y="310797"/>
                </a:lnTo>
                <a:lnTo>
                  <a:pt x="107541" y="319699"/>
                </a:lnTo>
                <a:lnTo>
                  <a:pt x="150248" y="312709"/>
                </a:lnTo>
                <a:lnTo>
                  <a:pt x="169351" y="303612"/>
                </a:lnTo>
                <a:lnTo>
                  <a:pt x="108027" y="303612"/>
                </a:lnTo>
                <a:lnTo>
                  <a:pt x="83251" y="298738"/>
                </a:lnTo>
                <a:lnTo>
                  <a:pt x="62978" y="284118"/>
                </a:lnTo>
                <a:lnTo>
                  <a:pt x="49287" y="259755"/>
                </a:lnTo>
                <a:lnTo>
                  <a:pt x="44262" y="225653"/>
                </a:lnTo>
                <a:lnTo>
                  <a:pt x="45995" y="203219"/>
                </a:lnTo>
                <a:lnTo>
                  <a:pt x="62093" y="136421"/>
                </a:lnTo>
                <a:lnTo>
                  <a:pt x="102433" y="71823"/>
                </a:lnTo>
                <a:lnTo>
                  <a:pt x="154102" y="44596"/>
                </a:lnTo>
                <a:lnTo>
                  <a:pt x="175366" y="42228"/>
                </a:lnTo>
                <a:lnTo>
                  <a:pt x="345446" y="42228"/>
                </a:lnTo>
                <a:lnTo>
                  <a:pt x="354920" y="41842"/>
                </a:lnTo>
                <a:lnTo>
                  <a:pt x="366626" y="39134"/>
                </a:lnTo>
                <a:lnTo>
                  <a:pt x="376576" y="31786"/>
                </a:lnTo>
                <a:lnTo>
                  <a:pt x="380779" y="17476"/>
                </a:lnTo>
                <a:lnTo>
                  <a:pt x="378212" y="7372"/>
                </a:lnTo>
                <a:lnTo>
                  <a:pt x="371596" y="2184"/>
                </a:lnTo>
                <a:lnTo>
                  <a:pt x="362552" y="273"/>
                </a:lnTo>
                <a:lnTo>
                  <a:pt x="352705" y="0"/>
                </a:lnTo>
                <a:close/>
              </a:path>
              <a:path w="381000" h="320040">
                <a:moveTo>
                  <a:pt x="266096" y="42228"/>
                </a:moveTo>
                <a:lnTo>
                  <a:pt x="175366" y="42228"/>
                </a:lnTo>
                <a:lnTo>
                  <a:pt x="211058" y="50030"/>
                </a:lnTo>
                <a:lnTo>
                  <a:pt x="230902" y="68874"/>
                </a:lnTo>
                <a:lnTo>
                  <a:pt x="239461" y="91914"/>
                </a:lnTo>
                <a:lnTo>
                  <a:pt x="241300" y="112309"/>
                </a:lnTo>
                <a:lnTo>
                  <a:pt x="238677" y="141743"/>
                </a:lnTo>
                <a:lnTo>
                  <a:pt x="218916" y="211179"/>
                </a:lnTo>
                <a:lnTo>
                  <a:pt x="179965" y="269799"/>
                </a:lnTo>
                <a:lnTo>
                  <a:pt x="130666" y="300012"/>
                </a:lnTo>
                <a:lnTo>
                  <a:pt x="108027" y="303612"/>
                </a:lnTo>
                <a:lnTo>
                  <a:pt x="169351" y="303612"/>
                </a:lnTo>
                <a:lnTo>
                  <a:pt x="229268" y="262088"/>
                </a:lnTo>
                <a:lnTo>
                  <a:pt x="259678" y="221988"/>
                </a:lnTo>
                <a:lnTo>
                  <a:pt x="280089" y="174381"/>
                </a:lnTo>
                <a:lnTo>
                  <a:pt x="287548" y="121034"/>
                </a:lnTo>
                <a:lnTo>
                  <a:pt x="287213" y="108014"/>
                </a:lnTo>
                <a:lnTo>
                  <a:pt x="284866" y="88966"/>
                </a:lnTo>
                <a:lnTo>
                  <a:pt x="278498" y="66250"/>
                </a:lnTo>
                <a:lnTo>
                  <a:pt x="266096" y="422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5757" y="7470457"/>
            <a:ext cx="170815" cy="321945"/>
          </a:xfrm>
          <a:custGeom>
            <a:avLst/>
            <a:gdLst/>
            <a:ahLst/>
            <a:cxnLst/>
            <a:rect l="l" t="t" r="r" b="b"/>
            <a:pathLst>
              <a:path w="170815" h="321945">
                <a:moveTo>
                  <a:pt x="102787" y="116627"/>
                </a:moveTo>
                <a:lnTo>
                  <a:pt x="63097" y="116627"/>
                </a:lnTo>
                <a:lnTo>
                  <a:pt x="32753" y="236170"/>
                </a:lnTo>
                <a:lnTo>
                  <a:pt x="30177" y="246711"/>
                </a:lnTo>
                <a:lnTo>
                  <a:pt x="27732" y="257177"/>
                </a:lnTo>
                <a:lnTo>
                  <a:pt x="25804" y="266782"/>
                </a:lnTo>
                <a:lnTo>
                  <a:pt x="25032" y="273630"/>
                </a:lnTo>
                <a:lnTo>
                  <a:pt x="29446" y="293755"/>
                </a:lnTo>
                <a:lnTo>
                  <a:pt x="41325" y="308889"/>
                </a:lnTo>
                <a:lnTo>
                  <a:pt x="58624" y="318419"/>
                </a:lnTo>
                <a:lnTo>
                  <a:pt x="79302" y="321732"/>
                </a:lnTo>
                <a:lnTo>
                  <a:pt x="116849" y="310459"/>
                </a:lnTo>
                <a:lnTo>
                  <a:pt x="119918" y="307657"/>
                </a:lnTo>
                <a:lnTo>
                  <a:pt x="80951" y="307657"/>
                </a:lnTo>
                <a:lnTo>
                  <a:pt x="73693" y="306341"/>
                </a:lnTo>
                <a:lnTo>
                  <a:pt x="68095" y="302081"/>
                </a:lnTo>
                <a:lnTo>
                  <a:pt x="64491" y="294406"/>
                </a:lnTo>
                <a:lnTo>
                  <a:pt x="63215" y="282844"/>
                </a:lnTo>
                <a:lnTo>
                  <a:pt x="63215" y="277778"/>
                </a:lnTo>
                <a:lnTo>
                  <a:pt x="65320" y="266782"/>
                </a:lnTo>
                <a:lnTo>
                  <a:pt x="66254" y="262068"/>
                </a:lnTo>
                <a:lnTo>
                  <a:pt x="102787" y="116627"/>
                </a:lnTo>
                <a:close/>
              </a:path>
              <a:path w="170815" h="321945">
                <a:moveTo>
                  <a:pt x="167582" y="236956"/>
                </a:moveTo>
                <a:lnTo>
                  <a:pt x="153381" y="236956"/>
                </a:lnTo>
                <a:lnTo>
                  <a:pt x="152878" y="238000"/>
                </a:lnTo>
                <a:lnTo>
                  <a:pt x="148817" y="246711"/>
                </a:lnTo>
                <a:lnTo>
                  <a:pt x="136150" y="269847"/>
                </a:lnTo>
                <a:lnTo>
                  <a:pt x="120018" y="289285"/>
                </a:lnTo>
                <a:lnTo>
                  <a:pt x="101318" y="302672"/>
                </a:lnTo>
                <a:lnTo>
                  <a:pt x="80951" y="307657"/>
                </a:lnTo>
                <a:lnTo>
                  <a:pt x="119918" y="307657"/>
                </a:lnTo>
                <a:lnTo>
                  <a:pt x="144556" y="285159"/>
                </a:lnTo>
                <a:lnTo>
                  <a:pt x="161706" y="258615"/>
                </a:lnTo>
                <a:lnTo>
                  <a:pt x="167582" y="243608"/>
                </a:lnTo>
                <a:lnTo>
                  <a:pt x="167582" y="236956"/>
                </a:lnTo>
                <a:close/>
              </a:path>
              <a:path w="170815" h="321945">
                <a:moveTo>
                  <a:pt x="170652" y="98530"/>
                </a:moveTo>
                <a:lnTo>
                  <a:pt x="0" y="98530"/>
                </a:lnTo>
                <a:lnTo>
                  <a:pt x="0" y="116627"/>
                </a:lnTo>
                <a:lnTo>
                  <a:pt x="170652" y="116627"/>
                </a:lnTo>
                <a:lnTo>
                  <a:pt x="170652" y="98530"/>
                </a:lnTo>
                <a:close/>
              </a:path>
              <a:path w="170815" h="321945">
                <a:moveTo>
                  <a:pt x="120665" y="0"/>
                </a:moveTo>
                <a:lnTo>
                  <a:pt x="110572" y="0"/>
                </a:lnTo>
                <a:lnTo>
                  <a:pt x="102033" y="1554"/>
                </a:lnTo>
                <a:lnTo>
                  <a:pt x="84259" y="31803"/>
                </a:lnTo>
                <a:lnTo>
                  <a:pt x="79535" y="51049"/>
                </a:lnTo>
                <a:lnTo>
                  <a:pt x="67661" y="98530"/>
                </a:lnTo>
                <a:lnTo>
                  <a:pt x="107556" y="98530"/>
                </a:lnTo>
                <a:lnTo>
                  <a:pt x="126235" y="23368"/>
                </a:lnTo>
                <a:lnTo>
                  <a:pt x="126738" y="20816"/>
                </a:lnTo>
                <a:lnTo>
                  <a:pt x="127744" y="18277"/>
                </a:lnTo>
                <a:lnTo>
                  <a:pt x="127744" y="7100"/>
                </a:lnTo>
                <a:lnTo>
                  <a:pt x="1206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9959" y="7601137"/>
            <a:ext cx="85090" cy="215265"/>
          </a:xfrm>
          <a:custGeom>
            <a:avLst/>
            <a:gdLst/>
            <a:ahLst/>
            <a:cxnLst/>
            <a:rect l="l" t="t" r="r" b="b"/>
            <a:pathLst>
              <a:path w="85090" h="215265">
                <a:moveTo>
                  <a:pt x="83629" y="64913"/>
                </a:moveTo>
                <a:lnTo>
                  <a:pt x="67969" y="64913"/>
                </a:lnTo>
                <a:lnTo>
                  <a:pt x="68677" y="65634"/>
                </a:lnTo>
                <a:lnTo>
                  <a:pt x="68714" y="76459"/>
                </a:lnTo>
                <a:lnTo>
                  <a:pt x="53060" y="147169"/>
                </a:lnTo>
                <a:lnTo>
                  <a:pt x="19503" y="195874"/>
                </a:lnTo>
                <a:lnTo>
                  <a:pt x="11539" y="203738"/>
                </a:lnTo>
                <a:lnTo>
                  <a:pt x="11539" y="212323"/>
                </a:lnTo>
                <a:lnTo>
                  <a:pt x="15159" y="215182"/>
                </a:lnTo>
                <a:lnTo>
                  <a:pt x="18803" y="215182"/>
                </a:lnTo>
                <a:lnTo>
                  <a:pt x="32473" y="205272"/>
                </a:lnTo>
                <a:lnTo>
                  <a:pt x="54786" y="177194"/>
                </a:lnTo>
                <a:lnTo>
                  <a:pt x="75608" y="133422"/>
                </a:lnTo>
                <a:lnTo>
                  <a:pt x="84797" y="76459"/>
                </a:lnTo>
                <a:lnTo>
                  <a:pt x="83629" y="64913"/>
                </a:lnTo>
                <a:close/>
              </a:path>
              <a:path w="85090" h="215265">
                <a:moveTo>
                  <a:pt x="38409" y="0"/>
                </a:moveTo>
                <a:lnTo>
                  <a:pt x="22321" y="3134"/>
                </a:lnTo>
                <a:lnTo>
                  <a:pt x="10239" y="11544"/>
                </a:lnTo>
                <a:lnTo>
                  <a:pt x="2639" y="23739"/>
                </a:lnTo>
                <a:lnTo>
                  <a:pt x="0" y="38229"/>
                </a:lnTo>
                <a:lnTo>
                  <a:pt x="2632" y="52411"/>
                </a:lnTo>
                <a:lnTo>
                  <a:pt x="10211" y="64631"/>
                </a:lnTo>
                <a:lnTo>
                  <a:pt x="22262" y="73202"/>
                </a:lnTo>
                <a:lnTo>
                  <a:pt x="38309" y="76434"/>
                </a:lnTo>
                <a:lnTo>
                  <a:pt x="44901" y="75884"/>
                </a:lnTo>
                <a:lnTo>
                  <a:pt x="51499" y="74185"/>
                </a:lnTo>
                <a:lnTo>
                  <a:pt x="57831" y="71268"/>
                </a:lnTo>
                <a:lnTo>
                  <a:pt x="63623" y="67064"/>
                </a:lnTo>
                <a:lnTo>
                  <a:pt x="65777" y="65634"/>
                </a:lnTo>
                <a:lnTo>
                  <a:pt x="66522" y="64913"/>
                </a:lnTo>
                <a:lnTo>
                  <a:pt x="83629" y="64913"/>
                </a:lnTo>
                <a:lnTo>
                  <a:pt x="81525" y="44224"/>
                </a:lnTo>
                <a:lnTo>
                  <a:pt x="72198" y="20202"/>
                </a:lnTo>
                <a:lnTo>
                  <a:pt x="57574" y="5187"/>
                </a:lnTo>
                <a:lnTo>
                  <a:pt x="3840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7844" y="7168808"/>
            <a:ext cx="360045" cy="657860"/>
          </a:xfrm>
          <a:custGeom>
            <a:avLst/>
            <a:gdLst/>
            <a:ahLst/>
            <a:cxnLst/>
            <a:rect l="l" t="t" r="r" b="b"/>
            <a:pathLst>
              <a:path w="360045" h="657859">
                <a:moveTo>
                  <a:pt x="39674" y="563081"/>
                </a:moveTo>
                <a:lnTo>
                  <a:pt x="25560" y="566035"/>
                </a:lnTo>
                <a:lnTo>
                  <a:pt x="12801" y="574622"/>
                </a:lnTo>
                <a:lnTo>
                  <a:pt x="3560" y="588427"/>
                </a:lnTo>
                <a:lnTo>
                  <a:pt x="0" y="607035"/>
                </a:lnTo>
                <a:lnTo>
                  <a:pt x="5419" y="628836"/>
                </a:lnTo>
                <a:lnTo>
                  <a:pt x="19560" y="644661"/>
                </a:lnTo>
                <a:lnTo>
                  <a:pt x="39243" y="654306"/>
                </a:lnTo>
                <a:lnTo>
                  <a:pt x="61291" y="657566"/>
                </a:lnTo>
                <a:lnTo>
                  <a:pt x="88936" y="650456"/>
                </a:lnTo>
                <a:lnTo>
                  <a:pt x="100682" y="641456"/>
                </a:lnTo>
                <a:lnTo>
                  <a:pt x="61330" y="641456"/>
                </a:lnTo>
                <a:lnTo>
                  <a:pt x="56627" y="641237"/>
                </a:lnTo>
                <a:lnTo>
                  <a:pt x="48074" y="639705"/>
                </a:lnTo>
                <a:lnTo>
                  <a:pt x="37493" y="635544"/>
                </a:lnTo>
                <a:lnTo>
                  <a:pt x="26704" y="627443"/>
                </a:lnTo>
                <a:lnTo>
                  <a:pt x="46900" y="621954"/>
                </a:lnTo>
                <a:lnTo>
                  <a:pt x="58983" y="611177"/>
                </a:lnTo>
                <a:lnTo>
                  <a:pt x="64844" y="598772"/>
                </a:lnTo>
                <a:lnTo>
                  <a:pt x="66377" y="588397"/>
                </a:lnTo>
                <a:lnTo>
                  <a:pt x="64133" y="577422"/>
                </a:lnTo>
                <a:lnTo>
                  <a:pt x="58168" y="569500"/>
                </a:lnTo>
                <a:lnTo>
                  <a:pt x="49632" y="564697"/>
                </a:lnTo>
                <a:lnTo>
                  <a:pt x="39674" y="563081"/>
                </a:lnTo>
                <a:close/>
              </a:path>
              <a:path w="360045" h="657859">
                <a:moveTo>
                  <a:pt x="297182" y="0"/>
                </a:moveTo>
                <a:lnTo>
                  <a:pt x="250299" y="15394"/>
                </a:lnTo>
                <a:lnTo>
                  <a:pt x="205588" y="84181"/>
                </a:lnTo>
                <a:lnTo>
                  <a:pt x="192195" y="143332"/>
                </a:lnTo>
                <a:lnTo>
                  <a:pt x="181780" y="197060"/>
                </a:lnTo>
                <a:lnTo>
                  <a:pt x="132011" y="197060"/>
                </a:lnTo>
                <a:lnTo>
                  <a:pt x="122854" y="197272"/>
                </a:lnTo>
                <a:lnTo>
                  <a:pt x="116058" y="198755"/>
                </a:lnTo>
                <a:lnTo>
                  <a:pt x="111830" y="202780"/>
                </a:lnTo>
                <a:lnTo>
                  <a:pt x="110375" y="210619"/>
                </a:lnTo>
                <a:lnTo>
                  <a:pt x="110375" y="219180"/>
                </a:lnTo>
                <a:lnTo>
                  <a:pt x="178160" y="219180"/>
                </a:lnTo>
                <a:lnTo>
                  <a:pt x="124068" y="505308"/>
                </a:lnTo>
                <a:lnTo>
                  <a:pt x="114067" y="556213"/>
                </a:lnTo>
                <a:lnTo>
                  <a:pt x="101899" y="599721"/>
                </a:lnTo>
                <a:lnTo>
                  <a:pt x="85130" y="630060"/>
                </a:lnTo>
                <a:lnTo>
                  <a:pt x="61330" y="641456"/>
                </a:lnTo>
                <a:lnTo>
                  <a:pt x="100682" y="641456"/>
                </a:lnTo>
                <a:lnTo>
                  <a:pt x="130154" y="609881"/>
                </a:lnTo>
                <a:lnTo>
                  <a:pt x="158739" y="547123"/>
                </a:lnTo>
                <a:lnTo>
                  <a:pt x="171373" y="502879"/>
                </a:lnTo>
                <a:lnTo>
                  <a:pt x="183187" y="448903"/>
                </a:lnTo>
                <a:lnTo>
                  <a:pt x="226480" y="219204"/>
                </a:lnTo>
                <a:lnTo>
                  <a:pt x="288494" y="219204"/>
                </a:lnTo>
                <a:lnTo>
                  <a:pt x="297957" y="218981"/>
                </a:lnTo>
                <a:lnTo>
                  <a:pt x="304719" y="217419"/>
                </a:lnTo>
                <a:lnTo>
                  <a:pt x="308778" y="213179"/>
                </a:lnTo>
                <a:lnTo>
                  <a:pt x="310131" y="204923"/>
                </a:lnTo>
                <a:lnTo>
                  <a:pt x="310131" y="197084"/>
                </a:lnTo>
                <a:lnTo>
                  <a:pt x="230803" y="197084"/>
                </a:lnTo>
                <a:lnTo>
                  <a:pt x="245945" y="115223"/>
                </a:lnTo>
                <a:lnTo>
                  <a:pt x="254051" y="75462"/>
                </a:lnTo>
                <a:lnTo>
                  <a:pt x="269164" y="30958"/>
                </a:lnTo>
                <a:lnTo>
                  <a:pt x="297162" y="16085"/>
                </a:lnTo>
                <a:lnTo>
                  <a:pt x="343171" y="16085"/>
                </a:lnTo>
                <a:lnTo>
                  <a:pt x="339663" y="12380"/>
                </a:lnTo>
                <a:lnTo>
                  <a:pt x="319469" y="3095"/>
                </a:lnTo>
                <a:lnTo>
                  <a:pt x="297182" y="0"/>
                </a:lnTo>
                <a:close/>
              </a:path>
              <a:path w="360045" h="657859">
                <a:moveTo>
                  <a:pt x="343171" y="16085"/>
                </a:moveTo>
                <a:lnTo>
                  <a:pt x="297162" y="16085"/>
                </a:lnTo>
                <a:lnTo>
                  <a:pt x="301970" y="16274"/>
                </a:lnTo>
                <a:lnTo>
                  <a:pt x="310775" y="17594"/>
                </a:lnTo>
                <a:lnTo>
                  <a:pt x="321615" y="21176"/>
                </a:lnTo>
                <a:lnTo>
                  <a:pt x="332531" y="28152"/>
                </a:lnTo>
                <a:lnTo>
                  <a:pt x="313059" y="33962"/>
                </a:lnTo>
                <a:lnTo>
                  <a:pt x="301157" y="44713"/>
                </a:lnTo>
                <a:lnTo>
                  <a:pt x="295205" y="56952"/>
                </a:lnTo>
                <a:lnTo>
                  <a:pt x="293582" y="67229"/>
                </a:lnTo>
                <a:lnTo>
                  <a:pt x="295825" y="78200"/>
                </a:lnTo>
                <a:lnTo>
                  <a:pt x="301788" y="86123"/>
                </a:lnTo>
                <a:lnTo>
                  <a:pt x="310319" y="90929"/>
                </a:lnTo>
                <a:lnTo>
                  <a:pt x="320266" y="92547"/>
                </a:lnTo>
                <a:lnTo>
                  <a:pt x="334382" y="89654"/>
                </a:lnTo>
                <a:lnTo>
                  <a:pt x="347148" y="81246"/>
                </a:lnTo>
                <a:lnTo>
                  <a:pt x="356395" y="67728"/>
                </a:lnTo>
                <a:lnTo>
                  <a:pt x="359959" y="49508"/>
                </a:lnTo>
                <a:lnTo>
                  <a:pt x="354310" y="27852"/>
                </a:lnTo>
                <a:lnTo>
                  <a:pt x="343171" y="1608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1071" y="7562955"/>
            <a:ext cx="282575" cy="321945"/>
          </a:xfrm>
          <a:custGeom>
            <a:avLst/>
            <a:gdLst/>
            <a:ahLst/>
            <a:cxnLst/>
            <a:rect l="l" t="t" r="r" b="b"/>
            <a:pathLst>
              <a:path w="282575" h="321945">
                <a:moveTo>
                  <a:pt x="113713" y="303636"/>
                </a:moveTo>
                <a:lnTo>
                  <a:pt x="0" y="303636"/>
                </a:lnTo>
                <a:lnTo>
                  <a:pt x="0" y="319722"/>
                </a:lnTo>
                <a:lnTo>
                  <a:pt x="4544" y="321734"/>
                </a:lnTo>
                <a:lnTo>
                  <a:pt x="7078" y="321734"/>
                </a:lnTo>
                <a:lnTo>
                  <a:pt x="17499" y="321419"/>
                </a:lnTo>
                <a:lnTo>
                  <a:pt x="39840" y="320036"/>
                </a:lnTo>
                <a:lnTo>
                  <a:pt x="50532" y="319722"/>
                </a:lnTo>
                <a:lnTo>
                  <a:pt x="113713" y="319722"/>
                </a:lnTo>
                <a:lnTo>
                  <a:pt x="113713" y="303636"/>
                </a:lnTo>
                <a:close/>
              </a:path>
              <a:path w="282575" h="321945">
                <a:moveTo>
                  <a:pt x="113713" y="319722"/>
                </a:moveTo>
                <a:lnTo>
                  <a:pt x="50532" y="319722"/>
                </a:lnTo>
                <a:lnTo>
                  <a:pt x="63721" y="320036"/>
                </a:lnTo>
                <a:lnTo>
                  <a:pt x="90680" y="321419"/>
                </a:lnTo>
                <a:lnTo>
                  <a:pt x="103598" y="321734"/>
                </a:lnTo>
                <a:lnTo>
                  <a:pt x="108143" y="321734"/>
                </a:lnTo>
                <a:lnTo>
                  <a:pt x="113713" y="320225"/>
                </a:lnTo>
                <a:lnTo>
                  <a:pt x="113713" y="319722"/>
                </a:lnTo>
                <a:close/>
              </a:path>
              <a:path w="282575" h="321945">
                <a:moveTo>
                  <a:pt x="119862" y="14075"/>
                </a:moveTo>
                <a:lnTo>
                  <a:pt x="80855" y="14075"/>
                </a:lnTo>
                <a:lnTo>
                  <a:pt x="89008" y="16036"/>
                </a:lnTo>
                <a:lnTo>
                  <a:pt x="94122" y="21376"/>
                </a:lnTo>
                <a:lnTo>
                  <a:pt x="96770" y="29286"/>
                </a:lnTo>
                <a:lnTo>
                  <a:pt x="97525" y="38952"/>
                </a:lnTo>
                <a:lnTo>
                  <a:pt x="97525" y="44522"/>
                </a:lnTo>
                <a:lnTo>
                  <a:pt x="38407" y="285381"/>
                </a:lnTo>
                <a:lnTo>
                  <a:pt x="13653" y="303636"/>
                </a:lnTo>
                <a:lnTo>
                  <a:pt x="100562" y="303636"/>
                </a:lnTo>
                <a:lnTo>
                  <a:pt x="92003" y="303541"/>
                </a:lnTo>
                <a:lnTo>
                  <a:pt x="84015" y="302874"/>
                </a:lnTo>
                <a:lnTo>
                  <a:pt x="78112" y="301064"/>
                </a:lnTo>
                <a:lnTo>
                  <a:pt x="75808" y="297540"/>
                </a:lnTo>
                <a:lnTo>
                  <a:pt x="75808" y="295010"/>
                </a:lnTo>
                <a:lnTo>
                  <a:pt x="79348" y="281800"/>
                </a:lnTo>
                <a:lnTo>
                  <a:pt x="81358" y="274181"/>
                </a:lnTo>
                <a:lnTo>
                  <a:pt x="86062" y="253991"/>
                </a:lnTo>
                <a:lnTo>
                  <a:pt x="90905" y="234227"/>
                </a:lnTo>
                <a:lnTo>
                  <a:pt x="95751" y="215120"/>
                </a:lnTo>
                <a:lnTo>
                  <a:pt x="100059" y="198467"/>
                </a:lnTo>
                <a:lnTo>
                  <a:pt x="119600" y="198467"/>
                </a:lnTo>
                <a:lnTo>
                  <a:pt x="116075" y="194887"/>
                </a:lnTo>
                <a:lnTo>
                  <a:pt x="109004" y="179904"/>
                </a:lnTo>
                <a:lnTo>
                  <a:pt x="107016" y="170841"/>
                </a:lnTo>
                <a:lnTo>
                  <a:pt x="107122" y="168432"/>
                </a:lnTo>
                <a:lnTo>
                  <a:pt x="108022" y="165234"/>
                </a:lnTo>
                <a:lnTo>
                  <a:pt x="133861" y="60906"/>
                </a:lnTo>
                <a:lnTo>
                  <a:pt x="155058" y="37057"/>
                </a:lnTo>
                <a:lnTo>
                  <a:pt x="156600" y="35911"/>
                </a:lnTo>
                <a:lnTo>
                  <a:pt x="134424" y="35911"/>
                </a:lnTo>
                <a:lnTo>
                  <a:pt x="124802" y="17966"/>
                </a:lnTo>
                <a:lnTo>
                  <a:pt x="119862" y="14075"/>
                </a:lnTo>
                <a:close/>
              </a:path>
              <a:path w="282575" h="321945">
                <a:moveTo>
                  <a:pt x="119600" y="198467"/>
                </a:moveTo>
                <a:lnTo>
                  <a:pt x="100059" y="198467"/>
                </a:lnTo>
                <a:lnTo>
                  <a:pt x="106488" y="207679"/>
                </a:lnTo>
                <a:lnTo>
                  <a:pt x="116985" y="217766"/>
                </a:lnTo>
                <a:lnTo>
                  <a:pt x="132030" y="225895"/>
                </a:lnTo>
                <a:lnTo>
                  <a:pt x="152100" y="229235"/>
                </a:lnTo>
                <a:lnTo>
                  <a:pt x="189286" y="221496"/>
                </a:lnTo>
                <a:lnTo>
                  <a:pt x="199841" y="215120"/>
                </a:lnTo>
                <a:lnTo>
                  <a:pt x="152100" y="215120"/>
                </a:lnTo>
                <a:lnTo>
                  <a:pt x="129887" y="208916"/>
                </a:lnTo>
                <a:lnTo>
                  <a:pt x="119600" y="198467"/>
                </a:lnTo>
                <a:close/>
              </a:path>
              <a:path w="282575" h="321945">
                <a:moveTo>
                  <a:pt x="247433" y="14075"/>
                </a:moveTo>
                <a:lnTo>
                  <a:pt x="204783" y="14075"/>
                </a:lnTo>
                <a:lnTo>
                  <a:pt x="218903" y="16922"/>
                </a:lnTo>
                <a:lnTo>
                  <a:pt x="230695" y="25781"/>
                </a:lnTo>
                <a:lnTo>
                  <a:pt x="238781" y="41129"/>
                </a:lnTo>
                <a:lnTo>
                  <a:pt x="241782" y="63444"/>
                </a:lnTo>
                <a:lnTo>
                  <a:pt x="239801" y="84083"/>
                </a:lnTo>
                <a:lnTo>
                  <a:pt x="225953" y="140248"/>
                </a:lnTo>
                <a:lnTo>
                  <a:pt x="203816" y="183984"/>
                </a:lnTo>
                <a:lnTo>
                  <a:pt x="171113" y="210912"/>
                </a:lnTo>
                <a:lnTo>
                  <a:pt x="152100" y="215120"/>
                </a:lnTo>
                <a:lnTo>
                  <a:pt x="199841" y="215120"/>
                </a:lnTo>
                <a:lnTo>
                  <a:pt x="224465" y="200245"/>
                </a:lnTo>
                <a:lnTo>
                  <a:pt x="254044" y="168432"/>
                </a:lnTo>
                <a:lnTo>
                  <a:pt x="274426" y="129007"/>
                </a:lnTo>
                <a:lnTo>
                  <a:pt x="282020" y="84918"/>
                </a:lnTo>
                <a:lnTo>
                  <a:pt x="275074" y="46564"/>
                </a:lnTo>
                <a:lnTo>
                  <a:pt x="257180" y="20161"/>
                </a:lnTo>
                <a:lnTo>
                  <a:pt x="247433" y="14075"/>
                </a:lnTo>
                <a:close/>
              </a:path>
              <a:path w="282575" h="321945">
                <a:moveTo>
                  <a:pt x="82383" y="0"/>
                </a:moveTo>
                <a:lnTo>
                  <a:pt x="42468" y="26941"/>
                </a:lnTo>
                <a:lnTo>
                  <a:pt x="25692" y="70958"/>
                </a:lnTo>
                <a:lnTo>
                  <a:pt x="24270" y="77763"/>
                </a:lnTo>
                <a:lnTo>
                  <a:pt x="24270" y="84377"/>
                </a:lnTo>
                <a:lnTo>
                  <a:pt x="39935" y="84377"/>
                </a:lnTo>
                <a:lnTo>
                  <a:pt x="40438" y="82844"/>
                </a:lnTo>
                <a:lnTo>
                  <a:pt x="43977" y="69090"/>
                </a:lnTo>
                <a:lnTo>
                  <a:pt x="50166" y="48034"/>
                </a:lnTo>
                <a:lnTo>
                  <a:pt x="57869" y="30507"/>
                </a:lnTo>
                <a:lnTo>
                  <a:pt x="67845" y="18518"/>
                </a:lnTo>
                <a:lnTo>
                  <a:pt x="80855" y="14075"/>
                </a:lnTo>
                <a:lnTo>
                  <a:pt x="119862" y="14075"/>
                </a:lnTo>
                <a:lnTo>
                  <a:pt x="110870" y="6992"/>
                </a:lnTo>
                <a:lnTo>
                  <a:pt x="95704" y="1499"/>
                </a:lnTo>
                <a:lnTo>
                  <a:pt x="82383" y="0"/>
                </a:lnTo>
                <a:close/>
              </a:path>
              <a:path w="282575" h="321945">
                <a:moveTo>
                  <a:pt x="206190" y="0"/>
                </a:moveTo>
                <a:lnTo>
                  <a:pt x="183680" y="3592"/>
                </a:lnTo>
                <a:lnTo>
                  <a:pt x="163679" y="12571"/>
                </a:lnTo>
                <a:lnTo>
                  <a:pt x="146992" y="24243"/>
                </a:lnTo>
                <a:lnTo>
                  <a:pt x="134424" y="35911"/>
                </a:lnTo>
                <a:lnTo>
                  <a:pt x="156600" y="35911"/>
                </a:lnTo>
                <a:lnTo>
                  <a:pt x="174261" y="22795"/>
                </a:lnTo>
                <a:lnTo>
                  <a:pt x="190996" y="15882"/>
                </a:lnTo>
                <a:lnTo>
                  <a:pt x="204783" y="14075"/>
                </a:lnTo>
                <a:lnTo>
                  <a:pt x="247433" y="14075"/>
                </a:lnTo>
                <a:lnTo>
                  <a:pt x="232749" y="4906"/>
                </a:lnTo>
                <a:lnTo>
                  <a:pt x="2061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6577" y="2746463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1580958"/>
                </a:moveTo>
                <a:lnTo>
                  <a:pt x="1580958" y="1580958"/>
                </a:lnTo>
                <a:lnTo>
                  <a:pt x="1580958" y="0"/>
                </a:lnTo>
                <a:lnTo>
                  <a:pt x="0" y="0"/>
                </a:lnTo>
                <a:lnTo>
                  <a:pt x="0" y="1580958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577" y="2746464"/>
            <a:ext cx="1581150" cy="158115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1580958"/>
                </a:moveTo>
                <a:lnTo>
                  <a:pt x="1580958" y="1580958"/>
                </a:lnTo>
                <a:lnTo>
                  <a:pt x="1580958" y="0"/>
                </a:lnTo>
                <a:lnTo>
                  <a:pt x="0" y="0"/>
                </a:lnTo>
                <a:lnTo>
                  <a:pt x="0" y="1580958"/>
                </a:lnTo>
                <a:close/>
              </a:path>
            </a:pathLst>
          </a:custGeom>
          <a:ln w="31954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5018" y="4003070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876" y="0"/>
                </a:moveTo>
                <a:lnTo>
                  <a:pt x="3965" y="64189"/>
                </a:lnTo>
                <a:lnTo>
                  <a:pt x="722" y="105479"/>
                </a:lnTo>
                <a:lnTo>
                  <a:pt x="0" y="146888"/>
                </a:lnTo>
                <a:lnTo>
                  <a:pt x="1817" y="180819"/>
                </a:lnTo>
                <a:lnTo>
                  <a:pt x="5827" y="203834"/>
                </a:lnTo>
                <a:lnTo>
                  <a:pt x="11683" y="212495"/>
                </a:lnTo>
                <a:lnTo>
                  <a:pt x="18341" y="204443"/>
                </a:lnTo>
                <a:lnTo>
                  <a:pt x="24541" y="181922"/>
                </a:lnTo>
                <a:lnTo>
                  <a:pt x="29608" y="148317"/>
                </a:lnTo>
                <a:lnTo>
                  <a:pt x="32869" y="107014"/>
                </a:lnTo>
                <a:lnTo>
                  <a:pt x="33569" y="65605"/>
                </a:lnTo>
                <a:lnTo>
                  <a:pt x="31734" y="31674"/>
                </a:lnTo>
                <a:lnTo>
                  <a:pt x="27719" y="8659"/>
                </a:lnTo>
                <a:lnTo>
                  <a:pt x="2187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5018" y="4003070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876" y="0"/>
                </a:moveTo>
                <a:lnTo>
                  <a:pt x="3965" y="64189"/>
                </a:lnTo>
                <a:lnTo>
                  <a:pt x="722" y="105479"/>
                </a:lnTo>
                <a:lnTo>
                  <a:pt x="0" y="146888"/>
                </a:lnTo>
                <a:lnTo>
                  <a:pt x="1817" y="180819"/>
                </a:lnTo>
                <a:lnTo>
                  <a:pt x="5827" y="203834"/>
                </a:lnTo>
                <a:lnTo>
                  <a:pt x="11683" y="212495"/>
                </a:lnTo>
                <a:lnTo>
                  <a:pt x="18341" y="204443"/>
                </a:lnTo>
                <a:lnTo>
                  <a:pt x="24541" y="181922"/>
                </a:lnTo>
                <a:lnTo>
                  <a:pt x="29608" y="148317"/>
                </a:lnTo>
                <a:lnTo>
                  <a:pt x="32869" y="107014"/>
                </a:lnTo>
                <a:lnTo>
                  <a:pt x="33569" y="65605"/>
                </a:lnTo>
                <a:lnTo>
                  <a:pt x="31734" y="31674"/>
                </a:lnTo>
                <a:lnTo>
                  <a:pt x="27719" y="8659"/>
                </a:lnTo>
                <a:lnTo>
                  <a:pt x="2187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9216" y="2936552"/>
            <a:ext cx="52069" cy="208279"/>
          </a:xfrm>
          <a:custGeom>
            <a:avLst/>
            <a:gdLst/>
            <a:ahLst/>
            <a:cxnLst/>
            <a:rect l="l" t="t" r="r" b="b"/>
            <a:pathLst>
              <a:path w="52069" h="208280">
                <a:moveTo>
                  <a:pt x="46409" y="0"/>
                </a:moveTo>
                <a:lnTo>
                  <a:pt x="19245" y="60716"/>
                </a:lnTo>
                <a:lnTo>
                  <a:pt x="9981" y="101006"/>
                </a:lnTo>
                <a:lnTo>
                  <a:pt x="3191" y="141789"/>
                </a:lnTo>
                <a:lnTo>
                  <a:pt x="0" y="175559"/>
                </a:lnTo>
                <a:lnTo>
                  <a:pt x="576" y="198862"/>
                </a:lnTo>
                <a:lnTo>
                  <a:pt x="5093" y="208244"/>
                </a:lnTo>
                <a:lnTo>
                  <a:pt x="12841" y="201278"/>
                </a:lnTo>
                <a:lnTo>
                  <a:pt x="32198" y="147528"/>
                </a:lnTo>
                <a:lnTo>
                  <a:pt x="41456" y="107238"/>
                </a:lnTo>
                <a:lnTo>
                  <a:pt x="48279" y="66473"/>
                </a:lnTo>
                <a:lnTo>
                  <a:pt x="51482" y="32709"/>
                </a:lnTo>
                <a:lnTo>
                  <a:pt x="50911" y="9400"/>
                </a:lnTo>
                <a:lnTo>
                  <a:pt x="4640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6767" y="3640340"/>
            <a:ext cx="55880" cy="207010"/>
          </a:xfrm>
          <a:custGeom>
            <a:avLst/>
            <a:gdLst/>
            <a:ahLst/>
            <a:cxnLst/>
            <a:rect l="l" t="t" r="r" b="b"/>
            <a:pathLst>
              <a:path w="55880" h="207010">
                <a:moveTo>
                  <a:pt x="4215" y="0"/>
                </a:moveTo>
                <a:lnTo>
                  <a:pt x="0" y="9529"/>
                </a:lnTo>
                <a:lnTo>
                  <a:pt x="116" y="32809"/>
                </a:lnTo>
                <a:lnTo>
                  <a:pt x="4295" y="66405"/>
                </a:lnTo>
                <a:lnTo>
                  <a:pt x="12267" y="106887"/>
                </a:lnTo>
                <a:lnTo>
                  <a:pt x="22745" y="146810"/>
                </a:lnTo>
                <a:lnTo>
                  <a:pt x="43677" y="199875"/>
                </a:lnTo>
                <a:lnTo>
                  <a:pt x="51604" y="206583"/>
                </a:lnTo>
                <a:lnTo>
                  <a:pt x="55841" y="197085"/>
                </a:lnTo>
                <a:lnTo>
                  <a:pt x="51554" y="140213"/>
                </a:lnTo>
                <a:lnTo>
                  <a:pt x="43551" y="99729"/>
                </a:lnTo>
                <a:lnTo>
                  <a:pt x="33077" y="59804"/>
                </a:lnTo>
                <a:lnTo>
                  <a:pt x="12154" y="6725"/>
                </a:lnTo>
                <a:lnTo>
                  <a:pt x="421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5576" y="3507549"/>
            <a:ext cx="64135" cy="203835"/>
          </a:xfrm>
          <a:custGeom>
            <a:avLst/>
            <a:gdLst/>
            <a:ahLst/>
            <a:cxnLst/>
            <a:rect l="l" t="t" r="r" b="b"/>
            <a:pathLst>
              <a:path w="64135" h="203835">
                <a:moveTo>
                  <a:pt x="3789" y="0"/>
                </a:moveTo>
                <a:lnTo>
                  <a:pt x="0" y="9633"/>
                </a:lnTo>
                <a:lnTo>
                  <a:pt x="1105" y="32808"/>
                </a:lnTo>
                <a:lnTo>
                  <a:pt x="6692" y="66108"/>
                </a:lnTo>
                <a:lnTo>
                  <a:pt x="16347" y="106118"/>
                </a:lnTo>
                <a:lnTo>
                  <a:pt x="28443" y="145444"/>
                </a:lnTo>
                <a:lnTo>
                  <a:pt x="51533" y="197422"/>
                </a:lnTo>
                <a:lnTo>
                  <a:pt x="59710" y="203801"/>
                </a:lnTo>
                <a:lnTo>
                  <a:pt x="63522" y="194132"/>
                </a:lnTo>
                <a:lnTo>
                  <a:pt x="56852" y="137644"/>
                </a:lnTo>
                <a:lnTo>
                  <a:pt x="47184" y="97651"/>
                </a:lnTo>
                <a:lnTo>
                  <a:pt x="35078" y="58321"/>
                </a:lnTo>
                <a:lnTo>
                  <a:pt x="11994" y="6347"/>
                </a:lnTo>
                <a:lnTo>
                  <a:pt x="378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2526" y="3236173"/>
            <a:ext cx="45720" cy="208915"/>
          </a:xfrm>
          <a:custGeom>
            <a:avLst/>
            <a:gdLst/>
            <a:ahLst/>
            <a:cxnLst/>
            <a:rect l="l" t="t" r="r" b="b"/>
            <a:pathLst>
              <a:path w="45719" h="208914">
                <a:moveTo>
                  <a:pt x="6938" y="0"/>
                </a:moveTo>
                <a:lnTo>
                  <a:pt x="109" y="14308"/>
                </a:lnTo>
                <a:lnTo>
                  <a:pt x="0" y="45350"/>
                </a:lnTo>
                <a:lnTo>
                  <a:pt x="3383" y="80407"/>
                </a:lnTo>
                <a:lnTo>
                  <a:pt x="14429" y="147193"/>
                </a:lnTo>
                <a:lnTo>
                  <a:pt x="31259" y="201437"/>
                </a:lnTo>
                <a:lnTo>
                  <a:pt x="38637" y="208691"/>
                </a:lnTo>
                <a:lnTo>
                  <a:pt x="43539" y="199551"/>
                </a:lnTo>
                <a:lnTo>
                  <a:pt x="45159" y="176430"/>
                </a:lnTo>
                <a:lnTo>
                  <a:pt x="43503" y="142758"/>
                </a:lnTo>
                <a:lnTo>
                  <a:pt x="38572" y="101965"/>
                </a:lnTo>
                <a:lnTo>
                  <a:pt x="31167" y="61525"/>
                </a:lnTo>
                <a:lnTo>
                  <a:pt x="14343" y="7259"/>
                </a:lnTo>
                <a:lnTo>
                  <a:pt x="693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4305" y="3922805"/>
            <a:ext cx="73660" cy="200660"/>
          </a:xfrm>
          <a:custGeom>
            <a:avLst/>
            <a:gdLst/>
            <a:ahLst/>
            <a:cxnLst/>
            <a:rect l="l" t="t" r="r" b="b"/>
            <a:pathLst>
              <a:path w="73660" h="200660">
                <a:moveTo>
                  <a:pt x="69873" y="0"/>
                </a:moveTo>
                <a:lnTo>
                  <a:pt x="35574" y="56483"/>
                </a:lnTo>
                <a:lnTo>
                  <a:pt x="21430" y="95031"/>
                </a:lnTo>
                <a:lnTo>
                  <a:pt x="9665" y="134364"/>
                </a:lnTo>
                <a:lnTo>
                  <a:pt x="0" y="190276"/>
                </a:lnTo>
                <a:lnTo>
                  <a:pt x="3279" y="200096"/>
                </a:lnTo>
                <a:lnTo>
                  <a:pt x="37521" y="143639"/>
                </a:lnTo>
                <a:lnTo>
                  <a:pt x="51659" y="105096"/>
                </a:lnTo>
                <a:lnTo>
                  <a:pt x="63442" y="65744"/>
                </a:lnTo>
                <a:lnTo>
                  <a:pt x="73134" y="9819"/>
                </a:lnTo>
                <a:lnTo>
                  <a:pt x="6987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99677" y="2864161"/>
            <a:ext cx="58419" cy="205104"/>
          </a:xfrm>
          <a:custGeom>
            <a:avLst/>
            <a:gdLst/>
            <a:ahLst/>
            <a:cxnLst/>
            <a:rect l="l" t="t" r="r" b="b"/>
            <a:pathLst>
              <a:path w="58419" h="205105">
                <a:moveTo>
                  <a:pt x="4022" y="0"/>
                </a:moveTo>
                <a:lnTo>
                  <a:pt x="0" y="9521"/>
                </a:lnTo>
                <a:lnTo>
                  <a:pt x="479" y="32649"/>
                </a:lnTo>
                <a:lnTo>
                  <a:pt x="5159" y="65973"/>
                </a:lnTo>
                <a:lnTo>
                  <a:pt x="13737" y="106086"/>
                </a:lnTo>
                <a:lnTo>
                  <a:pt x="24765" y="145618"/>
                </a:lnTo>
                <a:lnTo>
                  <a:pt x="46378" y="198020"/>
                </a:lnTo>
                <a:lnTo>
                  <a:pt x="54351" y="204569"/>
                </a:lnTo>
                <a:lnTo>
                  <a:pt x="58401" y="195062"/>
                </a:lnTo>
                <a:lnTo>
                  <a:pt x="53237" y="138613"/>
                </a:lnTo>
                <a:lnTo>
                  <a:pt x="44669" y="98513"/>
                </a:lnTo>
                <a:lnTo>
                  <a:pt x="33658" y="58977"/>
                </a:lnTo>
                <a:lnTo>
                  <a:pt x="12031" y="6553"/>
                </a:lnTo>
                <a:lnTo>
                  <a:pt x="402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73678" y="3947313"/>
            <a:ext cx="46990" cy="207645"/>
          </a:xfrm>
          <a:custGeom>
            <a:avLst/>
            <a:gdLst/>
            <a:ahLst/>
            <a:cxnLst/>
            <a:rect l="l" t="t" r="r" b="b"/>
            <a:pathLst>
              <a:path w="46989" h="207645">
                <a:moveTo>
                  <a:pt x="5979" y="0"/>
                </a:moveTo>
                <a:lnTo>
                  <a:pt x="1256" y="9190"/>
                </a:lnTo>
                <a:lnTo>
                  <a:pt x="0" y="32273"/>
                </a:lnTo>
                <a:lnTo>
                  <a:pt x="2164" y="65830"/>
                </a:lnTo>
                <a:lnTo>
                  <a:pt x="7705" y="106438"/>
                </a:lnTo>
                <a:lnTo>
                  <a:pt x="15722" y="146655"/>
                </a:lnTo>
                <a:lnTo>
                  <a:pt x="33350" y="200510"/>
                </a:lnTo>
                <a:lnTo>
                  <a:pt x="40810" y="207637"/>
                </a:lnTo>
                <a:lnTo>
                  <a:pt x="45546" y="198465"/>
                </a:lnTo>
                <a:lnTo>
                  <a:pt x="46801" y="175387"/>
                </a:lnTo>
                <a:lnTo>
                  <a:pt x="44629" y="141825"/>
                </a:lnTo>
                <a:lnTo>
                  <a:pt x="39084" y="101198"/>
                </a:lnTo>
                <a:lnTo>
                  <a:pt x="31094" y="60982"/>
                </a:lnTo>
                <a:lnTo>
                  <a:pt x="13484" y="7126"/>
                </a:lnTo>
                <a:lnTo>
                  <a:pt x="597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7001" y="3257655"/>
            <a:ext cx="52705" cy="206375"/>
          </a:xfrm>
          <a:custGeom>
            <a:avLst/>
            <a:gdLst/>
            <a:ahLst/>
            <a:cxnLst/>
            <a:rect l="l" t="t" r="r" b="b"/>
            <a:pathLst>
              <a:path w="52705" h="206375">
                <a:moveTo>
                  <a:pt x="4652" y="0"/>
                </a:moveTo>
                <a:lnTo>
                  <a:pt x="299" y="9357"/>
                </a:lnTo>
                <a:lnTo>
                  <a:pt x="0" y="32461"/>
                </a:lnTo>
                <a:lnTo>
                  <a:pt x="3552" y="65888"/>
                </a:lnTo>
                <a:lnTo>
                  <a:pt x="10756" y="106215"/>
                </a:lnTo>
                <a:lnTo>
                  <a:pt x="20438" y="146007"/>
                </a:lnTo>
                <a:lnTo>
                  <a:pt x="40270" y="199038"/>
                </a:lnTo>
                <a:lnTo>
                  <a:pt x="48047" y="205847"/>
                </a:lnTo>
                <a:lnTo>
                  <a:pt x="52400" y="196490"/>
                </a:lnTo>
                <a:lnTo>
                  <a:pt x="52697" y="173386"/>
                </a:lnTo>
                <a:lnTo>
                  <a:pt x="49135" y="139959"/>
                </a:lnTo>
                <a:lnTo>
                  <a:pt x="41912" y="99632"/>
                </a:lnTo>
                <a:lnTo>
                  <a:pt x="32244" y="59840"/>
                </a:lnTo>
                <a:lnTo>
                  <a:pt x="12415" y="6809"/>
                </a:lnTo>
                <a:lnTo>
                  <a:pt x="465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2657" y="3198121"/>
            <a:ext cx="74930" cy="199390"/>
          </a:xfrm>
          <a:custGeom>
            <a:avLst/>
            <a:gdLst/>
            <a:ahLst/>
            <a:cxnLst/>
            <a:rect l="l" t="t" r="r" b="b"/>
            <a:pathLst>
              <a:path w="74930" h="199389">
                <a:moveTo>
                  <a:pt x="3171" y="0"/>
                </a:moveTo>
                <a:lnTo>
                  <a:pt x="0" y="9822"/>
                </a:lnTo>
                <a:lnTo>
                  <a:pt x="2535" y="32781"/>
                </a:lnTo>
                <a:lnTo>
                  <a:pt x="10158" y="65511"/>
                </a:lnTo>
                <a:lnTo>
                  <a:pt x="22247" y="104649"/>
                </a:lnTo>
                <a:lnTo>
                  <a:pt x="36712" y="142979"/>
                </a:lnTo>
                <a:lnTo>
                  <a:pt x="62874" y="193181"/>
                </a:lnTo>
                <a:lnTo>
                  <a:pt x="71425" y="198978"/>
                </a:lnTo>
                <a:lnTo>
                  <a:pt x="74596" y="189151"/>
                </a:lnTo>
                <a:lnTo>
                  <a:pt x="64425" y="133453"/>
                </a:lnTo>
                <a:lnTo>
                  <a:pt x="52317" y="94327"/>
                </a:lnTo>
                <a:lnTo>
                  <a:pt x="37866" y="56016"/>
                </a:lnTo>
                <a:lnTo>
                  <a:pt x="11708" y="5814"/>
                </a:lnTo>
                <a:lnTo>
                  <a:pt x="317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1607" y="4034525"/>
            <a:ext cx="86995" cy="194945"/>
          </a:xfrm>
          <a:custGeom>
            <a:avLst/>
            <a:gdLst/>
            <a:ahLst/>
            <a:cxnLst/>
            <a:rect l="l" t="t" r="r" b="b"/>
            <a:pathLst>
              <a:path w="86994" h="194945">
                <a:moveTo>
                  <a:pt x="2714" y="0"/>
                </a:moveTo>
                <a:lnTo>
                  <a:pt x="13611" y="65619"/>
                </a:lnTo>
                <a:lnTo>
                  <a:pt x="28278" y="104042"/>
                </a:lnTo>
                <a:lnTo>
                  <a:pt x="45329" y="141387"/>
                </a:lnTo>
                <a:lnTo>
                  <a:pt x="75106" y="189558"/>
                </a:lnTo>
                <a:lnTo>
                  <a:pt x="84230" y="194567"/>
                </a:lnTo>
                <a:lnTo>
                  <a:pt x="86932" y="184324"/>
                </a:lnTo>
                <a:lnTo>
                  <a:pt x="73329" y="128967"/>
                </a:lnTo>
                <a:lnTo>
                  <a:pt x="58666" y="90558"/>
                </a:lnTo>
                <a:lnTo>
                  <a:pt x="41602" y="53208"/>
                </a:lnTo>
                <a:lnTo>
                  <a:pt x="11834" y="5014"/>
                </a:lnTo>
                <a:lnTo>
                  <a:pt x="271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3492" y="3590641"/>
            <a:ext cx="52705" cy="206375"/>
          </a:xfrm>
          <a:custGeom>
            <a:avLst/>
            <a:gdLst/>
            <a:ahLst/>
            <a:cxnLst/>
            <a:rect l="l" t="t" r="r" b="b"/>
            <a:pathLst>
              <a:path w="52705" h="206375">
                <a:moveTo>
                  <a:pt x="4696" y="0"/>
                </a:moveTo>
                <a:lnTo>
                  <a:pt x="332" y="9363"/>
                </a:lnTo>
                <a:lnTo>
                  <a:pt x="0" y="32486"/>
                </a:lnTo>
                <a:lnTo>
                  <a:pt x="3501" y="65943"/>
                </a:lnTo>
                <a:lnTo>
                  <a:pt x="10640" y="106311"/>
                </a:lnTo>
                <a:lnTo>
                  <a:pt x="20247" y="146151"/>
                </a:lnTo>
                <a:lnTo>
                  <a:pt x="40002" y="199265"/>
                </a:lnTo>
                <a:lnTo>
                  <a:pt x="47740" y="206104"/>
                </a:lnTo>
                <a:lnTo>
                  <a:pt x="52141" y="196727"/>
                </a:lnTo>
                <a:lnTo>
                  <a:pt x="52489" y="173606"/>
                </a:lnTo>
                <a:lnTo>
                  <a:pt x="48985" y="140156"/>
                </a:lnTo>
                <a:lnTo>
                  <a:pt x="41829" y="99792"/>
                </a:lnTo>
                <a:lnTo>
                  <a:pt x="32225" y="59935"/>
                </a:lnTo>
                <a:lnTo>
                  <a:pt x="12467" y="6821"/>
                </a:lnTo>
                <a:lnTo>
                  <a:pt x="469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0170" y="3451834"/>
            <a:ext cx="68580" cy="201930"/>
          </a:xfrm>
          <a:custGeom>
            <a:avLst/>
            <a:gdLst/>
            <a:ahLst/>
            <a:cxnLst/>
            <a:rect l="l" t="t" r="r" b="b"/>
            <a:pathLst>
              <a:path w="68580" h="201929">
                <a:moveTo>
                  <a:pt x="3528" y="0"/>
                </a:moveTo>
                <a:lnTo>
                  <a:pt x="0" y="9739"/>
                </a:lnTo>
                <a:lnTo>
                  <a:pt x="1731" y="32816"/>
                </a:lnTo>
                <a:lnTo>
                  <a:pt x="8220" y="65838"/>
                </a:lnTo>
                <a:lnTo>
                  <a:pt x="18963" y="105415"/>
                </a:lnTo>
                <a:lnTo>
                  <a:pt x="32100" y="144281"/>
                </a:lnTo>
                <a:lnTo>
                  <a:pt x="56543" y="195448"/>
                </a:lnTo>
                <a:lnTo>
                  <a:pt x="64882" y="201565"/>
                </a:lnTo>
                <a:lnTo>
                  <a:pt x="68392" y="191856"/>
                </a:lnTo>
                <a:lnTo>
                  <a:pt x="60159" y="135748"/>
                </a:lnTo>
                <a:lnTo>
                  <a:pt x="49415" y="96149"/>
                </a:lnTo>
                <a:lnTo>
                  <a:pt x="36278" y="57283"/>
                </a:lnTo>
                <a:lnTo>
                  <a:pt x="11849" y="6117"/>
                </a:lnTo>
                <a:lnTo>
                  <a:pt x="352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5322" y="3776713"/>
            <a:ext cx="41275" cy="209550"/>
          </a:xfrm>
          <a:custGeom>
            <a:avLst/>
            <a:gdLst/>
            <a:ahLst/>
            <a:cxnLst/>
            <a:rect l="l" t="t" r="r" b="b"/>
            <a:pathLst>
              <a:path w="41275" h="209550">
                <a:moveTo>
                  <a:pt x="7405" y="0"/>
                </a:moveTo>
                <a:lnTo>
                  <a:pt x="2255" y="8985"/>
                </a:lnTo>
                <a:lnTo>
                  <a:pt x="0" y="32030"/>
                </a:lnTo>
                <a:lnTo>
                  <a:pt x="728" y="65709"/>
                </a:lnTo>
                <a:lnTo>
                  <a:pt x="4529" y="106598"/>
                </a:lnTo>
                <a:lnTo>
                  <a:pt x="10797" y="147184"/>
                </a:lnTo>
                <a:lnTo>
                  <a:pt x="26076" y="201826"/>
                </a:lnTo>
                <a:lnTo>
                  <a:pt x="33225" y="209268"/>
                </a:lnTo>
                <a:lnTo>
                  <a:pt x="38393" y="200300"/>
                </a:lnTo>
                <a:lnTo>
                  <a:pt x="40662" y="177261"/>
                </a:lnTo>
                <a:lnTo>
                  <a:pt x="39947" y="143576"/>
                </a:lnTo>
                <a:lnTo>
                  <a:pt x="36165" y="102669"/>
                </a:lnTo>
                <a:lnTo>
                  <a:pt x="29892" y="62101"/>
                </a:lnTo>
                <a:lnTo>
                  <a:pt x="14577" y="7459"/>
                </a:lnTo>
                <a:lnTo>
                  <a:pt x="740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9612" y="2886844"/>
            <a:ext cx="32384" cy="211454"/>
          </a:xfrm>
          <a:custGeom>
            <a:avLst/>
            <a:gdLst/>
            <a:ahLst/>
            <a:cxnLst/>
            <a:rect l="l" t="t" r="r" b="b"/>
            <a:pathLst>
              <a:path w="32384" h="211455">
                <a:moveTo>
                  <a:pt x="19619" y="0"/>
                </a:moveTo>
                <a:lnTo>
                  <a:pt x="2755" y="63921"/>
                </a:lnTo>
                <a:lnTo>
                  <a:pt x="95" y="104937"/>
                </a:lnTo>
                <a:lnTo>
                  <a:pt x="0" y="147022"/>
                </a:lnTo>
                <a:lnTo>
                  <a:pt x="2204" y="179685"/>
                </a:lnTo>
                <a:lnTo>
                  <a:pt x="6512" y="202464"/>
                </a:lnTo>
                <a:lnTo>
                  <a:pt x="12461" y="210960"/>
                </a:lnTo>
                <a:lnTo>
                  <a:pt x="18941" y="202872"/>
                </a:lnTo>
                <a:lnTo>
                  <a:pt x="24776" y="180432"/>
                </a:lnTo>
                <a:lnTo>
                  <a:pt x="29335" y="147022"/>
                </a:lnTo>
                <a:lnTo>
                  <a:pt x="31986" y="106023"/>
                </a:lnTo>
                <a:lnTo>
                  <a:pt x="32062" y="63921"/>
                </a:lnTo>
                <a:lnTo>
                  <a:pt x="29853" y="31275"/>
                </a:lnTo>
                <a:lnTo>
                  <a:pt x="25551" y="8496"/>
                </a:lnTo>
                <a:lnTo>
                  <a:pt x="1961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6339" y="2752023"/>
            <a:ext cx="40640" cy="210185"/>
          </a:xfrm>
          <a:custGeom>
            <a:avLst/>
            <a:gdLst/>
            <a:ahLst/>
            <a:cxnLst/>
            <a:rect l="l" t="t" r="r" b="b"/>
            <a:pathLst>
              <a:path w="40639" h="210185">
                <a:moveTo>
                  <a:pt x="7501" y="0"/>
                </a:moveTo>
                <a:lnTo>
                  <a:pt x="2324" y="8970"/>
                </a:lnTo>
                <a:lnTo>
                  <a:pt x="0" y="32054"/>
                </a:lnTo>
                <a:lnTo>
                  <a:pt x="635" y="65808"/>
                </a:lnTo>
                <a:lnTo>
                  <a:pt x="4338" y="106790"/>
                </a:lnTo>
                <a:lnTo>
                  <a:pt x="10554" y="147476"/>
                </a:lnTo>
                <a:lnTo>
                  <a:pt x="25767" y="202305"/>
                </a:lnTo>
                <a:lnTo>
                  <a:pt x="32937" y="209810"/>
                </a:lnTo>
                <a:lnTo>
                  <a:pt x="38108" y="200803"/>
                </a:lnTo>
                <a:lnTo>
                  <a:pt x="40422" y="177704"/>
                </a:lnTo>
                <a:lnTo>
                  <a:pt x="39776" y="143953"/>
                </a:lnTo>
                <a:lnTo>
                  <a:pt x="36068" y="102988"/>
                </a:lnTo>
                <a:lnTo>
                  <a:pt x="29870" y="62289"/>
                </a:lnTo>
                <a:lnTo>
                  <a:pt x="14670" y="7482"/>
                </a:lnTo>
                <a:lnTo>
                  <a:pt x="750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0447" y="2947854"/>
            <a:ext cx="34290" cy="211454"/>
          </a:xfrm>
          <a:custGeom>
            <a:avLst/>
            <a:gdLst/>
            <a:ahLst/>
            <a:cxnLst/>
            <a:rect l="l" t="t" r="r" b="b"/>
            <a:pathLst>
              <a:path w="34290" h="211455">
                <a:moveTo>
                  <a:pt x="23180" y="0"/>
                </a:moveTo>
                <a:lnTo>
                  <a:pt x="4751" y="63664"/>
                </a:lnTo>
                <a:lnTo>
                  <a:pt x="1131" y="104714"/>
                </a:lnTo>
                <a:lnTo>
                  <a:pt x="0" y="145895"/>
                </a:lnTo>
                <a:lnTo>
                  <a:pt x="1475" y="179674"/>
                </a:lnTo>
                <a:lnTo>
                  <a:pt x="5239" y="202614"/>
                </a:lnTo>
                <a:lnTo>
                  <a:pt x="10973" y="211281"/>
                </a:lnTo>
                <a:lnTo>
                  <a:pt x="17659" y="203340"/>
                </a:lnTo>
                <a:lnTo>
                  <a:pt x="24051" y="180996"/>
                </a:lnTo>
                <a:lnTo>
                  <a:pt x="29424" y="147616"/>
                </a:lnTo>
                <a:lnTo>
                  <a:pt x="33053" y="106566"/>
                </a:lnTo>
                <a:lnTo>
                  <a:pt x="34171" y="65354"/>
                </a:lnTo>
                <a:lnTo>
                  <a:pt x="32694" y="31571"/>
                </a:lnTo>
                <a:lnTo>
                  <a:pt x="28929" y="8644"/>
                </a:lnTo>
                <a:lnTo>
                  <a:pt x="2318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7617" y="4115005"/>
            <a:ext cx="33655" cy="212725"/>
          </a:xfrm>
          <a:custGeom>
            <a:avLst/>
            <a:gdLst/>
            <a:ahLst/>
            <a:cxnLst/>
            <a:rect l="l" t="t" r="r" b="b"/>
            <a:pathLst>
              <a:path w="33655" h="212725">
                <a:moveTo>
                  <a:pt x="21078" y="0"/>
                </a:moveTo>
                <a:lnTo>
                  <a:pt x="3517" y="64135"/>
                </a:lnTo>
                <a:lnTo>
                  <a:pt x="499" y="105351"/>
                </a:lnTo>
                <a:lnTo>
                  <a:pt x="0" y="146688"/>
                </a:lnTo>
                <a:lnTo>
                  <a:pt x="1993" y="180551"/>
                </a:lnTo>
                <a:lnTo>
                  <a:pt x="6107" y="203504"/>
                </a:lnTo>
                <a:lnTo>
                  <a:pt x="11971" y="212110"/>
                </a:lnTo>
                <a:lnTo>
                  <a:pt x="18583" y="204060"/>
                </a:lnTo>
                <a:lnTo>
                  <a:pt x="24657" y="181550"/>
                </a:lnTo>
                <a:lnTo>
                  <a:pt x="29532" y="147974"/>
                </a:lnTo>
                <a:lnTo>
                  <a:pt x="32549" y="106726"/>
                </a:lnTo>
                <a:lnTo>
                  <a:pt x="33067" y="65394"/>
                </a:lnTo>
                <a:lnTo>
                  <a:pt x="31079" y="31542"/>
                </a:lnTo>
                <a:lnTo>
                  <a:pt x="26959" y="8601"/>
                </a:lnTo>
                <a:lnTo>
                  <a:pt x="2107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8637" y="3307650"/>
            <a:ext cx="36830" cy="212090"/>
          </a:xfrm>
          <a:custGeom>
            <a:avLst/>
            <a:gdLst/>
            <a:ahLst/>
            <a:cxnLst/>
            <a:rect l="l" t="t" r="r" b="b"/>
            <a:pathLst>
              <a:path w="36830" h="212089">
                <a:moveTo>
                  <a:pt x="9269" y="0"/>
                </a:moveTo>
                <a:lnTo>
                  <a:pt x="3727" y="8849"/>
                </a:lnTo>
                <a:lnTo>
                  <a:pt x="566" y="31990"/>
                </a:lnTo>
                <a:lnTo>
                  <a:pt x="0" y="65970"/>
                </a:lnTo>
                <a:lnTo>
                  <a:pt x="2240" y="107334"/>
                </a:lnTo>
                <a:lnTo>
                  <a:pt x="6998" y="148466"/>
                </a:lnTo>
                <a:lnTo>
                  <a:pt x="13296" y="181855"/>
                </a:lnTo>
                <a:lnTo>
                  <a:pt x="20313" y="204129"/>
                </a:lnTo>
                <a:lnTo>
                  <a:pt x="27228" y="211919"/>
                </a:lnTo>
                <a:lnTo>
                  <a:pt x="32790" y="203071"/>
                </a:lnTo>
                <a:lnTo>
                  <a:pt x="35960" y="179934"/>
                </a:lnTo>
                <a:lnTo>
                  <a:pt x="36531" y="145964"/>
                </a:lnTo>
                <a:lnTo>
                  <a:pt x="34291" y="104618"/>
                </a:lnTo>
                <a:lnTo>
                  <a:pt x="29532" y="63467"/>
                </a:lnTo>
                <a:lnTo>
                  <a:pt x="23230" y="30069"/>
                </a:lnTo>
                <a:lnTo>
                  <a:pt x="16203" y="7791"/>
                </a:lnTo>
                <a:lnTo>
                  <a:pt x="926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420998" y="2133600"/>
            <a:ext cx="191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Phase</a:t>
            </a:r>
            <a:r>
              <a:rPr sz="24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1650" y="1270000"/>
            <a:ext cx="6960234" cy="125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Need </a:t>
            </a:r>
            <a:r>
              <a:rPr sz="3600" b="1" spc="30" dirty="0">
                <a:solidFill>
                  <a:srgbClr val="E0E0E0"/>
                </a:solidFill>
                <a:latin typeface="Calibri"/>
                <a:cs typeface="Calibri"/>
              </a:rPr>
              <a:t>several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pieces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45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35" dirty="0">
                <a:solidFill>
                  <a:srgbClr val="E0E0E0"/>
                </a:solidFill>
                <a:latin typeface="Calibri"/>
                <a:cs typeface="Calibri"/>
              </a:rPr>
              <a:t>information:</a:t>
            </a:r>
            <a:endParaRPr sz="36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2480"/>
              </a:spcBef>
              <a:tabLst>
                <a:tab pos="3746500" algn="l"/>
              </a:tabLst>
            </a:pPr>
            <a:r>
              <a:rPr sz="2400" spc="0" dirty="0">
                <a:solidFill>
                  <a:srgbClr val="E0E0E0"/>
                </a:solidFill>
                <a:latin typeface="Calibri"/>
                <a:cs typeface="Calibri"/>
              </a:rPr>
              <a:t>Particle</a:t>
            </a:r>
            <a:r>
              <a:rPr sz="2400" spc="-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	</a:t>
            </a:r>
            <a:r>
              <a:rPr sz="2400" spc="10" dirty="0">
                <a:solidFill>
                  <a:srgbClr val="E0E0E0"/>
                </a:solidFill>
                <a:latin typeface="Calibri"/>
                <a:cs typeface="Calibri"/>
              </a:rPr>
              <a:t>Projected</a:t>
            </a:r>
            <a:r>
              <a:rPr sz="24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E0E0E0"/>
                </a:solidFill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9398" y="2133600"/>
            <a:ext cx="94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E0E0E0"/>
                </a:solidFill>
                <a:latin typeface="Calibri"/>
                <a:cs typeface="Calibri"/>
              </a:rPr>
              <a:t>A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lbedo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18270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29500" y="304474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7340" y="300990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37"/>
                </a:lnTo>
                <a:lnTo>
                  <a:pt x="0" y="69705"/>
                </a:lnTo>
                <a:lnTo>
                  <a:pt x="82952" y="34837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9500" y="318029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7340" y="314543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0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29500" y="331585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17340" y="328099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1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29500" y="304474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7340" y="300990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37"/>
                </a:lnTo>
                <a:lnTo>
                  <a:pt x="0" y="69705"/>
                </a:lnTo>
                <a:lnTo>
                  <a:pt x="82952" y="34837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9500" y="318029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17340" y="314543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0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29500" y="331585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82" y="0"/>
                </a:lnTo>
              </a:path>
            </a:pathLst>
          </a:custGeom>
          <a:ln w="1568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17340" y="3280996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4" h="69850">
                <a:moveTo>
                  <a:pt x="0" y="0"/>
                </a:moveTo>
                <a:lnTo>
                  <a:pt x="14867" y="34852"/>
                </a:lnTo>
                <a:lnTo>
                  <a:pt x="0" y="69721"/>
                </a:lnTo>
                <a:lnTo>
                  <a:pt x="82952" y="3485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18270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804477" y="3327648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20%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18270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02893" y="3142497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55863" y="3117632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4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63122" y="3264042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16091" y="3239178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80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23351" y="3385620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76321" y="3360755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02893" y="3142497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55863" y="3117632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4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122" y="3264042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16091" y="3239178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80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23351" y="3385620"/>
            <a:ext cx="192405" cy="94615"/>
          </a:xfrm>
          <a:custGeom>
            <a:avLst/>
            <a:gdLst/>
            <a:ahLst/>
            <a:cxnLst/>
            <a:rect l="l" t="t" r="r" b="b"/>
            <a:pathLst>
              <a:path w="192404" h="94614">
                <a:moveTo>
                  <a:pt x="0" y="94472"/>
                </a:moveTo>
                <a:lnTo>
                  <a:pt x="192254" y="0"/>
                </a:lnTo>
              </a:path>
            </a:pathLst>
          </a:custGeom>
          <a:ln w="1569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76321" y="3360755"/>
            <a:ext cx="90170" cy="67945"/>
          </a:xfrm>
          <a:custGeom>
            <a:avLst/>
            <a:gdLst/>
            <a:ahLst/>
            <a:cxnLst/>
            <a:rect l="l" t="t" r="r" b="b"/>
            <a:pathLst>
              <a:path w="90170" h="67945">
                <a:moveTo>
                  <a:pt x="89866" y="0"/>
                </a:moveTo>
                <a:lnTo>
                  <a:pt x="0" y="5300"/>
                </a:lnTo>
                <a:lnTo>
                  <a:pt x="28806" y="30006"/>
                </a:lnTo>
                <a:lnTo>
                  <a:pt x="30979" y="67807"/>
                </a:lnTo>
                <a:lnTo>
                  <a:pt x="8986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18270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6" y="231736"/>
                </a:lnTo>
                <a:lnTo>
                  <a:pt x="62265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1" y="205662"/>
                </a:lnTo>
                <a:lnTo>
                  <a:pt x="89342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804477" y="4109233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26%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812627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10704" y="3925960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20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59521" y="3972938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71" y="0"/>
                </a:moveTo>
                <a:lnTo>
                  <a:pt x="0" y="66333"/>
                </a:lnTo>
                <a:lnTo>
                  <a:pt x="89975" y="63259"/>
                </a:lnTo>
                <a:lnTo>
                  <a:pt x="61784" y="37849"/>
                </a:lnTo>
                <a:lnTo>
                  <a:pt x="6057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53489" y="3802959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02305" y="3849952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7" y="0"/>
                </a:moveTo>
                <a:lnTo>
                  <a:pt x="0" y="66333"/>
                </a:lnTo>
                <a:lnTo>
                  <a:pt x="89976" y="63259"/>
                </a:lnTo>
                <a:lnTo>
                  <a:pt x="61785" y="37849"/>
                </a:lnTo>
                <a:lnTo>
                  <a:pt x="6055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96244" y="3679971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53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45061" y="3726966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6" y="0"/>
                </a:moveTo>
                <a:lnTo>
                  <a:pt x="0" y="66333"/>
                </a:lnTo>
                <a:lnTo>
                  <a:pt x="89976" y="63258"/>
                </a:lnTo>
                <a:lnTo>
                  <a:pt x="61785" y="37848"/>
                </a:lnTo>
                <a:lnTo>
                  <a:pt x="6055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10704" y="3925960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20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59521" y="3972938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71" y="0"/>
                </a:moveTo>
                <a:lnTo>
                  <a:pt x="0" y="66333"/>
                </a:lnTo>
                <a:lnTo>
                  <a:pt x="89975" y="63259"/>
                </a:lnTo>
                <a:lnTo>
                  <a:pt x="61784" y="37849"/>
                </a:lnTo>
                <a:lnTo>
                  <a:pt x="6057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53489" y="3802959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37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02305" y="3849952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7" y="0"/>
                </a:moveTo>
                <a:lnTo>
                  <a:pt x="0" y="66333"/>
                </a:lnTo>
                <a:lnTo>
                  <a:pt x="89976" y="63259"/>
                </a:lnTo>
                <a:lnTo>
                  <a:pt x="61785" y="37849"/>
                </a:lnTo>
                <a:lnTo>
                  <a:pt x="6055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96244" y="3679971"/>
            <a:ext cx="194945" cy="90170"/>
          </a:xfrm>
          <a:custGeom>
            <a:avLst/>
            <a:gdLst/>
            <a:ahLst/>
            <a:cxnLst/>
            <a:rect l="l" t="t" r="r" b="b"/>
            <a:pathLst>
              <a:path w="194945" h="90170">
                <a:moveTo>
                  <a:pt x="194553" y="0"/>
                </a:moveTo>
                <a:lnTo>
                  <a:pt x="0" y="89735"/>
                </a:lnTo>
              </a:path>
            </a:pathLst>
          </a:custGeom>
          <a:ln w="1569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45061" y="3726966"/>
            <a:ext cx="90170" cy="66675"/>
          </a:xfrm>
          <a:custGeom>
            <a:avLst/>
            <a:gdLst/>
            <a:ahLst/>
            <a:cxnLst/>
            <a:rect l="l" t="t" r="r" b="b"/>
            <a:pathLst>
              <a:path w="90170" h="66675">
                <a:moveTo>
                  <a:pt x="60556" y="0"/>
                </a:moveTo>
                <a:lnTo>
                  <a:pt x="0" y="66333"/>
                </a:lnTo>
                <a:lnTo>
                  <a:pt x="89976" y="63258"/>
                </a:lnTo>
                <a:lnTo>
                  <a:pt x="61785" y="37848"/>
                </a:lnTo>
                <a:lnTo>
                  <a:pt x="6055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12627" y="3023255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798834" y="3327648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40%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812627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96932" y="4112529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41513" y="4083210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4" y="0"/>
                </a:moveTo>
                <a:lnTo>
                  <a:pt x="0" y="18821"/>
                </a:lnTo>
                <a:lnTo>
                  <a:pt x="74952" y="68497"/>
                </a:lnTo>
                <a:lnTo>
                  <a:pt x="66888" y="31496"/>
                </a:lnTo>
                <a:lnTo>
                  <a:pt x="88024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22371" y="3979387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33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66952" y="3950069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22"/>
                </a:lnTo>
                <a:lnTo>
                  <a:pt x="74951" y="68498"/>
                </a:lnTo>
                <a:lnTo>
                  <a:pt x="66888" y="31496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47811" y="3846200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87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92393" y="3816896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07"/>
                </a:lnTo>
                <a:lnTo>
                  <a:pt x="74951" y="68482"/>
                </a:lnTo>
                <a:lnTo>
                  <a:pt x="66887" y="31480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96932" y="4112529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41513" y="4083210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4" y="0"/>
                </a:moveTo>
                <a:lnTo>
                  <a:pt x="0" y="18821"/>
                </a:lnTo>
                <a:lnTo>
                  <a:pt x="74952" y="68497"/>
                </a:lnTo>
                <a:lnTo>
                  <a:pt x="66888" y="31496"/>
                </a:lnTo>
                <a:lnTo>
                  <a:pt x="88024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22371" y="3979387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33" y="39871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66952" y="3950069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22"/>
                </a:lnTo>
                <a:lnTo>
                  <a:pt x="74951" y="68498"/>
                </a:lnTo>
                <a:lnTo>
                  <a:pt x="66888" y="31496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47811" y="3846200"/>
            <a:ext cx="210820" cy="40005"/>
          </a:xfrm>
          <a:custGeom>
            <a:avLst/>
            <a:gdLst/>
            <a:ahLst/>
            <a:cxnLst/>
            <a:rect l="l" t="t" r="r" b="b"/>
            <a:pathLst>
              <a:path w="210820" h="40004">
                <a:moveTo>
                  <a:pt x="210618" y="39887"/>
                </a:moveTo>
                <a:lnTo>
                  <a:pt x="0" y="0"/>
                </a:lnTo>
              </a:path>
            </a:pathLst>
          </a:custGeom>
          <a:ln w="1568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92393" y="3816896"/>
            <a:ext cx="88265" cy="68580"/>
          </a:xfrm>
          <a:custGeom>
            <a:avLst/>
            <a:gdLst/>
            <a:ahLst/>
            <a:cxnLst/>
            <a:rect l="l" t="t" r="r" b="b"/>
            <a:pathLst>
              <a:path w="88265" h="68579">
                <a:moveTo>
                  <a:pt x="88023" y="0"/>
                </a:moveTo>
                <a:lnTo>
                  <a:pt x="0" y="18807"/>
                </a:lnTo>
                <a:lnTo>
                  <a:pt x="74951" y="68482"/>
                </a:lnTo>
                <a:lnTo>
                  <a:pt x="66887" y="31480"/>
                </a:lnTo>
                <a:lnTo>
                  <a:pt x="8802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12627" y="3804839"/>
            <a:ext cx="111760" cy="315595"/>
          </a:xfrm>
          <a:custGeom>
            <a:avLst/>
            <a:gdLst/>
            <a:ahLst/>
            <a:cxnLst/>
            <a:rect l="l" t="t" r="r" b="b"/>
            <a:pathLst>
              <a:path w="111759" h="315595">
                <a:moveTo>
                  <a:pt x="12516" y="0"/>
                </a:moveTo>
                <a:lnTo>
                  <a:pt x="1099" y="17045"/>
                </a:lnTo>
                <a:lnTo>
                  <a:pt x="0" y="55178"/>
                </a:lnTo>
                <a:lnTo>
                  <a:pt x="7670" y="108590"/>
                </a:lnTo>
                <a:lnTo>
                  <a:pt x="22564" y="171471"/>
                </a:lnTo>
                <a:lnTo>
                  <a:pt x="41807" y="231736"/>
                </a:lnTo>
                <a:lnTo>
                  <a:pt x="62266" y="278462"/>
                </a:lnTo>
                <a:lnTo>
                  <a:pt x="99107" y="315305"/>
                </a:lnTo>
                <a:lnTo>
                  <a:pt x="110117" y="297954"/>
                </a:lnTo>
                <a:lnTo>
                  <a:pt x="111364" y="259422"/>
                </a:lnTo>
                <a:lnTo>
                  <a:pt x="104042" y="205662"/>
                </a:lnTo>
                <a:lnTo>
                  <a:pt x="89343" y="142626"/>
                </a:lnTo>
                <a:lnTo>
                  <a:pt x="70424" y="82529"/>
                </a:lnTo>
                <a:lnTo>
                  <a:pt x="50481" y="36185"/>
                </a:lnTo>
                <a:lnTo>
                  <a:pt x="12516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798834" y="4109233"/>
            <a:ext cx="3117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solidFill>
                  <a:srgbClr val="E0E0E0"/>
                </a:solidFill>
                <a:latin typeface="Century Gothic"/>
                <a:cs typeface="Century Gothic"/>
              </a:rPr>
              <a:t>30%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746500" y="282161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66147" y="2753340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9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746500" y="317929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66147" y="3111023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9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46500" y="3536950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66147" y="3468707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33"/>
                </a:lnTo>
                <a:lnTo>
                  <a:pt x="0" y="136527"/>
                </a:lnTo>
                <a:lnTo>
                  <a:pt x="161996" y="6823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46500" y="3894632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66147" y="3826386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33"/>
                </a:lnTo>
                <a:lnTo>
                  <a:pt x="0" y="136528"/>
                </a:lnTo>
                <a:lnTo>
                  <a:pt x="161996" y="6823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86939" y="3141190"/>
            <a:ext cx="1099820" cy="901700"/>
          </a:xfrm>
          <a:custGeom>
            <a:avLst/>
            <a:gdLst/>
            <a:ahLst/>
            <a:cxnLst/>
            <a:rect l="l" t="t" r="r" b="b"/>
            <a:pathLst>
              <a:path w="1099820" h="901700">
                <a:moveTo>
                  <a:pt x="0" y="901165"/>
                </a:moveTo>
                <a:lnTo>
                  <a:pt x="1099560" y="901165"/>
                </a:lnTo>
                <a:lnTo>
                  <a:pt x="1099560" y="0"/>
                </a:lnTo>
                <a:lnTo>
                  <a:pt x="0" y="0"/>
                </a:lnTo>
                <a:lnTo>
                  <a:pt x="0" y="901165"/>
                </a:lnTo>
                <a:close/>
              </a:path>
            </a:pathLst>
          </a:custGeom>
          <a:solidFill>
            <a:srgbClr val="999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46500" y="4252285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476" y="0"/>
                </a:lnTo>
              </a:path>
            </a:pathLst>
          </a:custGeom>
          <a:ln w="3072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66147" y="4184008"/>
            <a:ext cx="162560" cy="137160"/>
          </a:xfrm>
          <a:custGeom>
            <a:avLst/>
            <a:gdLst/>
            <a:ahLst/>
            <a:cxnLst/>
            <a:rect l="l" t="t" r="r" b="b"/>
            <a:pathLst>
              <a:path w="162560" h="137160">
                <a:moveTo>
                  <a:pt x="0" y="0"/>
                </a:moveTo>
                <a:lnTo>
                  <a:pt x="29002" y="68263"/>
                </a:lnTo>
                <a:lnTo>
                  <a:pt x="0" y="136558"/>
                </a:lnTo>
                <a:lnTo>
                  <a:pt x="161996" y="6826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56382" y="2730508"/>
            <a:ext cx="1630680" cy="1612900"/>
          </a:xfrm>
          <a:custGeom>
            <a:avLst/>
            <a:gdLst/>
            <a:ahLst/>
            <a:cxnLst/>
            <a:rect l="l" t="t" r="r" b="b"/>
            <a:pathLst>
              <a:path w="1630679" h="1612900">
                <a:moveTo>
                  <a:pt x="1630117" y="0"/>
                </a:moveTo>
                <a:lnTo>
                  <a:pt x="0" y="0"/>
                </a:lnTo>
                <a:lnTo>
                  <a:pt x="0" y="1612900"/>
                </a:lnTo>
                <a:lnTo>
                  <a:pt x="1630117" y="1612900"/>
                </a:lnTo>
                <a:lnTo>
                  <a:pt x="1630117" y="1117111"/>
                </a:lnTo>
                <a:lnTo>
                  <a:pt x="857595" y="1117111"/>
                </a:lnTo>
                <a:lnTo>
                  <a:pt x="687939" y="499139"/>
                </a:lnTo>
                <a:lnTo>
                  <a:pt x="1630117" y="499139"/>
                </a:lnTo>
                <a:lnTo>
                  <a:pt x="163011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18614" y="3229366"/>
            <a:ext cx="220345" cy="617855"/>
          </a:xfrm>
          <a:custGeom>
            <a:avLst/>
            <a:gdLst/>
            <a:ahLst/>
            <a:cxnLst/>
            <a:rect l="l" t="t" r="r" b="b"/>
            <a:pathLst>
              <a:path w="220345" h="617854">
                <a:moveTo>
                  <a:pt x="25710" y="0"/>
                </a:moveTo>
                <a:lnTo>
                  <a:pt x="10325" y="13356"/>
                </a:lnTo>
                <a:lnTo>
                  <a:pt x="1943" y="41792"/>
                </a:lnTo>
                <a:lnTo>
                  <a:pt x="0" y="83184"/>
                </a:lnTo>
                <a:lnTo>
                  <a:pt x="3931" y="135410"/>
                </a:lnTo>
                <a:lnTo>
                  <a:pt x="13172" y="196345"/>
                </a:lnTo>
                <a:lnTo>
                  <a:pt x="27161" y="263866"/>
                </a:lnTo>
                <a:lnTo>
                  <a:pt x="45334" y="335851"/>
                </a:lnTo>
                <a:lnTo>
                  <a:pt x="66295" y="406091"/>
                </a:lnTo>
                <a:lnTo>
                  <a:pt x="88561" y="468769"/>
                </a:lnTo>
                <a:lnTo>
                  <a:pt x="111426" y="522423"/>
                </a:lnTo>
                <a:lnTo>
                  <a:pt x="134188" y="565591"/>
                </a:lnTo>
                <a:lnTo>
                  <a:pt x="156141" y="596812"/>
                </a:lnTo>
                <a:lnTo>
                  <a:pt x="194811" y="617570"/>
                </a:lnTo>
                <a:lnTo>
                  <a:pt x="209568" y="603910"/>
                </a:lnTo>
                <a:lnTo>
                  <a:pt x="217773" y="575073"/>
                </a:lnTo>
                <a:lnTo>
                  <a:pt x="219862" y="533232"/>
                </a:lnTo>
                <a:lnTo>
                  <a:pt x="216268" y="480565"/>
                </a:lnTo>
                <a:lnTo>
                  <a:pt x="207427" y="419246"/>
                </a:lnTo>
                <a:lnTo>
                  <a:pt x="193774" y="351450"/>
                </a:lnTo>
                <a:lnTo>
                  <a:pt x="175742" y="279354"/>
                </a:lnTo>
                <a:lnTo>
                  <a:pt x="155018" y="209230"/>
                </a:lnTo>
                <a:lnTo>
                  <a:pt x="133298" y="146856"/>
                </a:lnTo>
                <a:lnTo>
                  <a:pt x="111039" y="93626"/>
                </a:lnTo>
                <a:lnTo>
                  <a:pt x="88696" y="50932"/>
                </a:lnTo>
                <a:lnTo>
                  <a:pt x="45576" y="2726"/>
                </a:lnTo>
                <a:lnTo>
                  <a:pt x="25710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231550" y="3240134"/>
            <a:ext cx="283210" cy="797560"/>
          </a:xfrm>
          <a:custGeom>
            <a:avLst/>
            <a:gdLst/>
            <a:ahLst/>
            <a:cxnLst/>
            <a:rect l="l" t="t" r="r" b="b"/>
            <a:pathLst>
              <a:path w="283209" h="797560">
                <a:moveTo>
                  <a:pt x="33169" y="0"/>
                </a:moveTo>
                <a:lnTo>
                  <a:pt x="18349" y="9903"/>
                </a:lnTo>
                <a:lnTo>
                  <a:pt x="8047" y="29751"/>
                </a:lnTo>
                <a:lnTo>
                  <a:pt x="2013" y="58603"/>
                </a:lnTo>
                <a:lnTo>
                  <a:pt x="0" y="95518"/>
                </a:lnTo>
                <a:lnTo>
                  <a:pt x="1756" y="139557"/>
                </a:lnTo>
                <a:lnTo>
                  <a:pt x="7034" y="189778"/>
                </a:lnTo>
                <a:lnTo>
                  <a:pt x="15584" y="245242"/>
                </a:lnTo>
                <a:lnTo>
                  <a:pt x="27156" y="305008"/>
                </a:lnTo>
                <a:lnTo>
                  <a:pt x="41503" y="368135"/>
                </a:lnTo>
                <a:lnTo>
                  <a:pt x="58374" y="433683"/>
                </a:lnTo>
                <a:lnTo>
                  <a:pt x="79139" y="505006"/>
                </a:lnTo>
                <a:lnTo>
                  <a:pt x="101039" y="570674"/>
                </a:lnTo>
                <a:lnTo>
                  <a:pt x="123649" y="629801"/>
                </a:lnTo>
                <a:lnTo>
                  <a:pt x="146543" y="681498"/>
                </a:lnTo>
                <a:lnTo>
                  <a:pt x="169297" y="724878"/>
                </a:lnTo>
                <a:lnTo>
                  <a:pt x="191487" y="759052"/>
                </a:lnTo>
                <a:lnTo>
                  <a:pt x="232470" y="796234"/>
                </a:lnTo>
                <a:lnTo>
                  <a:pt x="250414" y="797466"/>
                </a:lnTo>
                <a:lnTo>
                  <a:pt x="264590" y="787304"/>
                </a:lnTo>
                <a:lnTo>
                  <a:pt x="274559" y="767126"/>
                </a:lnTo>
                <a:lnTo>
                  <a:pt x="280512" y="737895"/>
                </a:lnTo>
                <a:lnTo>
                  <a:pt x="282642" y="700574"/>
                </a:lnTo>
                <a:lnTo>
                  <a:pt x="281140" y="656127"/>
                </a:lnTo>
                <a:lnTo>
                  <a:pt x="276199" y="605518"/>
                </a:lnTo>
                <a:lnTo>
                  <a:pt x="268011" y="549710"/>
                </a:lnTo>
                <a:lnTo>
                  <a:pt x="256767" y="489667"/>
                </a:lnTo>
                <a:lnTo>
                  <a:pt x="242660" y="426351"/>
                </a:lnTo>
                <a:lnTo>
                  <a:pt x="225881" y="360728"/>
                </a:lnTo>
                <a:lnTo>
                  <a:pt x="205309" y="289498"/>
                </a:lnTo>
                <a:lnTo>
                  <a:pt x="183887" y="224080"/>
                </a:lnTo>
                <a:lnTo>
                  <a:pt x="161889" y="165321"/>
                </a:lnTo>
                <a:lnTo>
                  <a:pt x="139590" y="114068"/>
                </a:lnTo>
                <a:lnTo>
                  <a:pt x="117264" y="71166"/>
                </a:lnTo>
                <a:lnTo>
                  <a:pt x="95185" y="37462"/>
                </a:lnTo>
                <a:lnTo>
                  <a:pt x="52863" y="1032"/>
                </a:lnTo>
                <a:lnTo>
                  <a:pt x="33169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53949" y="3803633"/>
            <a:ext cx="610235" cy="161925"/>
          </a:xfrm>
          <a:custGeom>
            <a:avLst/>
            <a:gdLst/>
            <a:ahLst/>
            <a:cxnLst/>
            <a:rect l="l" t="t" r="r" b="b"/>
            <a:pathLst>
              <a:path w="610234" h="161925">
                <a:moveTo>
                  <a:pt x="610136" y="0"/>
                </a:moveTo>
                <a:lnTo>
                  <a:pt x="0" y="161421"/>
                </a:lnTo>
              </a:path>
            </a:pathLst>
          </a:custGeom>
          <a:ln w="3966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777349" y="3735406"/>
            <a:ext cx="224154" cy="170815"/>
          </a:xfrm>
          <a:custGeom>
            <a:avLst/>
            <a:gdLst/>
            <a:ahLst/>
            <a:cxnLst/>
            <a:rect l="l" t="t" r="r" b="b"/>
            <a:pathLst>
              <a:path w="224154" h="170814">
                <a:moveTo>
                  <a:pt x="0" y="0"/>
                </a:moveTo>
                <a:lnTo>
                  <a:pt x="58428" y="75692"/>
                </a:lnTo>
                <a:lnTo>
                  <a:pt x="44720" y="170506"/>
                </a:lnTo>
                <a:lnTo>
                  <a:pt x="223566" y="3205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56676" y="2943819"/>
            <a:ext cx="1279525" cy="893444"/>
          </a:xfrm>
          <a:custGeom>
            <a:avLst/>
            <a:gdLst/>
            <a:ahLst/>
            <a:cxnLst/>
            <a:rect l="l" t="t" r="r" b="b"/>
            <a:pathLst>
              <a:path w="1279525" h="893445">
                <a:moveTo>
                  <a:pt x="1224469" y="294814"/>
                </a:moveTo>
                <a:lnTo>
                  <a:pt x="1244561" y="351265"/>
                </a:lnTo>
                <a:lnTo>
                  <a:pt x="1259897" y="403939"/>
                </a:lnTo>
                <a:lnTo>
                  <a:pt x="1270683" y="452964"/>
                </a:lnTo>
                <a:lnTo>
                  <a:pt x="1277125" y="498468"/>
                </a:lnTo>
                <a:lnTo>
                  <a:pt x="1279428" y="540578"/>
                </a:lnTo>
                <a:lnTo>
                  <a:pt x="1277800" y="579421"/>
                </a:lnTo>
                <a:lnTo>
                  <a:pt x="1263572" y="647819"/>
                </a:lnTo>
                <a:lnTo>
                  <a:pt x="1236089" y="704684"/>
                </a:lnTo>
                <a:lnTo>
                  <a:pt x="1197002" y="751036"/>
                </a:lnTo>
                <a:lnTo>
                  <a:pt x="1147958" y="787896"/>
                </a:lnTo>
                <a:lnTo>
                  <a:pt x="1090607" y="816285"/>
                </a:lnTo>
                <a:lnTo>
                  <a:pt x="1026597" y="837225"/>
                </a:lnTo>
                <a:lnTo>
                  <a:pt x="957578" y="851736"/>
                </a:lnTo>
                <a:lnTo>
                  <a:pt x="885199" y="860838"/>
                </a:lnTo>
                <a:lnTo>
                  <a:pt x="811109" y="865554"/>
                </a:lnTo>
                <a:lnTo>
                  <a:pt x="736956" y="866904"/>
                </a:lnTo>
                <a:lnTo>
                  <a:pt x="700372" y="866635"/>
                </a:lnTo>
                <a:lnTo>
                  <a:pt x="629217" y="864850"/>
                </a:lnTo>
                <a:lnTo>
                  <a:pt x="562123" y="862251"/>
                </a:lnTo>
                <a:lnTo>
                  <a:pt x="530614" y="860966"/>
                </a:lnTo>
                <a:lnTo>
                  <a:pt x="500738" y="859860"/>
                </a:lnTo>
                <a:lnTo>
                  <a:pt x="472702" y="859061"/>
                </a:lnTo>
                <a:lnTo>
                  <a:pt x="446711" y="858696"/>
                </a:lnTo>
                <a:lnTo>
                  <a:pt x="422972" y="858894"/>
                </a:lnTo>
                <a:lnTo>
                  <a:pt x="383074" y="861488"/>
                </a:lnTo>
                <a:lnTo>
                  <a:pt x="305401" y="883351"/>
                </a:lnTo>
                <a:lnTo>
                  <a:pt x="256625" y="891653"/>
                </a:lnTo>
                <a:lnTo>
                  <a:pt x="209301" y="893042"/>
                </a:lnTo>
                <a:lnTo>
                  <a:pt x="164401" y="887792"/>
                </a:lnTo>
                <a:lnTo>
                  <a:pt x="122898" y="876177"/>
                </a:lnTo>
                <a:lnTo>
                  <a:pt x="85762" y="858470"/>
                </a:lnTo>
                <a:lnTo>
                  <a:pt x="53965" y="834945"/>
                </a:lnTo>
                <a:lnTo>
                  <a:pt x="28480" y="805878"/>
                </a:lnTo>
                <a:lnTo>
                  <a:pt x="10279" y="771541"/>
                </a:lnTo>
                <a:lnTo>
                  <a:pt x="681" y="733853"/>
                </a:lnTo>
                <a:lnTo>
                  <a:pt x="0" y="695125"/>
                </a:lnTo>
                <a:lnTo>
                  <a:pt x="7700" y="656219"/>
                </a:lnTo>
                <a:lnTo>
                  <a:pt x="23247" y="617995"/>
                </a:lnTo>
                <a:lnTo>
                  <a:pt x="46105" y="581315"/>
                </a:lnTo>
                <a:lnTo>
                  <a:pt x="75740" y="547041"/>
                </a:lnTo>
                <a:lnTo>
                  <a:pt x="111616" y="516034"/>
                </a:lnTo>
                <a:lnTo>
                  <a:pt x="153197" y="489154"/>
                </a:lnTo>
                <a:lnTo>
                  <a:pt x="199950" y="467264"/>
                </a:lnTo>
                <a:lnTo>
                  <a:pt x="212168" y="461334"/>
                </a:lnTo>
                <a:lnTo>
                  <a:pt x="258658" y="427317"/>
                </a:lnTo>
                <a:lnTo>
                  <a:pt x="297075" y="393503"/>
                </a:lnTo>
                <a:lnTo>
                  <a:pt x="340712" y="353007"/>
                </a:lnTo>
                <a:lnTo>
                  <a:pt x="364296" y="330850"/>
                </a:lnTo>
                <a:lnTo>
                  <a:pt x="388953" y="307738"/>
                </a:lnTo>
                <a:lnTo>
                  <a:pt x="441179" y="259605"/>
                </a:lnTo>
                <a:lnTo>
                  <a:pt x="496775" y="210517"/>
                </a:lnTo>
                <a:lnTo>
                  <a:pt x="555124" y="162383"/>
                </a:lnTo>
                <a:lnTo>
                  <a:pt x="615608" y="117111"/>
                </a:lnTo>
                <a:lnTo>
                  <a:pt x="677611" y="76612"/>
                </a:lnTo>
                <a:lnTo>
                  <a:pt x="740516" y="42792"/>
                </a:lnTo>
                <a:lnTo>
                  <a:pt x="803707" y="17563"/>
                </a:lnTo>
                <a:lnTo>
                  <a:pt x="866566" y="2832"/>
                </a:lnTo>
                <a:lnTo>
                  <a:pt x="897678" y="0"/>
                </a:lnTo>
                <a:lnTo>
                  <a:pt x="928477" y="508"/>
                </a:lnTo>
                <a:lnTo>
                  <a:pt x="988822" y="12500"/>
                </a:lnTo>
                <a:lnTo>
                  <a:pt x="1046985" y="40718"/>
                </a:lnTo>
                <a:lnTo>
                  <a:pt x="1102350" y="87070"/>
                </a:lnTo>
                <a:lnTo>
                  <a:pt x="1128790" y="117643"/>
                </a:lnTo>
                <a:lnTo>
                  <a:pt x="1154299" y="153465"/>
                </a:lnTo>
                <a:lnTo>
                  <a:pt x="1178800" y="194775"/>
                </a:lnTo>
                <a:lnTo>
                  <a:pt x="1202216" y="241812"/>
                </a:lnTo>
                <a:lnTo>
                  <a:pt x="1224469" y="294814"/>
                </a:lnTo>
                <a:close/>
              </a:path>
            </a:pathLst>
          </a:custGeom>
          <a:ln w="198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194667" y="3641271"/>
            <a:ext cx="170180" cy="55880"/>
          </a:xfrm>
          <a:custGeom>
            <a:avLst/>
            <a:gdLst/>
            <a:ahLst/>
            <a:cxnLst/>
            <a:rect l="l" t="t" r="r" b="b"/>
            <a:pathLst>
              <a:path w="170179" h="55879">
                <a:moveTo>
                  <a:pt x="170153" y="0"/>
                </a:moveTo>
                <a:lnTo>
                  <a:pt x="0" y="55539"/>
                </a:lnTo>
              </a:path>
            </a:pathLst>
          </a:custGeom>
          <a:ln w="793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176549" y="368002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21017" y="0"/>
                </a:moveTo>
                <a:lnTo>
                  <a:pt x="16821" y="6044"/>
                </a:lnTo>
                <a:lnTo>
                  <a:pt x="11574" y="12093"/>
                </a:lnTo>
                <a:lnTo>
                  <a:pt x="5794" y="17778"/>
                </a:lnTo>
                <a:lnTo>
                  <a:pt x="0" y="22730"/>
                </a:lnTo>
                <a:lnTo>
                  <a:pt x="7590" y="23326"/>
                </a:lnTo>
                <a:lnTo>
                  <a:pt x="15599" y="24516"/>
                </a:lnTo>
                <a:lnTo>
                  <a:pt x="23393" y="26301"/>
                </a:lnTo>
                <a:lnTo>
                  <a:pt x="30340" y="28681"/>
                </a:lnTo>
                <a:lnTo>
                  <a:pt x="20504" y="16026"/>
                </a:lnTo>
                <a:lnTo>
                  <a:pt x="210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186543" y="3637240"/>
            <a:ext cx="191135" cy="27305"/>
          </a:xfrm>
          <a:custGeom>
            <a:avLst/>
            <a:gdLst/>
            <a:ahLst/>
            <a:cxnLst/>
            <a:rect l="l" t="t" r="r" b="b"/>
            <a:pathLst>
              <a:path w="191134" h="27304">
                <a:moveTo>
                  <a:pt x="190697" y="0"/>
                </a:moveTo>
                <a:lnTo>
                  <a:pt x="0" y="27293"/>
                </a:lnTo>
              </a:path>
            </a:pathLst>
          </a:custGeom>
          <a:ln w="793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67656" y="3648424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24651" y="0"/>
                </a:moveTo>
                <a:lnTo>
                  <a:pt x="19450" y="5236"/>
                </a:lnTo>
                <a:lnTo>
                  <a:pt x="13229" y="10294"/>
                </a:lnTo>
                <a:lnTo>
                  <a:pt x="6557" y="14906"/>
                </a:lnTo>
                <a:lnTo>
                  <a:pt x="0" y="18803"/>
                </a:lnTo>
                <a:lnTo>
                  <a:pt x="7378" y="20684"/>
                </a:lnTo>
                <a:lnTo>
                  <a:pt x="15057" y="23226"/>
                </a:lnTo>
                <a:lnTo>
                  <a:pt x="22416" y="26335"/>
                </a:lnTo>
                <a:lnTo>
                  <a:pt x="28839" y="29912"/>
                </a:lnTo>
                <a:lnTo>
                  <a:pt x="21372" y="15749"/>
                </a:lnTo>
                <a:lnTo>
                  <a:pt x="2465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84766" y="3628632"/>
            <a:ext cx="193040" cy="8890"/>
          </a:xfrm>
          <a:custGeom>
            <a:avLst/>
            <a:gdLst/>
            <a:ahLst/>
            <a:cxnLst/>
            <a:rect l="l" t="t" r="r" b="b"/>
            <a:pathLst>
              <a:path w="193040" h="8889">
                <a:moveTo>
                  <a:pt x="192475" y="8608"/>
                </a:moveTo>
                <a:lnTo>
                  <a:pt x="0" y="0"/>
                </a:lnTo>
              </a:path>
            </a:pathLst>
          </a:custGeom>
          <a:ln w="793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65703" y="3613901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27654" y="0"/>
                </a:moveTo>
                <a:lnTo>
                  <a:pt x="21600" y="4183"/>
                </a:lnTo>
                <a:lnTo>
                  <a:pt x="14568" y="7998"/>
                </a:lnTo>
                <a:lnTo>
                  <a:pt x="7165" y="11286"/>
                </a:lnTo>
                <a:lnTo>
                  <a:pt x="0" y="13884"/>
                </a:lnTo>
                <a:lnTo>
                  <a:pt x="6900" y="17129"/>
                </a:lnTo>
                <a:lnTo>
                  <a:pt x="13985" y="21065"/>
                </a:lnTo>
                <a:lnTo>
                  <a:pt x="20656" y="25477"/>
                </a:lnTo>
                <a:lnTo>
                  <a:pt x="26311" y="30149"/>
                </a:lnTo>
                <a:lnTo>
                  <a:pt x="21570" y="14837"/>
                </a:lnTo>
                <a:lnTo>
                  <a:pt x="27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196459" y="3598323"/>
            <a:ext cx="180975" cy="39370"/>
          </a:xfrm>
          <a:custGeom>
            <a:avLst/>
            <a:gdLst/>
            <a:ahLst/>
            <a:cxnLst/>
            <a:rect l="l" t="t" r="r" b="b"/>
            <a:pathLst>
              <a:path w="180975" h="39370">
                <a:moveTo>
                  <a:pt x="180781" y="38917"/>
                </a:moveTo>
                <a:lnTo>
                  <a:pt x="0" y="0"/>
                </a:lnTo>
              </a:path>
            </a:pathLst>
          </a:custGeom>
          <a:ln w="793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77800" y="358519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591" y="0"/>
                </a:moveTo>
                <a:lnTo>
                  <a:pt x="22917" y="3121"/>
                </a:lnTo>
                <a:lnTo>
                  <a:pt x="15343" y="5718"/>
                </a:lnTo>
                <a:lnTo>
                  <a:pt x="7495" y="7727"/>
                </a:lnTo>
                <a:lnTo>
                  <a:pt x="0" y="9085"/>
                </a:lnTo>
                <a:lnTo>
                  <a:pt x="6280" y="13421"/>
                </a:lnTo>
                <a:lnTo>
                  <a:pt x="12612" y="18487"/>
                </a:lnTo>
                <a:lnTo>
                  <a:pt x="18456" y="23969"/>
                </a:lnTo>
                <a:lnTo>
                  <a:pt x="23270" y="29555"/>
                </a:lnTo>
                <a:lnTo>
                  <a:pt x="21097" y="13647"/>
                </a:lnTo>
                <a:lnTo>
                  <a:pt x="2959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207403" y="3569601"/>
            <a:ext cx="170180" cy="67945"/>
          </a:xfrm>
          <a:custGeom>
            <a:avLst/>
            <a:gdLst/>
            <a:ahLst/>
            <a:cxnLst/>
            <a:rect l="l" t="t" r="r" b="b"/>
            <a:pathLst>
              <a:path w="170179" h="67945">
                <a:moveTo>
                  <a:pt x="169837" y="67639"/>
                </a:moveTo>
                <a:lnTo>
                  <a:pt x="0" y="0"/>
                </a:lnTo>
              </a:path>
            </a:pathLst>
          </a:custGeom>
          <a:ln w="792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189685" y="3558501"/>
            <a:ext cx="31115" cy="28575"/>
          </a:xfrm>
          <a:custGeom>
            <a:avLst/>
            <a:gdLst/>
            <a:ahLst/>
            <a:cxnLst/>
            <a:rect l="l" t="t" r="r" b="b"/>
            <a:pathLst>
              <a:path w="31115" h="28575">
                <a:moveTo>
                  <a:pt x="30656" y="0"/>
                </a:moveTo>
                <a:lnTo>
                  <a:pt x="23560" y="1965"/>
                </a:lnTo>
                <a:lnTo>
                  <a:pt x="15668" y="3258"/>
                </a:lnTo>
                <a:lnTo>
                  <a:pt x="7606" y="3932"/>
                </a:lnTo>
                <a:lnTo>
                  <a:pt x="0" y="4046"/>
                </a:lnTo>
                <a:lnTo>
                  <a:pt x="5466" y="9358"/>
                </a:lnTo>
                <a:lnTo>
                  <a:pt x="10874" y="15392"/>
                </a:lnTo>
                <a:lnTo>
                  <a:pt x="15733" y="21753"/>
                </a:lnTo>
                <a:lnTo>
                  <a:pt x="19555" y="28047"/>
                </a:lnTo>
                <a:lnTo>
                  <a:pt x="20068" y="12020"/>
                </a:lnTo>
                <a:lnTo>
                  <a:pt x="3065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225892" y="3541434"/>
            <a:ext cx="151765" cy="95885"/>
          </a:xfrm>
          <a:custGeom>
            <a:avLst/>
            <a:gdLst/>
            <a:ahLst/>
            <a:cxnLst/>
            <a:rect l="l" t="t" r="r" b="b"/>
            <a:pathLst>
              <a:path w="151765" h="95885">
                <a:moveTo>
                  <a:pt x="151348" y="95805"/>
                </a:moveTo>
                <a:lnTo>
                  <a:pt x="0" y="0"/>
                </a:lnTo>
              </a:path>
            </a:pathLst>
          </a:custGeom>
          <a:ln w="792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209766" y="3531208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4">
                <a:moveTo>
                  <a:pt x="0" y="0"/>
                </a:moveTo>
                <a:lnTo>
                  <a:pt x="4397" y="6233"/>
                </a:lnTo>
                <a:lnTo>
                  <a:pt x="8606" y="13180"/>
                </a:lnTo>
                <a:lnTo>
                  <a:pt x="12216" y="20351"/>
                </a:lnTo>
                <a:lnTo>
                  <a:pt x="14814" y="27254"/>
                </a:lnTo>
                <a:lnTo>
                  <a:pt x="18251" y="11583"/>
                </a:lnTo>
                <a:lnTo>
                  <a:pt x="30070" y="2321"/>
                </a:lnTo>
                <a:lnTo>
                  <a:pt x="23533" y="2321"/>
                </a:lnTo>
                <a:lnTo>
                  <a:pt x="15545" y="2132"/>
                </a:lnTo>
                <a:lnTo>
                  <a:pt x="7498" y="1304"/>
                </a:lnTo>
                <a:lnTo>
                  <a:pt x="0" y="0"/>
                </a:lnTo>
                <a:close/>
              </a:path>
              <a:path w="31115" h="27304">
                <a:moveTo>
                  <a:pt x="30854" y="1706"/>
                </a:moveTo>
                <a:lnTo>
                  <a:pt x="23533" y="2321"/>
                </a:lnTo>
                <a:lnTo>
                  <a:pt x="30070" y="2321"/>
                </a:lnTo>
                <a:lnTo>
                  <a:pt x="30854" y="170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244855" y="3516363"/>
            <a:ext cx="132715" cy="121285"/>
          </a:xfrm>
          <a:custGeom>
            <a:avLst/>
            <a:gdLst/>
            <a:ahLst/>
            <a:cxnLst/>
            <a:rect l="l" t="t" r="r" b="b"/>
            <a:pathLst>
              <a:path w="132715" h="121285">
                <a:moveTo>
                  <a:pt x="132385" y="120877"/>
                </a:moveTo>
                <a:lnTo>
                  <a:pt x="0" y="0"/>
                </a:lnTo>
              </a:path>
            </a:pathLst>
          </a:custGeom>
          <a:ln w="791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230752" y="3503466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0" y="0"/>
                </a:moveTo>
                <a:lnTo>
                  <a:pt x="3325" y="7101"/>
                </a:lnTo>
                <a:lnTo>
                  <a:pt x="6224" y="14599"/>
                </a:lnTo>
                <a:lnTo>
                  <a:pt x="8505" y="22192"/>
                </a:lnTo>
                <a:lnTo>
                  <a:pt x="9876" y="29436"/>
                </a:lnTo>
                <a:lnTo>
                  <a:pt x="15960" y="14599"/>
                </a:lnTo>
                <a:lnTo>
                  <a:pt x="30104" y="7101"/>
                </a:lnTo>
                <a:lnTo>
                  <a:pt x="22783" y="6415"/>
                </a:lnTo>
                <a:lnTo>
                  <a:pt x="14948" y="4830"/>
                </a:lnTo>
                <a:lnTo>
                  <a:pt x="7164" y="260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67847" y="3494980"/>
            <a:ext cx="109855" cy="142875"/>
          </a:xfrm>
          <a:custGeom>
            <a:avLst/>
            <a:gdLst/>
            <a:ahLst/>
            <a:cxnLst/>
            <a:rect l="l" t="t" r="r" b="b"/>
            <a:pathLst>
              <a:path w="109854" h="142875">
                <a:moveTo>
                  <a:pt x="109393" y="142260"/>
                </a:moveTo>
                <a:lnTo>
                  <a:pt x="0" y="0"/>
                </a:lnTo>
              </a:path>
            </a:pathLst>
          </a:custGeom>
          <a:ln w="791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56216" y="3479834"/>
            <a:ext cx="28575" cy="31115"/>
          </a:xfrm>
          <a:custGeom>
            <a:avLst/>
            <a:gdLst/>
            <a:ahLst/>
            <a:cxnLst/>
            <a:rect l="l" t="t" r="r" b="b"/>
            <a:pathLst>
              <a:path w="28575" h="31114">
                <a:moveTo>
                  <a:pt x="0" y="0"/>
                </a:moveTo>
                <a:lnTo>
                  <a:pt x="1994" y="7368"/>
                </a:lnTo>
                <a:lnTo>
                  <a:pt x="3571" y="15332"/>
                </a:lnTo>
                <a:lnTo>
                  <a:pt x="4517" y="23296"/>
                </a:lnTo>
                <a:lnTo>
                  <a:pt x="4622" y="30665"/>
                </a:lnTo>
                <a:lnTo>
                  <a:pt x="13155" y="17137"/>
                </a:lnTo>
                <a:lnTo>
                  <a:pt x="28406" y="12258"/>
                </a:lnTo>
                <a:lnTo>
                  <a:pt x="21328" y="10303"/>
                </a:lnTo>
                <a:lnTo>
                  <a:pt x="13892" y="7363"/>
                </a:lnTo>
                <a:lnTo>
                  <a:pt x="6611" y="380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94238" y="3478041"/>
            <a:ext cx="83185" cy="159385"/>
          </a:xfrm>
          <a:custGeom>
            <a:avLst/>
            <a:gdLst/>
            <a:ahLst/>
            <a:cxnLst/>
            <a:rect l="l" t="t" r="r" b="b"/>
            <a:pathLst>
              <a:path w="83184" h="159385">
                <a:moveTo>
                  <a:pt x="83002" y="159199"/>
                </a:moveTo>
                <a:lnTo>
                  <a:pt x="0" y="0"/>
                </a:lnTo>
              </a:path>
            </a:pathLst>
          </a:custGeom>
          <a:ln w="79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84611" y="3461085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4">
                <a:moveTo>
                  <a:pt x="789" y="0"/>
                </a:moveTo>
                <a:lnTo>
                  <a:pt x="1482" y="7609"/>
                </a:lnTo>
                <a:lnTo>
                  <a:pt x="1577" y="17058"/>
                </a:lnTo>
                <a:lnTo>
                  <a:pt x="1195" y="23749"/>
                </a:lnTo>
                <a:lnTo>
                  <a:pt x="0" y="31023"/>
                </a:lnTo>
                <a:lnTo>
                  <a:pt x="10783" y="19161"/>
                </a:lnTo>
                <a:lnTo>
                  <a:pt x="26626" y="17058"/>
                </a:lnTo>
                <a:lnTo>
                  <a:pt x="19989" y="13874"/>
                </a:lnTo>
                <a:lnTo>
                  <a:pt x="13174" y="9675"/>
                </a:lnTo>
                <a:lnTo>
                  <a:pt x="6626" y="4902"/>
                </a:lnTo>
                <a:lnTo>
                  <a:pt x="78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322467" y="3462145"/>
            <a:ext cx="54610" cy="171450"/>
          </a:xfrm>
          <a:custGeom>
            <a:avLst/>
            <a:gdLst/>
            <a:ahLst/>
            <a:cxnLst/>
            <a:rect l="l" t="t" r="r" b="b"/>
            <a:pathLst>
              <a:path w="54609" h="171450">
                <a:moveTo>
                  <a:pt x="54044" y="171299"/>
                </a:moveTo>
                <a:lnTo>
                  <a:pt x="0" y="0"/>
                </a:lnTo>
              </a:path>
            </a:pathLst>
          </a:custGeom>
          <a:ln w="79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310527" y="3443884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6163" y="0"/>
                </a:moveTo>
                <a:lnTo>
                  <a:pt x="5516" y="7615"/>
                </a:lnTo>
                <a:lnTo>
                  <a:pt x="4281" y="15644"/>
                </a:lnTo>
                <a:lnTo>
                  <a:pt x="2446" y="23458"/>
                </a:lnTo>
                <a:lnTo>
                  <a:pt x="0" y="30427"/>
                </a:lnTo>
                <a:lnTo>
                  <a:pt x="12680" y="20667"/>
                </a:lnTo>
                <a:lnTo>
                  <a:pt x="27759" y="20667"/>
                </a:lnTo>
                <a:lnTo>
                  <a:pt x="22674" y="17009"/>
                </a:lnTo>
                <a:lnTo>
                  <a:pt x="16691" y="11677"/>
                </a:lnTo>
                <a:lnTo>
                  <a:pt x="11064" y="5833"/>
                </a:lnTo>
                <a:lnTo>
                  <a:pt x="6163" y="0"/>
                </a:lnTo>
                <a:close/>
              </a:path>
              <a:path w="29209" h="30479">
                <a:moveTo>
                  <a:pt x="27759" y="20667"/>
                </a:moveTo>
                <a:lnTo>
                  <a:pt x="12680" y="20667"/>
                </a:lnTo>
                <a:lnTo>
                  <a:pt x="28642" y="21302"/>
                </a:lnTo>
                <a:lnTo>
                  <a:pt x="27759" y="2066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352035" y="3444161"/>
            <a:ext cx="25400" cy="193675"/>
          </a:xfrm>
          <a:custGeom>
            <a:avLst/>
            <a:gdLst/>
            <a:ahLst/>
            <a:cxnLst/>
            <a:rect l="l" t="t" r="r" b="b"/>
            <a:pathLst>
              <a:path w="25400" h="193675">
                <a:moveTo>
                  <a:pt x="25205" y="193078"/>
                </a:moveTo>
                <a:lnTo>
                  <a:pt x="0" y="0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338162" y="342517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11417" y="0"/>
                </a:moveTo>
                <a:lnTo>
                  <a:pt x="9449" y="7380"/>
                </a:lnTo>
                <a:lnTo>
                  <a:pt x="6819" y="15065"/>
                </a:lnTo>
                <a:lnTo>
                  <a:pt x="3633" y="22438"/>
                </a:lnTo>
                <a:lnTo>
                  <a:pt x="0" y="28881"/>
                </a:lnTo>
                <a:lnTo>
                  <a:pt x="14221" y="21463"/>
                </a:lnTo>
                <a:lnTo>
                  <a:pt x="26448" y="21463"/>
                </a:lnTo>
                <a:lnTo>
                  <a:pt x="24677" y="19654"/>
                </a:lnTo>
                <a:lnTo>
                  <a:pt x="19718" y="13364"/>
                </a:lnTo>
                <a:lnTo>
                  <a:pt x="15210" y="6620"/>
                </a:lnTo>
                <a:lnTo>
                  <a:pt x="11417" y="0"/>
                </a:lnTo>
                <a:close/>
              </a:path>
              <a:path w="29845" h="29210">
                <a:moveTo>
                  <a:pt x="26448" y="21463"/>
                </a:moveTo>
                <a:lnTo>
                  <a:pt x="14221" y="21463"/>
                </a:lnTo>
                <a:lnTo>
                  <a:pt x="29825" y="24913"/>
                </a:lnTo>
                <a:lnTo>
                  <a:pt x="26448" y="2146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377241" y="3426707"/>
            <a:ext cx="9525" cy="210820"/>
          </a:xfrm>
          <a:custGeom>
            <a:avLst/>
            <a:gdLst/>
            <a:ahLst/>
            <a:cxnLst/>
            <a:rect l="l" t="t" r="r" b="b"/>
            <a:pathLst>
              <a:path w="9525" h="210820">
                <a:moveTo>
                  <a:pt x="0" y="210533"/>
                </a:moveTo>
                <a:lnTo>
                  <a:pt x="9402" y="0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371268" y="3407581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25884" y="21661"/>
                </a:moveTo>
                <a:lnTo>
                  <a:pt x="15288" y="21661"/>
                </a:lnTo>
                <a:lnTo>
                  <a:pt x="30063" y="27769"/>
                </a:lnTo>
                <a:lnTo>
                  <a:pt x="25884" y="21661"/>
                </a:lnTo>
                <a:close/>
              </a:path>
              <a:path w="30479" h="27939">
                <a:moveTo>
                  <a:pt x="16236" y="0"/>
                </a:moveTo>
                <a:lnTo>
                  <a:pt x="13027" y="6939"/>
                </a:lnTo>
                <a:lnTo>
                  <a:pt x="9110" y="14043"/>
                </a:lnTo>
                <a:lnTo>
                  <a:pt x="4698" y="20730"/>
                </a:lnTo>
                <a:lnTo>
                  <a:pt x="0" y="26421"/>
                </a:lnTo>
                <a:lnTo>
                  <a:pt x="15288" y="21661"/>
                </a:lnTo>
                <a:lnTo>
                  <a:pt x="25884" y="21661"/>
                </a:lnTo>
                <a:lnTo>
                  <a:pt x="22098" y="14614"/>
                </a:lnTo>
                <a:lnTo>
                  <a:pt x="18825" y="7179"/>
                </a:lnTo>
                <a:lnTo>
                  <a:pt x="1623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377241" y="3385488"/>
            <a:ext cx="56515" cy="252095"/>
          </a:xfrm>
          <a:custGeom>
            <a:avLst/>
            <a:gdLst/>
            <a:ahLst/>
            <a:cxnLst/>
            <a:rect l="l" t="t" r="r" b="b"/>
            <a:pathLst>
              <a:path w="56515" h="252095">
                <a:moveTo>
                  <a:pt x="0" y="251752"/>
                </a:moveTo>
                <a:lnTo>
                  <a:pt x="55980" y="0"/>
                </a:lnTo>
              </a:path>
            </a:pathLst>
          </a:custGeom>
          <a:ln w="790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416827" y="336678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5677" y="21145"/>
                </a:moveTo>
                <a:lnTo>
                  <a:pt x="15841" y="21145"/>
                </a:lnTo>
                <a:lnTo>
                  <a:pt x="29352" y="29792"/>
                </a:lnTo>
                <a:lnTo>
                  <a:pt x="26309" y="23062"/>
                </a:lnTo>
                <a:lnTo>
                  <a:pt x="25677" y="21145"/>
                </a:lnTo>
                <a:close/>
              </a:path>
              <a:path w="29845" h="29845">
                <a:moveTo>
                  <a:pt x="20543" y="0"/>
                </a:moveTo>
                <a:lnTo>
                  <a:pt x="16189" y="6270"/>
                </a:lnTo>
                <a:lnTo>
                  <a:pt x="11101" y="12585"/>
                </a:lnTo>
                <a:lnTo>
                  <a:pt x="5598" y="18409"/>
                </a:lnTo>
                <a:lnTo>
                  <a:pt x="0" y="23207"/>
                </a:lnTo>
                <a:lnTo>
                  <a:pt x="15841" y="21145"/>
                </a:lnTo>
                <a:lnTo>
                  <a:pt x="25677" y="21145"/>
                </a:lnTo>
                <a:lnTo>
                  <a:pt x="23792" y="15432"/>
                </a:lnTo>
                <a:lnTo>
                  <a:pt x="21853" y="7533"/>
                </a:lnTo>
                <a:lnTo>
                  <a:pt x="2054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377241" y="3304520"/>
            <a:ext cx="139065" cy="332740"/>
          </a:xfrm>
          <a:custGeom>
            <a:avLst/>
            <a:gdLst/>
            <a:ahLst/>
            <a:cxnLst/>
            <a:rect l="l" t="t" r="r" b="b"/>
            <a:pathLst>
              <a:path w="139065" h="332739">
                <a:moveTo>
                  <a:pt x="0" y="332720"/>
                </a:moveTo>
                <a:lnTo>
                  <a:pt x="138548" y="0"/>
                </a:lnTo>
              </a:path>
            </a:pathLst>
          </a:custGeom>
          <a:ln w="790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98878" y="3286866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24255" y="0"/>
                </a:moveTo>
                <a:lnTo>
                  <a:pt x="18866" y="5393"/>
                </a:lnTo>
                <a:lnTo>
                  <a:pt x="12750" y="10715"/>
                </a:lnTo>
                <a:lnTo>
                  <a:pt x="6323" y="15480"/>
                </a:lnTo>
                <a:lnTo>
                  <a:pt x="0" y="19201"/>
                </a:lnTo>
                <a:lnTo>
                  <a:pt x="15960" y="19994"/>
                </a:lnTo>
                <a:lnTo>
                  <a:pt x="27693" y="30824"/>
                </a:lnTo>
                <a:lnTo>
                  <a:pt x="25884" y="23693"/>
                </a:lnTo>
                <a:lnTo>
                  <a:pt x="24744" y="15754"/>
                </a:lnTo>
                <a:lnTo>
                  <a:pt x="24220" y="7644"/>
                </a:lnTo>
                <a:lnTo>
                  <a:pt x="242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77241" y="3151271"/>
            <a:ext cx="309245" cy="486409"/>
          </a:xfrm>
          <a:custGeom>
            <a:avLst/>
            <a:gdLst/>
            <a:ahLst/>
            <a:cxnLst/>
            <a:rect l="l" t="t" r="r" b="b"/>
            <a:pathLst>
              <a:path w="309245" h="486410">
                <a:moveTo>
                  <a:pt x="0" y="485969"/>
                </a:moveTo>
                <a:lnTo>
                  <a:pt x="309019" y="0"/>
                </a:lnTo>
              </a:path>
            </a:pathLst>
          </a:custGeom>
          <a:ln w="791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669355" y="3135118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7180" y="0"/>
                </a:moveTo>
                <a:lnTo>
                  <a:pt x="20950" y="4386"/>
                </a:lnTo>
                <a:lnTo>
                  <a:pt x="14019" y="8583"/>
                </a:lnTo>
                <a:lnTo>
                  <a:pt x="6874" y="12178"/>
                </a:lnTo>
                <a:lnTo>
                  <a:pt x="0" y="14757"/>
                </a:lnTo>
                <a:lnTo>
                  <a:pt x="15566" y="18288"/>
                </a:lnTo>
                <a:lnTo>
                  <a:pt x="25323" y="30982"/>
                </a:lnTo>
                <a:lnTo>
                  <a:pt x="24747" y="23631"/>
                </a:lnTo>
                <a:lnTo>
                  <a:pt x="24978" y="15610"/>
                </a:lnTo>
                <a:lnTo>
                  <a:pt x="25846" y="7529"/>
                </a:lnTo>
                <a:lnTo>
                  <a:pt x="2718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370878" y="2972307"/>
            <a:ext cx="621665" cy="668655"/>
          </a:xfrm>
          <a:custGeom>
            <a:avLst/>
            <a:gdLst/>
            <a:ahLst/>
            <a:cxnLst/>
            <a:rect l="l" t="t" r="r" b="b"/>
            <a:pathLst>
              <a:path w="621665" h="668654">
                <a:moveTo>
                  <a:pt x="0" y="668614"/>
                </a:moveTo>
                <a:lnTo>
                  <a:pt x="621435" y="0"/>
                </a:lnTo>
              </a:path>
            </a:pathLst>
          </a:custGeom>
          <a:ln w="791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975922" y="2958303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80">
                <a:moveTo>
                  <a:pt x="29432" y="0"/>
                </a:moveTo>
                <a:lnTo>
                  <a:pt x="22499" y="3161"/>
                </a:lnTo>
                <a:lnTo>
                  <a:pt x="14922" y="6010"/>
                </a:lnTo>
                <a:lnTo>
                  <a:pt x="7242" y="8234"/>
                </a:lnTo>
                <a:lnTo>
                  <a:pt x="0" y="9521"/>
                </a:lnTo>
                <a:lnTo>
                  <a:pt x="14696" y="15788"/>
                </a:lnTo>
                <a:lnTo>
                  <a:pt x="22004" y="30110"/>
                </a:lnTo>
                <a:lnTo>
                  <a:pt x="22759" y="22772"/>
                </a:lnTo>
                <a:lnTo>
                  <a:pt x="24428" y="14936"/>
                </a:lnTo>
                <a:lnTo>
                  <a:pt x="26743" y="7159"/>
                </a:lnTo>
                <a:lnTo>
                  <a:pt x="2943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377241" y="3018016"/>
            <a:ext cx="829944" cy="619760"/>
          </a:xfrm>
          <a:custGeom>
            <a:avLst/>
            <a:gdLst/>
            <a:ahLst/>
            <a:cxnLst/>
            <a:rect l="l" t="t" r="r" b="b"/>
            <a:pathLst>
              <a:path w="829945" h="619760">
                <a:moveTo>
                  <a:pt x="0" y="619224"/>
                </a:moveTo>
                <a:lnTo>
                  <a:pt x="829910" y="0"/>
                </a:lnTo>
              </a:path>
            </a:pathLst>
          </a:custGeom>
          <a:ln w="792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191872" y="3006575"/>
            <a:ext cx="31115" cy="28575"/>
          </a:xfrm>
          <a:custGeom>
            <a:avLst/>
            <a:gdLst/>
            <a:ahLst/>
            <a:cxnLst/>
            <a:rect l="l" t="t" r="r" b="b"/>
            <a:pathLst>
              <a:path w="31115" h="28575">
                <a:moveTo>
                  <a:pt x="30592" y="0"/>
                </a:moveTo>
                <a:lnTo>
                  <a:pt x="23201" y="1876"/>
                </a:lnTo>
                <a:lnTo>
                  <a:pt x="15233" y="3322"/>
                </a:lnTo>
                <a:lnTo>
                  <a:pt x="7280" y="4128"/>
                </a:lnTo>
                <a:lnTo>
                  <a:pt x="0" y="4128"/>
                </a:lnTo>
                <a:lnTo>
                  <a:pt x="13288" y="12932"/>
                </a:lnTo>
                <a:lnTo>
                  <a:pt x="17871" y="28285"/>
                </a:lnTo>
                <a:lnTo>
                  <a:pt x="19942" y="21216"/>
                </a:lnTo>
                <a:lnTo>
                  <a:pt x="23002" y="13800"/>
                </a:lnTo>
                <a:lnTo>
                  <a:pt x="26676" y="6556"/>
                </a:lnTo>
                <a:lnTo>
                  <a:pt x="28126" y="4128"/>
                </a:lnTo>
                <a:lnTo>
                  <a:pt x="7280" y="4128"/>
                </a:lnTo>
                <a:lnTo>
                  <a:pt x="28152" y="4085"/>
                </a:lnTo>
                <a:lnTo>
                  <a:pt x="3059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77241" y="3155000"/>
            <a:ext cx="937260" cy="482600"/>
          </a:xfrm>
          <a:custGeom>
            <a:avLst/>
            <a:gdLst/>
            <a:ahLst/>
            <a:cxnLst/>
            <a:rect l="l" t="t" r="r" b="b"/>
            <a:pathLst>
              <a:path w="937259" h="482600">
                <a:moveTo>
                  <a:pt x="0" y="482240"/>
                </a:moveTo>
                <a:lnTo>
                  <a:pt x="937170" y="0"/>
                </a:lnTo>
              </a:path>
            </a:pathLst>
          </a:custGeom>
          <a:ln w="792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300481" y="3145202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5">
                <a:moveTo>
                  <a:pt x="0" y="0"/>
                </a:moveTo>
                <a:lnTo>
                  <a:pt x="11692" y="10948"/>
                </a:lnTo>
                <a:lnTo>
                  <a:pt x="13708" y="26817"/>
                </a:lnTo>
                <a:lnTo>
                  <a:pt x="16916" y="20206"/>
                </a:lnTo>
                <a:lnTo>
                  <a:pt x="21146" y="13409"/>
                </a:lnTo>
                <a:lnTo>
                  <a:pt x="25953" y="6879"/>
                </a:lnTo>
                <a:lnTo>
                  <a:pt x="30298" y="1770"/>
                </a:lnTo>
                <a:lnTo>
                  <a:pt x="15209" y="1770"/>
                </a:lnTo>
                <a:lnTo>
                  <a:pt x="7238" y="1244"/>
                </a:lnTo>
                <a:lnTo>
                  <a:pt x="0" y="0"/>
                </a:lnTo>
                <a:close/>
              </a:path>
              <a:path w="31115" h="27305">
                <a:moveTo>
                  <a:pt x="30894" y="1070"/>
                </a:moveTo>
                <a:lnTo>
                  <a:pt x="23300" y="1678"/>
                </a:lnTo>
                <a:lnTo>
                  <a:pt x="15209" y="1770"/>
                </a:lnTo>
                <a:lnTo>
                  <a:pt x="30298" y="1770"/>
                </a:lnTo>
                <a:lnTo>
                  <a:pt x="30894" y="107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377241" y="3328958"/>
            <a:ext cx="1002030" cy="308610"/>
          </a:xfrm>
          <a:custGeom>
            <a:avLst/>
            <a:gdLst/>
            <a:ahLst/>
            <a:cxnLst/>
            <a:rect l="l" t="t" r="r" b="b"/>
            <a:pathLst>
              <a:path w="1002029" h="308610">
                <a:moveTo>
                  <a:pt x="0" y="308282"/>
                </a:moveTo>
                <a:lnTo>
                  <a:pt x="1001684" y="0"/>
                </a:lnTo>
              </a:path>
            </a:pathLst>
          </a:custGeom>
          <a:ln w="793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366952" y="331685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0" y="0"/>
                </a:moveTo>
                <a:lnTo>
                  <a:pt x="9599" y="12814"/>
                </a:lnTo>
                <a:lnTo>
                  <a:pt x="8808" y="28841"/>
                </a:lnTo>
                <a:lnTo>
                  <a:pt x="13121" y="22868"/>
                </a:lnTo>
                <a:lnTo>
                  <a:pt x="18478" y="16909"/>
                </a:lnTo>
                <a:lnTo>
                  <a:pt x="24353" y="11323"/>
                </a:lnTo>
                <a:lnTo>
                  <a:pt x="30222" y="6466"/>
                </a:lnTo>
                <a:lnTo>
                  <a:pt x="22643" y="5751"/>
                </a:lnTo>
                <a:lnTo>
                  <a:pt x="14665" y="4438"/>
                </a:lnTo>
                <a:lnTo>
                  <a:pt x="6910" y="2522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377241" y="3511404"/>
            <a:ext cx="1027430" cy="126364"/>
          </a:xfrm>
          <a:custGeom>
            <a:avLst/>
            <a:gdLst/>
            <a:ahLst/>
            <a:cxnLst/>
            <a:rect l="l" t="t" r="r" b="b"/>
            <a:pathLst>
              <a:path w="1027429" h="126364">
                <a:moveTo>
                  <a:pt x="0" y="125836"/>
                </a:moveTo>
                <a:lnTo>
                  <a:pt x="1027126" y="0"/>
                </a:lnTo>
              </a:path>
            </a:pathLst>
          </a:custGeom>
          <a:ln w="793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394672" y="3497380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0"/>
                </a:moveTo>
                <a:lnTo>
                  <a:pt x="7230" y="14321"/>
                </a:lnTo>
                <a:lnTo>
                  <a:pt x="3634" y="29991"/>
                </a:lnTo>
                <a:lnTo>
                  <a:pt x="8931" y="24857"/>
                </a:lnTo>
                <a:lnTo>
                  <a:pt x="15249" y="19924"/>
                </a:lnTo>
                <a:lnTo>
                  <a:pt x="22012" y="15452"/>
                </a:lnTo>
                <a:lnTo>
                  <a:pt x="28642" y="11703"/>
                </a:lnTo>
                <a:lnTo>
                  <a:pt x="21300" y="9662"/>
                </a:lnTo>
                <a:lnTo>
                  <a:pt x="13669" y="6952"/>
                </a:lnTo>
                <a:lnTo>
                  <a:pt x="6364" y="3692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377241" y="3637240"/>
            <a:ext cx="953135" cy="43815"/>
          </a:xfrm>
          <a:custGeom>
            <a:avLst/>
            <a:gdLst/>
            <a:ahLst/>
            <a:cxnLst/>
            <a:rect l="l" t="t" r="r" b="b"/>
            <a:pathLst>
              <a:path w="953134" h="43814">
                <a:moveTo>
                  <a:pt x="0" y="0"/>
                </a:moveTo>
                <a:lnTo>
                  <a:pt x="952972" y="43320"/>
                </a:lnTo>
              </a:path>
            </a:pathLst>
          </a:custGeom>
          <a:ln w="793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321622" y="3665141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1342" y="0"/>
                </a:moveTo>
                <a:lnTo>
                  <a:pt x="6083" y="15313"/>
                </a:lnTo>
                <a:lnTo>
                  <a:pt x="0" y="30149"/>
                </a:lnTo>
                <a:lnTo>
                  <a:pt x="6054" y="25966"/>
                </a:lnTo>
                <a:lnTo>
                  <a:pt x="13086" y="22151"/>
                </a:lnTo>
                <a:lnTo>
                  <a:pt x="20488" y="18864"/>
                </a:lnTo>
                <a:lnTo>
                  <a:pt x="27654" y="16264"/>
                </a:lnTo>
                <a:lnTo>
                  <a:pt x="20754" y="13037"/>
                </a:lnTo>
                <a:lnTo>
                  <a:pt x="13668" y="9099"/>
                </a:lnTo>
                <a:lnTo>
                  <a:pt x="6998" y="4678"/>
                </a:lnTo>
                <a:lnTo>
                  <a:pt x="134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377241" y="3637240"/>
            <a:ext cx="647065" cy="147955"/>
          </a:xfrm>
          <a:custGeom>
            <a:avLst/>
            <a:gdLst/>
            <a:ahLst/>
            <a:cxnLst/>
            <a:rect l="l" t="t" r="r" b="b"/>
            <a:pathLst>
              <a:path w="647065" h="147954">
                <a:moveTo>
                  <a:pt x="0" y="0"/>
                </a:moveTo>
                <a:lnTo>
                  <a:pt x="646600" y="147774"/>
                </a:lnTo>
              </a:path>
            </a:pathLst>
          </a:custGeom>
          <a:ln w="793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012776" y="376855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6677" y="0"/>
                </a:moveTo>
                <a:lnTo>
                  <a:pt x="8613" y="15908"/>
                </a:lnTo>
                <a:lnTo>
                  <a:pt x="0" y="29395"/>
                </a:lnTo>
                <a:lnTo>
                  <a:pt x="6702" y="26370"/>
                </a:lnTo>
                <a:lnTo>
                  <a:pt x="14301" y="23876"/>
                </a:lnTo>
                <a:lnTo>
                  <a:pt x="22167" y="21970"/>
                </a:lnTo>
                <a:lnTo>
                  <a:pt x="29669" y="20707"/>
                </a:lnTo>
                <a:lnTo>
                  <a:pt x="23449" y="16283"/>
                </a:lnTo>
                <a:lnTo>
                  <a:pt x="17181" y="11142"/>
                </a:lnTo>
                <a:lnTo>
                  <a:pt x="11408" y="5606"/>
                </a:lnTo>
                <a:lnTo>
                  <a:pt x="667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77241" y="3637240"/>
            <a:ext cx="340360" cy="144780"/>
          </a:xfrm>
          <a:custGeom>
            <a:avLst/>
            <a:gdLst/>
            <a:ahLst/>
            <a:cxnLst/>
            <a:rect l="l" t="t" r="r" b="b"/>
            <a:pathLst>
              <a:path w="340359" h="144779">
                <a:moveTo>
                  <a:pt x="0" y="0"/>
                </a:moveTo>
                <a:lnTo>
                  <a:pt x="339912" y="144639"/>
                </a:lnTo>
              </a:path>
            </a:pathLst>
          </a:custGeom>
          <a:ln w="792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703955" y="3764902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11733" y="0"/>
                </a:moveTo>
                <a:lnTo>
                  <a:pt x="10904" y="16026"/>
                </a:lnTo>
                <a:lnTo>
                  <a:pt x="0" y="27769"/>
                </a:lnTo>
                <a:lnTo>
                  <a:pt x="7124" y="26005"/>
                </a:lnTo>
                <a:lnTo>
                  <a:pt x="15042" y="24903"/>
                </a:lnTo>
                <a:lnTo>
                  <a:pt x="23122" y="24410"/>
                </a:lnTo>
                <a:lnTo>
                  <a:pt x="30671" y="24410"/>
                </a:lnTo>
                <a:lnTo>
                  <a:pt x="25400" y="19033"/>
                </a:lnTo>
                <a:lnTo>
                  <a:pt x="20138" y="12862"/>
                </a:lnTo>
                <a:lnTo>
                  <a:pt x="15424" y="6379"/>
                </a:lnTo>
                <a:lnTo>
                  <a:pt x="11733" y="0"/>
                </a:lnTo>
                <a:close/>
              </a:path>
              <a:path w="31115" h="27939">
                <a:moveTo>
                  <a:pt x="30671" y="24410"/>
                </a:moveTo>
                <a:lnTo>
                  <a:pt x="23122" y="24410"/>
                </a:lnTo>
                <a:lnTo>
                  <a:pt x="30736" y="2447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377241" y="3637240"/>
            <a:ext cx="223520" cy="146050"/>
          </a:xfrm>
          <a:custGeom>
            <a:avLst/>
            <a:gdLst/>
            <a:ahLst/>
            <a:cxnLst/>
            <a:rect l="l" t="t" r="r" b="b"/>
            <a:pathLst>
              <a:path w="223520" h="146050">
                <a:moveTo>
                  <a:pt x="0" y="0"/>
                </a:moveTo>
                <a:lnTo>
                  <a:pt x="222934" y="145512"/>
                </a:lnTo>
              </a:path>
            </a:pathLst>
          </a:custGeom>
          <a:ln w="792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585298" y="3765763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29042" y="24773"/>
                </a:moveTo>
                <a:lnTo>
                  <a:pt x="7343" y="24773"/>
                </a:lnTo>
                <a:lnTo>
                  <a:pt x="15338" y="25076"/>
                </a:lnTo>
                <a:lnTo>
                  <a:pt x="23378" y="26011"/>
                </a:lnTo>
                <a:lnTo>
                  <a:pt x="30854" y="27411"/>
                </a:lnTo>
                <a:lnTo>
                  <a:pt x="29042" y="24773"/>
                </a:lnTo>
                <a:close/>
              </a:path>
              <a:path w="31115" h="27939">
                <a:moveTo>
                  <a:pt x="16395" y="0"/>
                </a:moveTo>
                <a:lnTo>
                  <a:pt x="12760" y="15629"/>
                </a:lnTo>
                <a:lnTo>
                  <a:pt x="0" y="25269"/>
                </a:lnTo>
                <a:lnTo>
                  <a:pt x="7343" y="24773"/>
                </a:lnTo>
                <a:lnTo>
                  <a:pt x="29042" y="24773"/>
                </a:lnTo>
                <a:lnTo>
                  <a:pt x="26534" y="21120"/>
                </a:lnTo>
                <a:lnTo>
                  <a:pt x="22425" y="14122"/>
                </a:lnTo>
                <a:lnTo>
                  <a:pt x="18916" y="6915"/>
                </a:lnTo>
                <a:lnTo>
                  <a:pt x="1639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377241" y="3637240"/>
            <a:ext cx="149225" cy="142875"/>
          </a:xfrm>
          <a:custGeom>
            <a:avLst/>
            <a:gdLst/>
            <a:ahLst/>
            <a:cxnLst/>
            <a:rect l="l" t="t" r="r" b="b"/>
            <a:pathLst>
              <a:path w="149225" h="142875">
                <a:moveTo>
                  <a:pt x="0" y="0"/>
                </a:moveTo>
                <a:lnTo>
                  <a:pt x="148622" y="142577"/>
                </a:lnTo>
              </a:path>
            </a:pathLst>
          </a:custGeom>
          <a:ln w="791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509741" y="3763382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20781" y="0"/>
                </a:moveTo>
                <a:lnTo>
                  <a:pt x="14301" y="14678"/>
                </a:lnTo>
                <a:lnTo>
                  <a:pt x="0" y="21859"/>
                </a:lnTo>
                <a:lnTo>
                  <a:pt x="7284" y="22689"/>
                </a:lnTo>
                <a:lnTo>
                  <a:pt x="15072" y="24457"/>
                </a:lnTo>
                <a:lnTo>
                  <a:pt x="22800" y="26880"/>
                </a:lnTo>
                <a:lnTo>
                  <a:pt x="29905" y="29674"/>
                </a:lnTo>
                <a:lnTo>
                  <a:pt x="26830" y="22661"/>
                </a:lnTo>
                <a:lnTo>
                  <a:pt x="24084" y="15016"/>
                </a:lnTo>
                <a:lnTo>
                  <a:pt x="21967" y="7281"/>
                </a:lnTo>
                <a:lnTo>
                  <a:pt x="207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377241" y="3637240"/>
            <a:ext cx="114935" cy="153035"/>
          </a:xfrm>
          <a:custGeom>
            <a:avLst/>
            <a:gdLst/>
            <a:ahLst/>
            <a:cxnLst/>
            <a:rect l="l" t="t" r="r" b="b"/>
            <a:pathLst>
              <a:path w="114934" h="153035">
                <a:moveTo>
                  <a:pt x="0" y="0"/>
                </a:moveTo>
                <a:lnTo>
                  <a:pt x="114489" y="152574"/>
                </a:lnTo>
              </a:path>
            </a:pathLst>
          </a:custGeom>
          <a:ln w="7913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474979" y="3774363"/>
            <a:ext cx="28575" cy="31115"/>
          </a:xfrm>
          <a:custGeom>
            <a:avLst/>
            <a:gdLst/>
            <a:ahLst/>
            <a:cxnLst/>
            <a:rect l="l" t="t" r="r" b="b"/>
            <a:pathLst>
              <a:path w="28575" h="31114">
                <a:moveTo>
                  <a:pt x="23981" y="0"/>
                </a:moveTo>
                <a:lnTo>
                  <a:pt x="15250" y="13408"/>
                </a:lnTo>
                <a:lnTo>
                  <a:pt x="0" y="18168"/>
                </a:lnTo>
                <a:lnTo>
                  <a:pt x="7063" y="20190"/>
                </a:lnTo>
                <a:lnTo>
                  <a:pt x="14464" y="23207"/>
                </a:lnTo>
                <a:lnTo>
                  <a:pt x="21694" y="26850"/>
                </a:lnTo>
                <a:lnTo>
                  <a:pt x="28247" y="30745"/>
                </a:lnTo>
                <a:lnTo>
                  <a:pt x="26316" y="23207"/>
                </a:lnTo>
                <a:lnTo>
                  <a:pt x="24855" y="15357"/>
                </a:lnTo>
                <a:lnTo>
                  <a:pt x="23997" y="7375"/>
                </a:lnTo>
                <a:lnTo>
                  <a:pt x="239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377241" y="3637240"/>
            <a:ext cx="81280" cy="160655"/>
          </a:xfrm>
          <a:custGeom>
            <a:avLst/>
            <a:gdLst/>
            <a:ahLst/>
            <a:cxnLst/>
            <a:rect l="l" t="t" r="r" b="b"/>
            <a:pathLst>
              <a:path w="81279" h="160654">
                <a:moveTo>
                  <a:pt x="0" y="0"/>
                </a:moveTo>
                <a:lnTo>
                  <a:pt x="80750" y="160310"/>
                </a:lnTo>
              </a:path>
            </a:pathLst>
          </a:custGeom>
          <a:ln w="790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440997" y="3783653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6824" y="0"/>
                </a:moveTo>
                <a:lnTo>
                  <a:pt x="15841" y="11663"/>
                </a:lnTo>
                <a:lnTo>
                  <a:pt x="0" y="13608"/>
                </a:lnTo>
                <a:lnTo>
                  <a:pt x="6594" y="16847"/>
                </a:lnTo>
                <a:lnTo>
                  <a:pt x="13348" y="21135"/>
                </a:lnTo>
                <a:lnTo>
                  <a:pt x="19827" y="26004"/>
                </a:lnTo>
                <a:lnTo>
                  <a:pt x="25600" y="30984"/>
                </a:lnTo>
                <a:lnTo>
                  <a:pt x="25025" y="23375"/>
                </a:lnTo>
                <a:lnTo>
                  <a:pt x="25084" y="13608"/>
                </a:lnTo>
                <a:lnTo>
                  <a:pt x="25533" y="7251"/>
                </a:lnTo>
                <a:lnTo>
                  <a:pt x="26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375352" y="3632360"/>
            <a:ext cx="52069" cy="172085"/>
          </a:xfrm>
          <a:custGeom>
            <a:avLst/>
            <a:gdLst/>
            <a:ahLst/>
            <a:cxnLst/>
            <a:rect l="l" t="t" r="r" b="b"/>
            <a:pathLst>
              <a:path w="52070" h="172085">
                <a:moveTo>
                  <a:pt x="0" y="0"/>
                </a:moveTo>
                <a:lnTo>
                  <a:pt x="51634" y="171933"/>
                </a:lnTo>
              </a:path>
            </a:pathLst>
          </a:custGeom>
          <a:ln w="79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10269" y="3792309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8689"/>
                </a:moveTo>
                <a:lnTo>
                  <a:pt x="5941" y="13071"/>
                </a:lnTo>
                <a:lnTo>
                  <a:pt x="11856" y="18487"/>
                </a:lnTo>
                <a:lnTo>
                  <a:pt x="17394" y="24409"/>
                </a:lnTo>
                <a:lnTo>
                  <a:pt x="22202" y="30309"/>
                </a:lnTo>
                <a:lnTo>
                  <a:pt x="22955" y="22717"/>
                </a:lnTo>
                <a:lnTo>
                  <a:pt x="24316" y="14708"/>
                </a:lnTo>
                <a:lnTo>
                  <a:pt x="25597" y="9601"/>
                </a:lnTo>
                <a:lnTo>
                  <a:pt x="15999" y="9601"/>
                </a:lnTo>
                <a:lnTo>
                  <a:pt x="0" y="8689"/>
                </a:lnTo>
                <a:close/>
              </a:path>
              <a:path w="29209" h="30479">
                <a:moveTo>
                  <a:pt x="28799" y="0"/>
                </a:moveTo>
                <a:lnTo>
                  <a:pt x="15999" y="9601"/>
                </a:lnTo>
                <a:lnTo>
                  <a:pt x="25597" y="9601"/>
                </a:lnTo>
                <a:lnTo>
                  <a:pt x="26269" y="6922"/>
                </a:lnTo>
                <a:lnTo>
                  <a:pt x="2879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376858" y="3628410"/>
            <a:ext cx="21590" cy="178435"/>
          </a:xfrm>
          <a:custGeom>
            <a:avLst/>
            <a:gdLst/>
            <a:ahLst/>
            <a:cxnLst/>
            <a:rect l="l" t="t" r="r" b="b"/>
            <a:pathLst>
              <a:path w="21590" h="178435">
                <a:moveTo>
                  <a:pt x="0" y="0"/>
                </a:moveTo>
                <a:lnTo>
                  <a:pt x="20977" y="178399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381990" y="3797110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0" y="3530"/>
                </a:moveTo>
                <a:lnTo>
                  <a:pt x="5082" y="8872"/>
                </a:lnTo>
                <a:lnTo>
                  <a:pt x="9965" y="15233"/>
                </a:lnTo>
                <a:lnTo>
                  <a:pt x="14388" y="22040"/>
                </a:lnTo>
                <a:lnTo>
                  <a:pt x="18093" y="28721"/>
                </a:lnTo>
                <a:lnTo>
                  <a:pt x="20154" y="21371"/>
                </a:lnTo>
                <a:lnTo>
                  <a:pt x="22878" y="13720"/>
                </a:lnTo>
                <a:lnTo>
                  <a:pt x="25774" y="7219"/>
                </a:lnTo>
                <a:lnTo>
                  <a:pt x="15565" y="7219"/>
                </a:lnTo>
                <a:lnTo>
                  <a:pt x="0" y="3530"/>
                </a:lnTo>
                <a:close/>
              </a:path>
              <a:path w="29845" h="29210">
                <a:moveTo>
                  <a:pt x="29827" y="0"/>
                </a:moveTo>
                <a:lnTo>
                  <a:pt x="15565" y="7219"/>
                </a:lnTo>
                <a:lnTo>
                  <a:pt x="25774" y="7219"/>
                </a:lnTo>
                <a:lnTo>
                  <a:pt x="26143" y="6389"/>
                </a:lnTo>
                <a:lnTo>
                  <a:pt x="2982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369853" y="3637240"/>
            <a:ext cx="7620" cy="170180"/>
          </a:xfrm>
          <a:custGeom>
            <a:avLst/>
            <a:gdLst/>
            <a:ahLst/>
            <a:cxnLst/>
            <a:rect l="l" t="t" r="r" b="b"/>
            <a:pathLst>
              <a:path w="7620" h="170179">
                <a:moveTo>
                  <a:pt x="7387" y="0"/>
                </a:moveTo>
                <a:lnTo>
                  <a:pt x="0" y="170069"/>
                </a:lnTo>
              </a:path>
            </a:pathLst>
          </a:custGeom>
          <a:ln w="790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355216" y="3798721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0" y="0"/>
                </a:moveTo>
                <a:lnTo>
                  <a:pt x="4152" y="6069"/>
                </a:lnTo>
                <a:lnTo>
                  <a:pt x="7950" y="13121"/>
                </a:lnTo>
                <a:lnTo>
                  <a:pt x="11232" y="20552"/>
                </a:lnTo>
                <a:lnTo>
                  <a:pt x="13826" y="27730"/>
                </a:lnTo>
                <a:lnTo>
                  <a:pt x="17035" y="20784"/>
                </a:lnTo>
                <a:lnTo>
                  <a:pt x="20947" y="13667"/>
                </a:lnTo>
                <a:lnTo>
                  <a:pt x="25348" y="6966"/>
                </a:lnTo>
                <a:lnTo>
                  <a:pt x="26085" y="6069"/>
                </a:lnTo>
                <a:lnTo>
                  <a:pt x="14758" y="6062"/>
                </a:lnTo>
                <a:lnTo>
                  <a:pt x="0" y="0"/>
                </a:lnTo>
                <a:close/>
              </a:path>
              <a:path w="30479" h="27939">
                <a:moveTo>
                  <a:pt x="30024" y="1270"/>
                </a:moveTo>
                <a:lnTo>
                  <a:pt x="14775" y="6069"/>
                </a:lnTo>
                <a:lnTo>
                  <a:pt x="26090" y="6062"/>
                </a:lnTo>
                <a:lnTo>
                  <a:pt x="30024" y="127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340776" y="3637240"/>
            <a:ext cx="36830" cy="166370"/>
          </a:xfrm>
          <a:custGeom>
            <a:avLst/>
            <a:gdLst/>
            <a:ahLst/>
            <a:cxnLst/>
            <a:rect l="l" t="t" r="r" b="b"/>
            <a:pathLst>
              <a:path w="36829" h="166370">
                <a:moveTo>
                  <a:pt x="36464" y="0"/>
                </a:moveTo>
                <a:lnTo>
                  <a:pt x="0" y="165785"/>
                </a:lnTo>
              </a:path>
            </a:pathLst>
          </a:custGeom>
          <a:ln w="790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327827" y="379197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0" y="0"/>
                </a:moveTo>
                <a:lnTo>
                  <a:pt x="3049" y="6707"/>
                </a:lnTo>
                <a:lnTo>
                  <a:pt x="5580" y="14325"/>
                </a:lnTo>
                <a:lnTo>
                  <a:pt x="7533" y="22219"/>
                </a:lnTo>
                <a:lnTo>
                  <a:pt x="8849" y="29752"/>
                </a:lnTo>
                <a:lnTo>
                  <a:pt x="13203" y="23475"/>
                </a:lnTo>
                <a:lnTo>
                  <a:pt x="18286" y="17147"/>
                </a:lnTo>
                <a:lnTo>
                  <a:pt x="23777" y="11309"/>
                </a:lnTo>
                <a:lnTo>
                  <a:pt x="26912" y="8608"/>
                </a:lnTo>
                <a:lnTo>
                  <a:pt x="13510" y="8608"/>
                </a:lnTo>
                <a:lnTo>
                  <a:pt x="0" y="0"/>
                </a:lnTo>
                <a:close/>
              </a:path>
              <a:path w="29845" h="29845">
                <a:moveTo>
                  <a:pt x="29353" y="6504"/>
                </a:moveTo>
                <a:lnTo>
                  <a:pt x="13510" y="8608"/>
                </a:lnTo>
                <a:lnTo>
                  <a:pt x="26912" y="8608"/>
                </a:lnTo>
                <a:lnTo>
                  <a:pt x="29353" y="650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309211" y="3637240"/>
            <a:ext cx="68580" cy="160020"/>
          </a:xfrm>
          <a:custGeom>
            <a:avLst/>
            <a:gdLst/>
            <a:ahLst/>
            <a:cxnLst/>
            <a:rect l="l" t="t" r="r" b="b"/>
            <a:pathLst>
              <a:path w="68579" h="160020">
                <a:moveTo>
                  <a:pt x="68029" y="0"/>
                </a:moveTo>
                <a:lnTo>
                  <a:pt x="0" y="159873"/>
                </a:lnTo>
              </a:path>
            </a:pathLst>
          </a:custGeom>
          <a:ln w="790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298501" y="3783888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0" y="0"/>
                </a:moveTo>
                <a:lnTo>
                  <a:pt x="1772" y="7154"/>
                </a:lnTo>
                <a:lnTo>
                  <a:pt x="2864" y="15104"/>
                </a:lnTo>
                <a:lnTo>
                  <a:pt x="3160" y="20231"/>
                </a:lnTo>
                <a:lnTo>
                  <a:pt x="3239" y="30863"/>
                </a:lnTo>
                <a:lnTo>
                  <a:pt x="8681" y="25507"/>
                </a:lnTo>
                <a:lnTo>
                  <a:pt x="14839" y="20231"/>
                </a:lnTo>
                <a:lnTo>
                  <a:pt x="21300" y="15521"/>
                </a:lnTo>
                <a:lnTo>
                  <a:pt x="27654" y="11860"/>
                </a:lnTo>
                <a:lnTo>
                  <a:pt x="11694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278633" y="3637240"/>
            <a:ext cx="99060" cy="149860"/>
          </a:xfrm>
          <a:custGeom>
            <a:avLst/>
            <a:gdLst/>
            <a:ahLst/>
            <a:cxnLst/>
            <a:rect l="l" t="t" r="r" b="b"/>
            <a:pathLst>
              <a:path w="99059" h="149860">
                <a:moveTo>
                  <a:pt x="98607" y="0"/>
                </a:moveTo>
                <a:lnTo>
                  <a:pt x="0" y="149797"/>
                </a:lnTo>
              </a:path>
            </a:pathLst>
          </a:custGeom>
          <a:ln w="791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268116" y="3772109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2369" y="0"/>
                </a:moveTo>
                <a:lnTo>
                  <a:pt x="2805" y="7350"/>
                </a:lnTo>
                <a:lnTo>
                  <a:pt x="2444" y="15363"/>
                </a:lnTo>
                <a:lnTo>
                  <a:pt x="1453" y="23419"/>
                </a:lnTo>
                <a:lnTo>
                  <a:pt x="0" y="30904"/>
                </a:lnTo>
                <a:lnTo>
                  <a:pt x="6295" y="26619"/>
                </a:lnTo>
                <a:lnTo>
                  <a:pt x="13293" y="22543"/>
                </a:lnTo>
                <a:lnTo>
                  <a:pt x="20500" y="19077"/>
                </a:lnTo>
                <a:lnTo>
                  <a:pt x="27418" y="16623"/>
                </a:lnTo>
                <a:lnTo>
                  <a:pt x="11891" y="12853"/>
                </a:lnTo>
                <a:lnTo>
                  <a:pt x="236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249335" y="3639874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4" h="130810">
                <a:moveTo>
                  <a:pt x="127289" y="0"/>
                </a:moveTo>
                <a:lnTo>
                  <a:pt x="0" y="130398"/>
                </a:lnTo>
              </a:path>
            </a:pathLst>
          </a:custGeom>
          <a:ln w="791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235998" y="3754004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79">
                <a:moveTo>
                  <a:pt x="8177" y="0"/>
                </a:moveTo>
                <a:lnTo>
                  <a:pt x="7216" y="7329"/>
                </a:lnTo>
                <a:lnTo>
                  <a:pt x="5348" y="15139"/>
                </a:lnTo>
                <a:lnTo>
                  <a:pt x="2850" y="22867"/>
                </a:lnTo>
                <a:lnTo>
                  <a:pt x="0" y="29951"/>
                </a:lnTo>
                <a:lnTo>
                  <a:pt x="6996" y="26935"/>
                </a:lnTo>
                <a:lnTo>
                  <a:pt x="14637" y="24268"/>
                </a:lnTo>
                <a:lnTo>
                  <a:pt x="22367" y="22241"/>
                </a:lnTo>
                <a:lnTo>
                  <a:pt x="29630" y="21144"/>
                </a:lnTo>
                <a:lnTo>
                  <a:pt x="15091" y="14479"/>
                </a:lnTo>
                <a:lnTo>
                  <a:pt x="817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225438" y="3640841"/>
            <a:ext cx="142875" cy="111760"/>
          </a:xfrm>
          <a:custGeom>
            <a:avLst/>
            <a:gdLst/>
            <a:ahLst/>
            <a:cxnLst/>
            <a:rect l="l" t="t" r="r" b="b"/>
            <a:pathLst>
              <a:path w="142875" h="111760">
                <a:moveTo>
                  <a:pt x="142815" y="0"/>
                </a:moveTo>
                <a:lnTo>
                  <a:pt x="0" y="111554"/>
                </a:lnTo>
              </a:path>
            </a:pathLst>
          </a:custGeom>
          <a:ln w="7921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210362" y="3735553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5" h="29210">
                <a:moveTo>
                  <a:pt x="12129" y="0"/>
                </a:moveTo>
                <a:lnTo>
                  <a:pt x="10195" y="7135"/>
                </a:lnTo>
                <a:lnTo>
                  <a:pt x="7294" y="14628"/>
                </a:lnTo>
                <a:lnTo>
                  <a:pt x="3778" y="21957"/>
                </a:lnTo>
                <a:lnTo>
                  <a:pt x="0" y="28602"/>
                </a:lnTo>
                <a:lnTo>
                  <a:pt x="7338" y="26564"/>
                </a:lnTo>
                <a:lnTo>
                  <a:pt x="15269" y="24942"/>
                </a:lnTo>
                <a:lnTo>
                  <a:pt x="23201" y="23960"/>
                </a:lnTo>
                <a:lnTo>
                  <a:pt x="30539" y="23841"/>
                </a:lnTo>
                <a:lnTo>
                  <a:pt x="17026" y="15273"/>
                </a:lnTo>
                <a:lnTo>
                  <a:pt x="121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06550" y="3642743"/>
            <a:ext cx="160655" cy="80010"/>
          </a:xfrm>
          <a:custGeom>
            <a:avLst/>
            <a:gdLst/>
            <a:ahLst/>
            <a:cxnLst/>
            <a:rect l="l" t="t" r="r" b="b"/>
            <a:pathLst>
              <a:path w="160654" h="80010">
                <a:moveTo>
                  <a:pt x="160277" y="0"/>
                </a:moveTo>
                <a:lnTo>
                  <a:pt x="0" y="79817"/>
                </a:lnTo>
              </a:path>
            </a:pathLst>
          </a:custGeom>
          <a:ln w="792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189472" y="3705482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5" h="27304">
                <a:moveTo>
                  <a:pt x="28824" y="25069"/>
                </a:moveTo>
                <a:lnTo>
                  <a:pt x="7599" y="25069"/>
                </a:lnTo>
                <a:lnTo>
                  <a:pt x="15698" y="25072"/>
                </a:lnTo>
                <a:lnTo>
                  <a:pt x="23672" y="25699"/>
                </a:lnTo>
                <a:lnTo>
                  <a:pt x="30894" y="27056"/>
                </a:lnTo>
                <a:lnTo>
                  <a:pt x="28824" y="25069"/>
                </a:lnTo>
                <a:close/>
              </a:path>
              <a:path w="31115" h="27304">
                <a:moveTo>
                  <a:pt x="17541" y="0"/>
                </a:moveTo>
                <a:lnTo>
                  <a:pt x="14238" y="6592"/>
                </a:lnTo>
                <a:lnTo>
                  <a:pt x="9910" y="13344"/>
                </a:lnTo>
                <a:lnTo>
                  <a:pt x="5012" y="19821"/>
                </a:lnTo>
                <a:lnTo>
                  <a:pt x="0" y="25587"/>
                </a:lnTo>
                <a:lnTo>
                  <a:pt x="7599" y="25069"/>
                </a:lnTo>
                <a:lnTo>
                  <a:pt x="28824" y="25069"/>
                </a:lnTo>
                <a:lnTo>
                  <a:pt x="19319" y="15948"/>
                </a:lnTo>
                <a:lnTo>
                  <a:pt x="1754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08040" y="3309615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9525"/>
                </a:lnTo>
                <a:lnTo>
                  <a:pt x="0" y="461669"/>
                </a:lnTo>
                <a:lnTo>
                  <a:pt x="0" y="47119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58509" y="324484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529" y="0"/>
                </a:moveTo>
                <a:lnTo>
                  <a:pt x="0" y="99060"/>
                </a:lnTo>
                <a:lnTo>
                  <a:pt x="49529" y="74295"/>
                </a:lnTo>
                <a:lnTo>
                  <a:pt x="86677" y="74295"/>
                </a:lnTo>
                <a:lnTo>
                  <a:pt x="49529" y="0"/>
                </a:lnTo>
                <a:close/>
              </a:path>
              <a:path w="99060" h="99060">
                <a:moveTo>
                  <a:pt x="86677" y="74295"/>
                </a:moveTo>
                <a:lnTo>
                  <a:pt x="49529" y="74295"/>
                </a:lnTo>
                <a:lnTo>
                  <a:pt x="99060" y="99060"/>
                </a:lnTo>
                <a:lnTo>
                  <a:pt x="86677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58509" y="3746520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0" y="0"/>
                </a:moveTo>
                <a:lnTo>
                  <a:pt x="49529" y="99058"/>
                </a:lnTo>
                <a:lnTo>
                  <a:pt x="86677" y="24763"/>
                </a:lnTo>
                <a:lnTo>
                  <a:pt x="49529" y="24763"/>
                </a:lnTo>
                <a:lnTo>
                  <a:pt x="0" y="0"/>
                </a:lnTo>
                <a:close/>
              </a:path>
              <a:path w="99060" h="99060">
                <a:moveTo>
                  <a:pt x="99060" y="0"/>
                </a:moveTo>
                <a:lnTo>
                  <a:pt x="49529" y="24763"/>
                </a:lnTo>
                <a:lnTo>
                  <a:pt x="86677" y="24763"/>
                </a:lnTo>
                <a:lnTo>
                  <a:pt x="99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6630" y="4921505"/>
            <a:ext cx="11471910" cy="1612900"/>
          </a:xfrm>
          <a:custGeom>
            <a:avLst/>
            <a:gdLst/>
            <a:ahLst/>
            <a:cxnLst/>
            <a:rect l="l" t="t" r="r" b="b"/>
            <a:pathLst>
              <a:path w="11471910" h="1612900">
                <a:moveTo>
                  <a:pt x="0" y="20099"/>
                </a:moveTo>
                <a:lnTo>
                  <a:pt x="43857" y="84535"/>
                </a:lnTo>
                <a:lnTo>
                  <a:pt x="88773" y="145400"/>
                </a:lnTo>
                <a:lnTo>
                  <a:pt x="134625" y="202798"/>
                </a:lnTo>
                <a:lnTo>
                  <a:pt x="181287" y="256828"/>
                </a:lnTo>
                <a:lnTo>
                  <a:pt x="228636" y="307592"/>
                </a:lnTo>
                <a:lnTo>
                  <a:pt x="276549" y="355191"/>
                </a:lnTo>
                <a:lnTo>
                  <a:pt x="324902" y="399728"/>
                </a:lnTo>
                <a:lnTo>
                  <a:pt x="373570" y="441302"/>
                </a:lnTo>
                <a:lnTo>
                  <a:pt x="422431" y="480016"/>
                </a:lnTo>
                <a:lnTo>
                  <a:pt x="471359" y="515970"/>
                </a:lnTo>
                <a:lnTo>
                  <a:pt x="520232" y="549267"/>
                </a:lnTo>
                <a:lnTo>
                  <a:pt x="568925" y="580007"/>
                </a:lnTo>
                <a:lnTo>
                  <a:pt x="617315" y="608292"/>
                </a:lnTo>
                <a:lnTo>
                  <a:pt x="665278" y="634222"/>
                </a:lnTo>
                <a:lnTo>
                  <a:pt x="712690" y="657900"/>
                </a:lnTo>
                <a:lnTo>
                  <a:pt x="759427" y="679427"/>
                </a:lnTo>
                <a:lnTo>
                  <a:pt x="805365" y="698904"/>
                </a:lnTo>
                <a:lnTo>
                  <a:pt x="850381" y="716432"/>
                </a:lnTo>
                <a:lnTo>
                  <a:pt x="894351" y="732113"/>
                </a:lnTo>
                <a:lnTo>
                  <a:pt x="937151" y="746048"/>
                </a:lnTo>
                <a:lnTo>
                  <a:pt x="978657" y="758338"/>
                </a:lnTo>
                <a:lnTo>
                  <a:pt x="1018745" y="769085"/>
                </a:lnTo>
                <a:lnTo>
                  <a:pt x="1057292" y="778389"/>
                </a:lnTo>
                <a:lnTo>
                  <a:pt x="1129265" y="793078"/>
                </a:lnTo>
                <a:lnTo>
                  <a:pt x="1193587" y="803214"/>
                </a:lnTo>
                <a:lnTo>
                  <a:pt x="1249266" y="809609"/>
                </a:lnTo>
                <a:lnTo>
                  <a:pt x="1295313" y="813073"/>
                </a:lnTo>
                <a:lnTo>
                  <a:pt x="1344153" y="814547"/>
                </a:lnTo>
                <a:lnTo>
                  <a:pt x="4090227" y="814547"/>
                </a:lnTo>
                <a:lnTo>
                  <a:pt x="4134422" y="814572"/>
                </a:lnTo>
                <a:lnTo>
                  <a:pt x="4179206" y="814750"/>
                </a:lnTo>
                <a:lnTo>
                  <a:pt x="4224585" y="815233"/>
                </a:lnTo>
                <a:lnTo>
                  <a:pt x="4270565" y="816174"/>
                </a:lnTo>
                <a:lnTo>
                  <a:pt x="4317151" y="817726"/>
                </a:lnTo>
                <a:lnTo>
                  <a:pt x="4364351" y="820040"/>
                </a:lnTo>
                <a:lnTo>
                  <a:pt x="4412170" y="823270"/>
                </a:lnTo>
                <a:lnTo>
                  <a:pt x="4460615" y="827568"/>
                </a:lnTo>
                <a:lnTo>
                  <a:pt x="4509692" y="833087"/>
                </a:lnTo>
                <a:lnTo>
                  <a:pt x="4559407" y="839980"/>
                </a:lnTo>
                <a:lnTo>
                  <a:pt x="4609767" y="848398"/>
                </a:lnTo>
                <a:lnTo>
                  <a:pt x="4660777" y="858495"/>
                </a:lnTo>
                <a:lnTo>
                  <a:pt x="4712444" y="870423"/>
                </a:lnTo>
                <a:lnTo>
                  <a:pt x="4764774" y="884335"/>
                </a:lnTo>
                <a:lnTo>
                  <a:pt x="4817773" y="900384"/>
                </a:lnTo>
                <a:lnTo>
                  <a:pt x="4871448" y="918721"/>
                </a:lnTo>
                <a:lnTo>
                  <a:pt x="4925804" y="939500"/>
                </a:lnTo>
                <a:lnTo>
                  <a:pt x="4980849" y="962873"/>
                </a:lnTo>
                <a:lnTo>
                  <a:pt x="5036587" y="988993"/>
                </a:lnTo>
                <a:lnTo>
                  <a:pt x="5097878" y="1020182"/>
                </a:lnTo>
                <a:lnTo>
                  <a:pt x="5155140" y="1051974"/>
                </a:lnTo>
                <a:lnTo>
                  <a:pt x="5208574" y="1084255"/>
                </a:lnTo>
                <a:lnTo>
                  <a:pt x="5258380" y="1116912"/>
                </a:lnTo>
                <a:lnTo>
                  <a:pt x="5304757" y="1149831"/>
                </a:lnTo>
                <a:lnTo>
                  <a:pt x="5347904" y="1182900"/>
                </a:lnTo>
                <a:lnTo>
                  <a:pt x="5388021" y="1216006"/>
                </a:lnTo>
                <a:lnTo>
                  <a:pt x="5425308" y="1249034"/>
                </a:lnTo>
                <a:lnTo>
                  <a:pt x="5459965" y="1281873"/>
                </a:lnTo>
                <a:lnTo>
                  <a:pt x="5492191" y="1314409"/>
                </a:lnTo>
                <a:lnTo>
                  <a:pt x="5522186" y="1346528"/>
                </a:lnTo>
                <a:lnTo>
                  <a:pt x="5550149" y="1378118"/>
                </a:lnTo>
                <a:lnTo>
                  <a:pt x="5576281" y="1409065"/>
                </a:lnTo>
                <a:lnTo>
                  <a:pt x="5600780" y="1439256"/>
                </a:lnTo>
                <a:lnTo>
                  <a:pt x="5654771" y="1510843"/>
                </a:lnTo>
                <a:lnTo>
                  <a:pt x="5688968" y="1558068"/>
                </a:lnTo>
                <a:lnTo>
                  <a:pt x="5716660" y="1596494"/>
                </a:lnTo>
                <a:lnTo>
                  <a:pt x="5728063" y="1612361"/>
                </a:lnTo>
                <a:lnTo>
                  <a:pt x="5739849" y="1596808"/>
                </a:lnTo>
                <a:lnTo>
                  <a:pt x="5767226" y="1560581"/>
                </a:lnTo>
                <a:lnTo>
                  <a:pt x="5798219" y="1519323"/>
                </a:lnTo>
                <a:lnTo>
                  <a:pt x="5820857" y="1488678"/>
                </a:lnTo>
                <a:lnTo>
                  <a:pt x="5843229" y="1459726"/>
                </a:lnTo>
                <a:lnTo>
                  <a:pt x="5890945" y="1401403"/>
                </a:lnTo>
                <a:lnTo>
                  <a:pt x="5916368" y="1372163"/>
                </a:lnTo>
                <a:lnTo>
                  <a:pt x="5942887" y="1342960"/>
                </a:lnTo>
                <a:lnTo>
                  <a:pt x="5970540" y="1313858"/>
                </a:lnTo>
                <a:lnTo>
                  <a:pt x="5999368" y="1284925"/>
                </a:lnTo>
                <a:lnTo>
                  <a:pt x="6029410" y="1256226"/>
                </a:lnTo>
                <a:lnTo>
                  <a:pt x="6060705" y="1227828"/>
                </a:lnTo>
                <a:lnTo>
                  <a:pt x="6093293" y="1199795"/>
                </a:lnTo>
                <a:lnTo>
                  <a:pt x="6127212" y="1172196"/>
                </a:lnTo>
                <a:lnTo>
                  <a:pt x="6162504" y="1145094"/>
                </a:lnTo>
                <a:lnTo>
                  <a:pt x="6199206" y="1118557"/>
                </a:lnTo>
                <a:lnTo>
                  <a:pt x="6237358" y="1092651"/>
                </a:lnTo>
                <a:lnTo>
                  <a:pt x="6277000" y="1067442"/>
                </a:lnTo>
                <a:lnTo>
                  <a:pt x="6318171" y="1042995"/>
                </a:lnTo>
                <a:lnTo>
                  <a:pt x="6360910" y="1019377"/>
                </a:lnTo>
                <a:lnTo>
                  <a:pt x="6405257" y="996653"/>
                </a:lnTo>
                <a:lnTo>
                  <a:pt x="6451252" y="974891"/>
                </a:lnTo>
                <a:lnTo>
                  <a:pt x="6498933" y="954155"/>
                </a:lnTo>
                <a:lnTo>
                  <a:pt x="6548340" y="934513"/>
                </a:lnTo>
                <a:lnTo>
                  <a:pt x="6599513" y="916029"/>
                </a:lnTo>
                <a:lnTo>
                  <a:pt x="6652490" y="898770"/>
                </a:lnTo>
                <a:lnTo>
                  <a:pt x="6707312" y="882803"/>
                </a:lnTo>
                <a:lnTo>
                  <a:pt x="6764017" y="868192"/>
                </a:lnTo>
                <a:lnTo>
                  <a:pt x="6822645" y="855005"/>
                </a:lnTo>
                <a:lnTo>
                  <a:pt x="6883236" y="843307"/>
                </a:lnTo>
                <a:lnTo>
                  <a:pt x="6945829" y="833165"/>
                </a:lnTo>
                <a:lnTo>
                  <a:pt x="7010463" y="824644"/>
                </a:lnTo>
                <a:lnTo>
                  <a:pt x="7061482" y="818806"/>
                </a:lnTo>
                <a:lnTo>
                  <a:pt x="7120115" y="814704"/>
                </a:lnTo>
                <a:lnTo>
                  <a:pt x="7149492" y="814547"/>
                </a:lnTo>
                <a:lnTo>
                  <a:pt x="10115855" y="814547"/>
                </a:lnTo>
                <a:lnTo>
                  <a:pt x="10144327" y="814104"/>
                </a:lnTo>
                <a:lnTo>
                  <a:pt x="10206139" y="810418"/>
                </a:lnTo>
                <a:lnTo>
                  <a:pt x="10273841" y="802680"/>
                </a:lnTo>
                <a:lnTo>
                  <a:pt x="10346712" y="790512"/>
                </a:lnTo>
                <a:lnTo>
                  <a:pt x="10384860" y="782646"/>
                </a:lnTo>
                <a:lnTo>
                  <a:pt x="10424030" y="773530"/>
                </a:lnTo>
                <a:lnTo>
                  <a:pt x="10464131" y="763116"/>
                </a:lnTo>
                <a:lnTo>
                  <a:pt x="10505073" y="751356"/>
                </a:lnTo>
                <a:lnTo>
                  <a:pt x="10546767" y="738203"/>
                </a:lnTo>
                <a:lnTo>
                  <a:pt x="10589121" y="723609"/>
                </a:lnTo>
                <a:lnTo>
                  <a:pt x="10632047" y="707526"/>
                </a:lnTo>
                <a:lnTo>
                  <a:pt x="10675452" y="689907"/>
                </a:lnTo>
                <a:lnTo>
                  <a:pt x="10719249" y="670704"/>
                </a:lnTo>
                <a:lnTo>
                  <a:pt x="10763345" y="649871"/>
                </a:lnTo>
                <a:lnTo>
                  <a:pt x="10807652" y="627358"/>
                </a:lnTo>
                <a:lnTo>
                  <a:pt x="10852078" y="603118"/>
                </a:lnTo>
                <a:lnTo>
                  <a:pt x="10896534" y="577105"/>
                </a:lnTo>
                <a:lnTo>
                  <a:pt x="10940929" y="549270"/>
                </a:lnTo>
                <a:lnTo>
                  <a:pt x="10985174" y="519566"/>
                </a:lnTo>
                <a:lnTo>
                  <a:pt x="11029179" y="487945"/>
                </a:lnTo>
                <a:lnTo>
                  <a:pt x="11072852" y="454360"/>
                </a:lnTo>
                <a:lnTo>
                  <a:pt x="11116104" y="418763"/>
                </a:lnTo>
                <a:lnTo>
                  <a:pt x="11158844" y="381106"/>
                </a:lnTo>
                <a:lnTo>
                  <a:pt x="11200983" y="341342"/>
                </a:lnTo>
                <a:lnTo>
                  <a:pt x="11242430" y="299423"/>
                </a:lnTo>
                <a:lnTo>
                  <a:pt x="11283096" y="255303"/>
                </a:lnTo>
                <a:lnTo>
                  <a:pt x="11322889" y="208932"/>
                </a:lnTo>
                <a:lnTo>
                  <a:pt x="11361720" y="160264"/>
                </a:lnTo>
                <a:lnTo>
                  <a:pt x="11399499" y="109251"/>
                </a:lnTo>
                <a:lnTo>
                  <a:pt x="11436135" y="55845"/>
                </a:lnTo>
                <a:lnTo>
                  <a:pt x="11471539" y="0"/>
                </a:lnTo>
              </a:path>
            </a:pathLst>
          </a:custGeom>
          <a:ln w="1406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114300" y="9728200"/>
            <a:ext cx="11014710" cy="927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the paper provides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way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determining what the volume’s  scattering </a:t>
            </a:r>
            <a:r>
              <a:rPr sz="3000" spc="-15" dirty="0">
                <a:latin typeface="Lucida Sans Unicode"/>
                <a:cs typeface="Lucida Sans Unicode"/>
              </a:rPr>
              <a:t>coe</a:t>
            </a:r>
            <a:r>
              <a:rPr sz="3000" spc="-15" dirty="0">
                <a:latin typeface="Lucida Sans"/>
                <a:cs typeface="Lucida Sans"/>
              </a:rPr>
              <a:t>ffi</a:t>
            </a:r>
            <a:r>
              <a:rPr sz="3000" spc="-15" dirty="0">
                <a:latin typeface="Lucida Sans Unicode"/>
                <a:cs typeface="Lucida Sans Unicode"/>
              </a:rPr>
              <a:t>cients </a:t>
            </a:r>
            <a:r>
              <a:rPr sz="3000" spc="-5" dirty="0">
                <a:latin typeface="Lucida Sans Unicode"/>
                <a:cs typeface="Lucida Sans Unicode"/>
              </a:rPr>
              <a:t>and the phase function should</a:t>
            </a:r>
            <a:r>
              <a:rPr sz="3000" spc="3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be.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8762" y="2191747"/>
            <a:ext cx="1550670" cy="1270635"/>
          </a:xfrm>
          <a:custGeom>
            <a:avLst/>
            <a:gdLst/>
            <a:ahLst/>
            <a:cxnLst/>
            <a:rect l="l" t="t" r="r" b="b"/>
            <a:pathLst>
              <a:path w="1550670" h="1270635">
                <a:moveTo>
                  <a:pt x="0" y="1270147"/>
                </a:moveTo>
                <a:lnTo>
                  <a:pt x="1550537" y="1270147"/>
                </a:lnTo>
                <a:lnTo>
                  <a:pt x="1550537" y="0"/>
                </a:lnTo>
                <a:lnTo>
                  <a:pt x="0" y="0"/>
                </a:lnTo>
                <a:lnTo>
                  <a:pt x="0" y="1270147"/>
                </a:lnTo>
                <a:close/>
              </a:path>
            </a:pathLst>
          </a:custGeom>
          <a:solidFill>
            <a:srgbClr val="999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1612912"/>
            <a:ext cx="2298700" cy="2273300"/>
          </a:xfrm>
          <a:custGeom>
            <a:avLst/>
            <a:gdLst/>
            <a:ahLst/>
            <a:cxnLst/>
            <a:rect l="l" t="t" r="r" b="b"/>
            <a:pathLst>
              <a:path w="2298700" h="2273300">
                <a:moveTo>
                  <a:pt x="2298700" y="0"/>
                </a:moveTo>
                <a:lnTo>
                  <a:pt x="0" y="0"/>
                </a:lnTo>
                <a:lnTo>
                  <a:pt x="0" y="2273300"/>
                </a:lnTo>
                <a:lnTo>
                  <a:pt x="2298700" y="2273300"/>
                </a:lnTo>
                <a:lnTo>
                  <a:pt x="2298700" y="1574509"/>
                </a:lnTo>
                <a:lnTo>
                  <a:pt x="1209333" y="1574509"/>
                </a:lnTo>
                <a:lnTo>
                  <a:pt x="970094" y="703510"/>
                </a:lnTo>
                <a:lnTo>
                  <a:pt x="2298700" y="703510"/>
                </a:lnTo>
                <a:lnTo>
                  <a:pt x="22987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4284" y="2316025"/>
            <a:ext cx="310515" cy="870585"/>
          </a:xfrm>
          <a:custGeom>
            <a:avLst/>
            <a:gdLst/>
            <a:ahLst/>
            <a:cxnLst/>
            <a:rect l="l" t="t" r="r" b="b"/>
            <a:pathLst>
              <a:path w="310514" h="870585">
                <a:moveTo>
                  <a:pt x="36413" y="0"/>
                </a:moveTo>
                <a:lnTo>
                  <a:pt x="20144" y="10809"/>
                </a:lnTo>
                <a:lnTo>
                  <a:pt x="8834" y="32473"/>
                </a:lnTo>
                <a:lnTo>
                  <a:pt x="2210" y="63965"/>
                </a:lnTo>
                <a:lnTo>
                  <a:pt x="0" y="104258"/>
                </a:lnTo>
                <a:lnTo>
                  <a:pt x="1928" y="152327"/>
                </a:lnTo>
                <a:lnTo>
                  <a:pt x="7722" y="207143"/>
                </a:lnTo>
                <a:lnTo>
                  <a:pt x="17108" y="267682"/>
                </a:lnTo>
                <a:lnTo>
                  <a:pt x="29813" y="332916"/>
                </a:lnTo>
                <a:lnTo>
                  <a:pt x="45563" y="401820"/>
                </a:lnTo>
                <a:lnTo>
                  <a:pt x="64085" y="473365"/>
                </a:lnTo>
                <a:lnTo>
                  <a:pt x="84539" y="543691"/>
                </a:lnTo>
                <a:lnTo>
                  <a:pt x="106039" y="609097"/>
                </a:lnTo>
                <a:lnTo>
                  <a:pt x="128246" y="668875"/>
                </a:lnTo>
                <a:lnTo>
                  <a:pt x="150820" y="722321"/>
                </a:lnTo>
                <a:lnTo>
                  <a:pt x="173420" y="768727"/>
                </a:lnTo>
                <a:lnTo>
                  <a:pt x="195706" y="807386"/>
                </a:lnTo>
                <a:lnTo>
                  <a:pt x="237979" y="858642"/>
                </a:lnTo>
                <a:lnTo>
                  <a:pt x="274915" y="870436"/>
                </a:lnTo>
                <a:lnTo>
                  <a:pt x="290478" y="859345"/>
                </a:lnTo>
                <a:lnTo>
                  <a:pt x="301422" y="837320"/>
                </a:lnTo>
                <a:lnTo>
                  <a:pt x="307958" y="805414"/>
                </a:lnTo>
                <a:lnTo>
                  <a:pt x="310296" y="764679"/>
                </a:lnTo>
                <a:lnTo>
                  <a:pt x="308647" y="716165"/>
                </a:lnTo>
                <a:lnTo>
                  <a:pt x="303223" y="660925"/>
                </a:lnTo>
                <a:lnTo>
                  <a:pt x="294233" y="600010"/>
                </a:lnTo>
                <a:lnTo>
                  <a:pt x="281889" y="534473"/>
                </a:lnTo>
                <a:lnTo>
                  <a:pt x="266402" y="465364"/>
                </a:lnTo>
                <a:lnTo>
                  <a:pt x="247981" y="393735"/>
                </a:lnTo>
                <a:lnTo>
                  <a:pt x="227701" y="323492"/>
                </a:lnTo>
                <a:lnTo>
                  <a:pt x="206642" y="258313"/>
                </a:lnTo>
                <a:lnTo>
                  <a:pt x="185022" y="198871"/>
                </a:lnTo>
                <a:lnTo>
                  <a:pt x="163061" y="145841"/>
                </a:lnTo>
                <a:lnTo>
                  <a:pt x="140977" y="99895"/>
                </a:lnTo>
                <a:lnTo>
                  <a:pt x="118992" y="61706"/>
                </a:lnTo>
                <a:lnTo>
                  <a:pt x="76191" y="11297"/>
                </a:lnTo>
                <a:lnTo>
                  <a:pt x="36413" y="0"/>
                </a:lnTo>
                <a:close/>
              </a:path>
            </a:pathLst>
          </a:custGeom>
          <a:solidFill>
            <a:srgbClr val="39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9082" y="2423819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0"/>
                </a:moveTo>
                <a:lnTo>
                  <a:pt x="0" y="19050"/>
                </a:lnTo>
                <a:lnTo>
                  <a:pt x="0" y="636696"/>
                </a:lnTo>
                <a:lnTo>
                  <a:pt x="0" y="65574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5262" y="231713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83820" y="0"/>
                </a:moveTo>
                <a:lnTo>
                  <a:pt x="0" y="167639"/>
                </a:lnTo>
                <a:lnTo>
                  <a:pt x="83820" y="125729"/>
                </a:lnTo>
                <a:lnTo>
                  <a:pt x="146685" y="125729"/>
                </a:lnTo>
                <a:lnTo>
                  <a:pt x="83820" y="0"/>
                </a:lnTo>
                <a:close/>
              </a:path>
              <a:path w="167640" h="167639">
                <a:moveTo>
                  <a:pt x="146685" y="125729"/>
                </a:moveTo>
                <a:lnTo>
                  <a:pt x="83820" y="125729"/>
                </a:lnTo>
                <a:lnTo>
                  <a:pt x="167640" y="167639"/>
                </a:lnTo>
                <a:lnTo>
                  <a:pt x="146685" y="125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5262" y="3018605"/>
            <a:ext cx="168275" cy="167640"/>
          </a:xfrm>
          <a:custGeom>
            <a:avLst/>
            <a:gdLst/>
            <a:ahLst/>
            <a:cxnLst/>
            <a:rect l="l" t="t" r="r" b="b"/>
            <a:pathLst>
              <a:path w="168275" h="167639">
                <a:moveTo>
                  <a:pt x="0" y="0"/>
                </a:moveTo>
                <a:lnTo>
                  <a:pt x="83820" y="167639"/>
                </a:lnTo>
                <a:lnTo>
                  <a:pt x="146685" y="41909"/>
                </a:lnTo>
                <a:lnTo>
                  <a:pt x="83820" y="41909"/>
                </a:lnTo>
                <a:lnTo>
                  <a:pt x="0" y="0"/>
                </a:lnTo>
                <a:close/>
              </a:path>
              <a:path w="168275" h="167639">
                <a:moveTo>
                  <a:pt x="167641" y="0"/>
                </a:moveTo>
                <a:lnTo>
                  <a:pt x="83820" y="41909"/>
                </a:lnTo>
                <a:lnTo>
                  <a:pt x="146685" y="41909"/>
                </a:lnTo>
                <a:lnTo>
                  <a:pt x="167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6419" y="1622701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228850" h="2228850">
                <a:moveTo>
                  <a:pt x="0" y="2228279"/>
                </a:moveTo>
                <a:lnTo>
                  <a:pt x="2228279" y="2228279"/>
                </a:lnTo>
                <a:lnTo>
                  <a:pt x="2228279" y="0"/>
                </a:lnTo>
                <a:lnTo>
                  <a:pt x="0" y="0"/>
                </a:lnTo>
                <a:lnTo>
                  <a:pt x="0" y="222827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6418" y="1622700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228850" h="2228850">
                <a:moveTo>
                  <a:pt x="0" y="2228280"/>
                </a:moveTo>
                <a:lnTo>
                  <a:pt x="2228279" y="2228280"/>
                </a:lnTo>
                <a:lnTo>
                  <a:pt x="2228279" y="0"/>
                </a:lnTo>
                <a:lnTo>
                  <a:pt x="0" y="0"/>
                </a:lnTo>
                <a:lnTo>
                  <a:pt x="0" y="2228280"/>
                </a:lnTo>
                <a:close/>
              </a:path>
            </a:pathLst>
          </a:custGeom>
          <a:ln w="45038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07922" y="3393822"/>
            <a:ext cx="47625" cy="299720"/>
          </a:xfrm>
          <a:custGeom>
            <a:avLst/>
            <a:gdLst/>
            <a:ahLst/>
            <a:cxnLst/>
            <a:rect l="l" t="t" r="r" b="b"/>
            <a:pathLst>
              <a:path w="47625" h="299720">
                <a:moveTo>
                  <a:pt x="30834" y="0"/>
                </a:moveTo>
                <a:lnTo>
                  <a:pt x="12717" y="43106"/>
                </a:lnTo>
                <a:lnTo>
                  <a:pt x="5588" y="90472"/>
                </a:lnTo>
                <a:lnTo>
                  <a:pt x="1018" y="148668"/>
                </a:lnTo>
                <a:lnTo>
                  <a:pt x="0" y="207032"/>
                </a:lnTo>
                <a:lnTo>
                  <a:pt x="2561" y="254856"/>
                </a:lnTo>
                <a:lnTo>
                  <a:pt x="8213" y="287294"/>
                </a:lnTo>
                <a:lnTo>
                  <a:pt x="16466" y="299500"/>
                </a:lnTo>
                <a:lnTo>
                  <a:pt x="25851" y="288152"/>
                </a:lnTo>
                <a:lnTo>
                  <a:pt x="34589" y="256410"/>
                </a:lnTo>
                <a:lnTo>
                  <a:pt x="41732" y="209046"/>
                </a:lnTo>
                <a:lnTo>
                  <a:pt x="46328" y="150831"/>
                </a:lnTo>
                <a:lnTo>
                  <a:pt x="47314" y="92468"/>
                </a:lnTo>
                <a:lnTo>
                  <a:pt x="44729" y="44643"/>
                </a:lnTo>
                <a:lnTo>
                  <a:pt x="39069" y="12205"/>
                </a:lnTo>
                <a:lnTo>
                  <a:pt x="3083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07922" y="3393822"/>
            <a:ext cx="47625" cy="299720"/>
          </a:xfrm>
          <a:custGeom>
            <a:avLst/>
            <a:gdLst/>
            <a:ahLst/>
            <a:cxnLst/>
            <a:rect l="l" t="t" r="r" b="b"/>
            <a:pathLst>
              <a:path w="47625" h="299720">
                <a:moveTo>
                  <a:pt x="30834" y="0"/>
                </a:moveTo>
                <a:lnTo>
                  <a:pt x="12717" y="43106"/>
                </a:lnTo>
                <a:lnTo>
                  <a:pt x="5588" y="90472"/>
                </a:lnTo>
                <a:lnTo>
                  <a:pt x="1018" y="148668"/>
                </a:lnTo>
                <a:lnTo>
                  <a:pt x="0" y="207032"/>
                </a:lnTo>
                <a:lnTo>
                  <a:pt x="2561" y="254856"/>
                </a:lnTo>
                <a:lnTo>
                  <a:pt x="8213" y="287294"/>
                </a:lnTo>
                <a:lnTo>
                  <a:pt x="16466" y="299500"/>
                </a:lnTo>
                <a:lnTo>
                  <a:pt x="25851" y="288152"/>
                </a:lnTo>
                <a:lnTo>
                  <a:pt x="34589" y="256410"/>
                </a:lnTo>
                <a:lnTo>
                  <a:pt x="41732" y="209046"/>
                </a:lnTo>
                <a:lnTo>
                  <a:pt x="46328" y="150831"/>
                </a:lnTo>
                <a:lnTo>
                  <a:pt x="47314" y="92468"/>
                </a:lnTo>
                <a:lnTo>
                  <a:pt x="44729" y="44643"/>
                </a:lnTo>
                <a:lnTo>
                  <a:pt x="39069" y="12205"/>
                </a:lnTo>
                <a:lnTo>
                  <a:pt x="3083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15177" y="1890623"/>
            <a:ext cx="73025" cy="294005"/>
          </a:xfrm>
          <a:custGeom>
            <a:avLst/>
            <a:gdLst/>
            <a:ahLst/>
            <a:cxnLst/>
            <a:rect l="l" t="t" r="r" b="b"/>
            <a:pathLst>
              <a:path w="73025" h="294005">
                <a:moveTo>
                  <a:pt x="65412" y="0"/>
                </a:moveTo>
                <a:lnTo>
                  <a:pt x="41142" y="39865"/>
                </a:lnTo>
                <a:lnTo>
                  <a:pt x="27126" y="85574"/>
                </a:lnTo>
                <a:lnTo>
                  <a:pt x="14069" y="142367"/>
                </a:lnTo>
                <a:lnTo>
                  <a:pt x="4499" y="199846"/>
                </a:lnTo>
                <a:lnTo>
                  <a:pt x="0" y="247442"/>
                </a:lnTo>
                <a:lnTo>
                  <a:pt x="812" y="280286"/>
                </a:lnTo>
                <a:lnTo>
                  <a:pt x="7178" y="293509"/>
                </a:lnTo>
                <a:lnTo>
                  <a:pt x="18099" y="283687"/>
                </a:lnTo>
                <a:lnTo>
                  <a:pt x="45381" y="207927"/>
                </a:lnTo>
                <a:lnTo>
                  <a:pt x="58431" y="151142"/>
                </a:lnTo>
                <a:lnTo>
                  <a:pt x="68047" y="93684"/>
                </a:lnTo>
                <a:lnTo>
                  <a:pt x="72562" y="46096"/>
                </a:lnTo>
                <a:lnTo>
                  <a:pt x="71757" y="13245"/>
                </a:lnTo>
                <a:lnTo>
                  <a:pt x="6541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0230" y="2882573"/>
            <a:ext cx="78740" cy="291465"/>
          </a:xfrm>
          <a:custGeom>
            <a:avLst/>
            <a:gdLst/>
            <a:ahLst/>
            <a:cxnLst/>
            <a:rect l="l" t="t" r="r" b="b"/>
            <a:pathLst>
              <a:path w="78740" h="291464">
                <a:moveTo>
                  <a:pt x="5941" y="0"/>
                </a:moveTo>
                <a:lnTo>
                  <a:pt x="0" y="13431"/>
                </a:lnTo>
                <a:lnTo>
                  <a:pt x="164" y="46242"/>
                </a:lnTo>
                <a:lnTo>
                  <a:pt x="6054" y="93594"/>
                </a:lnTo>
                <a:lnTo>
                  <a:pt x="17290" y="150649"/>
                </a:lnTo>
                <a:lnTo>
                  <a:pt x="32058" y="206920"/>
                </a:lnTo>
                <a:lnTo>
                  <a:pt x="47409" y="252119"/>
                </a:lnTo>
                <a:lnTo>
                  <a:pt x="72733" y="291167"/>
                </a:lnTo>
                <a:lnTo>
                  <a:pt x="78705" y="277781"/>
                </a:lnTo>
                <a:lnTo>
                  <a:pt x="72663" y="197623"/>
                </a:lnTo>
                <a:lnTo>
                  <a:pt x="61383" y="140562"/>
                </a:lnTo>
                <a:lnTo>
                  <a:pt x="46621" y="84291"/>
                </a:lnTo>
                <a:lnTo>
                  <a:pt x="31281" y="39086"/>
                </a:lnTo>
                <a:lnTo>
                  <a:pt x="594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95953" y="2695411"/>
            <a:ext cx="89535" cy="287655"/>
          </a:xfrm>
          <a:custGeom>
            <a:avLst/>
            <a:gdLst/>
            <a:ahLst/>
            <a:cxnLst/>
            <a:rect l="l" t="t" r="r" b="b"/>
            <a:pathLst>
              <a:path w="89534" h="287655">
                <a:moveTo>
                  <a:pt x="5341" y="0"/>
                </a:moveTo>
                <a:lnTo>
                  <a:pt x="0" y="13578"/>
                </a:lnTo>
                <a:lnTo>
                  <a:pt x="1558" y="46241"/>
                </a:lnTo>
                <a:lnTo>
                  <a:pt x="9432" y="93176"/>
                </a:lnTo>
                <a:lnTo>
                  <a:pt x="23041" y="149569"/>
                </a:lnTo>
                <a:lnTo>
                  <a:pt x="40089" y="204997"/>
                </a:lnTo>
                <a:lnTo>
                  <a:pt x="57282" y="249367"/>
                </a:lnTo>
                <a:lnTo>
                  <a:pt x="84158" y="287249"/>
                </a:lnTo>
                <a:lnTo>
                  <a:pt x="89532" y="273619"/>
                </a:lnTo>
                <a:lnTo>
                  <a:pt x="80130" y="194003"/>
                </a:lnTo>
                <a:lnTo>
                  <a:pt x="66504" y="137634"/>
                </a:lnTo>
                <a:lnTo>
                  <a:pt x="49442" y="82201"/>
                </a:lnTo>
                <a:lnTo>
                  <a:pt x="32257" y="37825"/>
                </a:lnTo>
                <a:lnTo>
                  <a:pt x="534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5119" y="2312920"/>
            <a:ext cx="64135" cy="294640"/>
          </a:xfrm>
          <a:custGeom>
            <a:avLst/>
            <a:gdLst/>
            <a:ahLst/>
            <a:cxnLst/>
            <a:rect l="l" t="t" r="r" b="b"/>
            <a:pathLst>
              <a:path w="64134" h="294639">
                <a:moveTo>
                  <a:pt x="9779" y="0"/>
                </a:moveTo>
                <a:lnTo>
                  <a:pt x="154" y="20167"/>
                </a:lnTo>
                <a:lnTo>
                  <a:pt x="0" y="63919"/>
                </a:lnTo>
                <a:lnTo>
                  <a:pt x="4769" y="113330"/>
                </a:lnTo>
                <a:lnTo>
                  <a:pt x="20338" y="207461"/>
                </a:lnTo>
                <a:lnTo>
                  <a:pt x="32202" y="253482"/>
                </a:lnTo>
                <a:lnTo>
                  <a:pt x="54457" y="294140"/>
                </a:lnTo>
                <a:lnTo>
                  <a:pt x="61365" y="281257"/>
                </a:lnTo>
                <a:lnTo>
                  <a:pt x="63650" y="248669"/>
                </a:lnTo>
                <a:lnTo>
                  <a:pt x="61316" y="201210"/>
                </a:lnTo>
                <a:lnTo>
                  <a:pt x="54367" y="143715"/>
                </a:lnTo>
                <a:lnTo>
                  <a:pt x="43929" y="86717"/>
                </a:lnTo>
                <a:lnTo>
                  <a:pt x="32073" y="40680"/>
                </a:lnTo>
                <a:lnTo>
                  <a:pt x="977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12272" y="3280691"/>
            <a:ext cx="103505" cy="282575"/>
          </a:xfrm>
          <a:custGeom>
            <a:avLst/>
            <a:gdLst/>
            <a:ahLst/>
            <a:cxnLst/>
            <a:rect l="l" t="t" r="r" b="b"/>
            <a:pathLst>
              <a:path w="103504" h="282575">
                <a:moveTo>
                  <a:pt x="98482" y="0"/>
                </a:moveTo>
                <a:lnTo>
                  <a:pt x="69630" y="36300"/>
                </a:lnTo>
                <a:lnTo>
                  <a:pt x="50139" y="79611"/>
                </a:lnTo>
                <a:lnTo>
                  <a:pt x="30205" y="133941"/>
                </a:lnTo>
                <a:lnTo>
                  <a:pt x="13623" y="189380"/>
                </a:lnTo>
                <a:lnTo>
                  <a:pt x="3277" y="235716"/>
                </a:lnTo>
                <a:lnTo>
                  <a:pt x="0" y="268185"/>
                </a:lnTo>
                <a:lnTo>
                  <a:pt x="4622" y="282026"/>
                </a:lnTo>
                <a:lnTo>
                  <a:pt x="33413" y="245748"/>
                </a:lnTo>
                <a:lnTo>
                  <a:pt x="52884" y="202452"/>
                </a:lnTo>
                <a:lnTo>
                  <a:pt x="72811" y="148128"/>
                </a:lnTo>
                <a:lnTo>
                  <a:pt x="89419" y="92664"/>
                </a:lnTo>
                <a:lnTo>
                  <a:pt x="99783" y="46315"/>
                </a:lnTo>
                <a:lnTo>
                  <a:pt x="103079" y="13841"/>
                </a:lnTo>
                <a:lnTo>
                  <a:pt x="9848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7087" y="1788591"/>
            <a:ext cx="82550" cy="288925"/>
          </a:xfrm>
          <a:custGeom>
            <a:avLst/>
            <a:gdLst/>
            <a:ahLst/>
            <a:cxnLst/>
            <a:rect l="l" t="t" r="r" b="b"/>
            <a:pathLst>
              <a:path w="82550" h="288925">
                <a:moveTo>
                  <a:pt x="5670" y="0"/>
                </a:moveTo>
                <a:lnTo>
                  <a:pt x="0" y="13419"/>
                </a:lnTo>
                <a:lnTo>
                  <a:pt x="676" y="46016"/>
                </a:lnTo>
                <a:lnTo>
                  <a:pt x="7272" y="92984"/>
                </a:lnTo>
                <a:lnTo>
                  <a:pt x="19362" y="149517"/>
                </a:lnTo>
                <a:lnTo>
                  <a:pt x="34906" y="205239"/>
                </a:lnTo>
                <a:lnTo>
                  <a:pt x="50855" y="249916"/>
                </a:lnTo>
                <a:lnTo>
                  <a:pt x="76606" y="288328"/>
                </a:lnTo>
                <a:lnTo>
                  <a:pt x="82314" y="274925"/>
                </a:lnTo>
                <a:lnTo>
                  <a:pt x="75035" y="195364"/>
                </a:lnTo>
                <a:lnTo>
                  <a:pt x="62958" y="138849"/>
                </a:lnTo>
                <a:lnTo>
                  <a:pt x="47439" y="83126"/>
                </a:lnTo>
                <a:lnTo>
                  <a:pt x="31494" y="38434"/>
                </a:lnTo>
                <a:lnTo>
                  <a:pt x="567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9499" y="3315236"/>
            <a:ext cx="66040" cy="292735"/>
          </a:xfrm>
          <a:custGeom>
            <a:avLst/>
            <a:gdLst/>
            <a:ahLst/>
            <a:cxnLst/>
            <a:rect l="l" t="t" r="r" b="b"/>
            <a:pathLst>
              <a:path w="66040" h="292735">
                <a:moveTo>
                  <a:pt x="8427" y="0"/>
                </a:moveTo>
                <a:lnTo>
                  <a:pt x="1771" y="12953"/>
                </a:lnTo>
                <a:lnTo>
                  <a:pt x="0" y="45488"/>
                </a:lnTo>
                <a:lnTo>
                  <a:pt x="3050" y="92785"/>
                </a:lnTo>
                <a:lnTo>
                  <a:pt x="10859" y="150021"/>
                </a:lnTo>
                <a:lnTo>
                  <a:pt x="22159" y="206704"/>
                </a:lnTo>
                <a:lnTo>
                  <a:pt x="34712" y="252430"/>
                </a:lnTo>
                <a:lnTo>
                  <a:pt x="57519" y="292654"/>
                </a:lnTo>
                <a:lnTo>
                  <a:pt x="64195" y="279727"/>
                </a:lnTo>
                <a:lnTo>
                  <a:pt x="65964" y="247200"/>
                </a:lnTo>
                <a:lnTo>
                  <a:pt x="62902" y="199895"/>
                </a:lnTo>
                <a:lnTo>
                  <a:pt x="55087" y="142634"/>
                </a:lnTo>
                <a:lnTo>
                  <a:pt x="43825" y="85951"/>
                </a:lnTo>
                <a:lnTo>
                  <a:pt x="31301" y="40224"/>
                </a:lnTo>
                <a:lnTo>
                  <a:pt x="842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3788" y="2343198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5" h="290194">
                <a:moveTo>
                  <a:pt x="6559" y="0"/>
                </a:moveTo>
                <a:lnTo>
                  <a:pt x="423" y="13188"/>
                </a:lnTo>
                <a:lnTo>
                  <a:pt x="0" y="45752"/>
                </a:lnTo>
                <a:lnTo>
                  <a:pt x="5006" y="92866"/>
                </a:lnTo>
                <a:lnTo>
                  <a:pt x="15160" y="149705"/>
                </a:lnTo>
                <a:lnTo>
                  <a:pt x="28807" y="205790"/>
                </a:lnTo>
                <a:lnTo>
                  <a:pt x="43231" y="250910"/>
                </a:lnTo>
                <a:lnTo>
                  <a:pt x="67721" y="290132"/>
                </a:lnTo>
                <a:lnTo>
                  <a:pt x="73856" y="276944"/>
                </a:lnTo>
                <a:lnTo>
                  <a:pt x="74274" y="244380"/>
                </a:lnTo>
                <a:lnTo>
                  <a:pt x="69253" y="197265"/>
                </a:lnTo>
                <a:lnTo>
                  <a:pt x="59073" y="140427"/>
                </a:lnTo>
                <a:lnTo>
                  <a:pt x="45446" y="84342"/>
                </a:lnTo>
                <a:lnTo>
                  <a:pt x="31025" y="39222"/>
                </a:lnTo>
                <a:lnTo>
                  <a:pt x="655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20658" y="2259289"/>
            <a:ext cx="105410" cy="280670"/>
          </a:xfrm>
          <a:custGeom>
            <a:avLst/>
            <a:gdLst/>
            <a:ahLst/>
            <a:cxnLst/>
            <a:rect l="l" t="t" r="r" b="b"/>
            <a:pathLst>
              <a:path w="105409" h="280669">
                <a:moveTo>
                  <a:pt x="4469" y="0"/>
                </a:moveTo>
                <a:lnTo>
                  <a:pt x="0" y="13843"/>
                </a:lnTo>
                <a:lnTo>
                  <a:pt x="3574" y="46202"/>
                </a:lnTo>
                <a:lnTo>
                  <a:pt x="14318" y="92334"/>
                </a:lnTo>
                <a:lnTo>
                  <a:pt x="31357" y="147497"/>
                </a:lnTo>
                <a:lnTo>
                  <a:pt x="51744" y="201521"/>
                </a:lnTo>
                <a:lnTo>
                  <a:pt x="71570" y="244542"/>
                </a:lnTo>
                <a:lnTo>
                  <a:pt x="100671" y="280449"/>
                </a:lnTo>
                <a:lnTo>
                  <a:pt x="105140" y="266598"/>
                </a:lnTo>
                <a:lnTo>
                  <a:pt x="90803" y="188095"/>
                </a:lnTo>
                <a:lnTo>
                  <a:pt x="73738" y="132951"/>
                </a:lnTo>
                <a:lnTo>
                  <a:pt x="53370" y="78952"/>
                </a:lnTo>
                <a:lnTo>
                  <a:pt x="33547" y="35939"/>
                </a:lnTo>
                <a:lnTo>
                  <a:pt x="446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61461" y="3438157"/>
            <a:ext cx="122555" cy="274320"/>
          </a:xfrm>
          <a:custGeom>
            <a:avLst/>
            <a:gdLst/>
            <a:ahLst/>
            <a:cxnLst/>
            <a:rect l="l" t="t" r="r" b="b"/>
            <a:pathLst>
              <a:path w="122554" h="274320">
                <a:moveTo>
                  <a:pt x="3825" y="0"/>
                </a:moveTo>
                <a:lnTo>
                  <a:pt x="5509" y="46855"/>
                </a:lnTo>
                <a:lnTo>
                  <a:pt x="19185" y="92486"/>
                </a:lnTo>
                <a:lnTo>
                  <a:pt x="39856" y="146641"/>
                </a:lnTo>
                <a:lnTo>
                  <a:pt x="63890" y="199277"/>
                </a:lnTo>
                <a:lnTo>
                  <a:pt x="86736" y="240821"/>
                </a:lnTo>
                <a:lnTo>
                  <a:pt x="118719" y="274233"/>
                </a:lnTo>
                <a:lnTo>
                  <a:pt x="122526" y="259795"/>
                </a:lnTo>
                <a:lnTo>
                  <a:pt x="103354" y="181771"/>
                </a:lnTo>
                <a:lnTo>
                  <a:pt x="82688" y="127636"/>
                </a:lnTo>
                <a:lnTo>
                  <a:pt x="58636" y="74993"/>
                </a:lnTo>
                <a:lnTo>
                  <a:pt x="35792" y="33434"/>
                </a:lnTo>
                <a:lnTo>
                  <a:pt x="382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20496" y="2812525"/>
            <a:ext cx="74295" cy="290830"/>
          </a:xfrm>
          <a:custGeom>
            <a:avLst/>
            <a:gdLst/>
            <a:ahLst/>
            <a:cxnLst/>
            <a:rect l="l" t="t" r="r" b="b"/>
            <a:pathLst>
              <a:path w="74295" h="290830">
                <a:moveTo>
                  <a:pt x="6620" y="0"/>
                </a:moveTo>
                <a:lnTo>
                  <a:pt x="468" y="13196"/>
                </a:lnTo>
                <a:lnTo>
                  <a:pt x="0" y="45786"/>
                </a:lnTo>
                <a:lnTo>
                  <a:pt x="4935" y="92943"/>
                </a:lnTo>
                <a:lnTo>
                  <a:pt x="14997" y="149840"/>
                </a:lnTo>
                <a:lnTo>
                  <a:pt x="28538" y="205993"/>
                </a:lnTo>
                <a:lnTo>
                  <a:pt x="42899" y="251175"/>
                </a:lnTo>
                <a:lnTo>
                  <a:pt x="67287" y="290493"/>
                </a:lnTo>
                <a:lnTo>
                  <a:pt x="73491" y="277277"/>
                </a:lnTo>
                <a:lnTo>
                  <a:pt x="73981" y="244690"/>
                </a:lnTo>
                <a:lnTo>
                  <a:pt x="69042" y="197544"/>
                </a:lnTo>
                <a:lnTo>
                  <a:pt x="58956" y="140653"/>
                </a:lnTo>
                <a:lnTo>
                  <a:pt x="45420" y="84475"/>
                </a:lnTo>
                <a:lnTo>
                  <a:pt x="31065" y="39284"/>
                </a:lnTo>
                <a:lnTo>
                  <a:pt x="662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70146" y="2616883"/>
            <a:ext cx="96520" cy="284480"/>
          </a:xfrm>
          <a:custGeom>
            <a:avLst/>
            <a:gdLst/>
            <a:ahLst/>
            <a:cxnLst/>
            <a:rect l="l" t="t" r="r" b="b"/>
            <a:pathLst>
              <a:path w="96520" h="284480">
                <a:moveTo>
                  <a:pt x="4973" y="0"/>
                </a:moveTo>
                <a:lnTo>
                  <a:pt x="0" y="13728"/>
                </a:lnTo>
                <a:lnTo>
                  <a:pt x="2440" y="46253"/>
                </a:lnTo>
                <a:lnTo>
                  <a:pt x="11586" y="92797"/>
                </a:lnTo>
                <a:lnTo>
                  <a:pt x="26727" y="148578"/>
                </a:lnTo>
                <a:lnTo>
                  <a:pt x="45244" y="203358"/>
                </a:lnTo>
                <a:lnTo>
                  <a:pt x="63596" y="247109"/>
                </a:lnTo>
                <a:lnTo>
                  <a:pt x="91446" y="284096"/>
                </a:lnTo>
                <a:lnTo>
                  <a:pt x="96394" y="270413"/>
                </a:lnTo>
                <a:lnTo>
                  <a:pt x="84790" y="191331"/>
                </a:lnTo>
                <a:lnTo>
                  <a:pt x="69648" y="135517"/>
                </a:lnTo>
                <a:lnTo>
                  <a:pt x="51132" y="80738"/>
                </a:lnTo>
                <a:lnTo>
                  <a:pt x="32784" y="36987"/>
                </a:lnTo>
                <a:lnTo>
                  <a:pt x="497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56619" y="3074785"/>
            <a:ext cx="57785" cy="295275"/>
          </a:xfrm>
          <a:custGeom>
            <a:avLst/>
            <a:gdLst/>
            <a:ahLst/>
            <a:cxnLst/>
            <a:rect l="l" t="t" r="r" b="b"/>
            <a:pathLst>
              <a:path w="57784" h="295275">
                <a:moveTo>
                  <a:pt x="10437" y="0"/>
                </a:moveTo>
                <a:lnTo>
                  <a:pt x="3179" y="12664"/>
                </a:lnTo>
                <a:lnTo>
                  <a:pt x="0" y="45143"/>
                </a:lnTo>
                <a:lnTo>
                  <a:pt x="1026" y="92612"/>
                </a:lnTo>
                <a:lnTo>
                  <a:pt x="6384" y="150244"/>
                </a:lnTo>
                <a:lnTo>
                  <a:pt x="15218" y="207448"/>
                </a:lnTo>
                <a:lnTo>
                  <a:pt x="25779" y="253740"/>
                </a:lnTo>
                <a:lnTo>
                  <a:pt x="46829" y="294951"/>
                </a:lnTo>
                <a:lnTo>
                  <a:pt x="54113" y="282311"/>
                </a:lnTo>
                <a:lnTo>
                  <a:pt x="57311" y="249839"/>
                </a:lnTo>
                <a:lnTo>
                  <a:pt x="56303" y="202362"/>
                </a:lnTo>
                <a:lnTo>
                  <a:pt x="50971" y="144705"/>
                </a:lnTo>
                <a:lnTo>
                  <a:pt x="42130" y="87527"/>
                </a:lnTo>
                <a:lnTo>
                  <a:pt x="31549" y="41242"/>
                </a:lnTo>
                <a:lnTo>
                  <a:pt x="1043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0209" y="1820557"/>
            <a:ext cx="45720" cy="297815"/>
          </a:xfrm>
          <a:custGeom>
            <a:avLst/>
            <a:gdLst/>
            <a:ahLst/>
            <a:cxnLst/>
            <a:rect l="l" t="t" r="r" b="b"/>
            <a:pathLst>
              <a:path w="45720" h="297814">
                <a:moveTo>
                  <a:pt x="27747" y="0"/>
                </a:moveTo>
                <a:lnTo>
                  <a:pt x="10390" y="42995"/>
                </a:lnTo>
                <a:lnTo>
                  <a:pt x="3977" y="90093"/>
                </a:lnTo>
                <a:lnTo>
                  <a:pt x="227" y="147904"/>
                </a:lnTo>
                <a:lnTo>
                  <a:pt x="0" y="205835"/>
                </a:lnTo>
                <a:lnTo>
                  <a:pt x="3200" y="253261"/>
                </a:lnTo>
                <a:lnTo>
                  <a:pt x="9272" y="285369"/>
                </a:lnTo>
                <a:lnTo>
                  <a:pt x="17658" y="297345"/>
                </a:lnTo>
                <a:lnTo>
                  <a:pt x="26790" y="285945"/>
                </a:lnTo>
                <a:lnTo>
                  <a:pt x="35014" y="254315"/>
                </a:lnTo>
                <a:lnTo>
                  <a:pt x="41440" y="207224"/>
                </a:lnTo>
                <a:lnTo>
                  <a:pt x="45176" y="149440"/>
                </a:lnTo>
                <a:lnTo>
                  <a:pt x="45283" y="90093"/>
                </a:lnTo>
                <a:lnTo>
                  <a:pt x="42170" y="44083"/>
                </a:lnTo>
                <a:lnTo>
                  <a:pt x="36107" y="11975"/>
                </a:lnTo>
                <a:lnTo>
                  <a:pt x="277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0886" y="1630540"/>
            <a:ext cx="57150" cy="295910"/>
          </a:xfrm>
          <a:custGeom>
            <a:avLst/>
            <a:gdLst/>
            <a:ahLst/>
            <a:cxnLst/>
            <a:rect l="l" t="t" r="r" b="b"/>
            <a:pathLst>
              <a:path w="57150" h="295910">
                <a:moveTo>
                  <a:pt x="10572" y="0"/>
                </a:moveTo>
                <a:lnTo>
                  <a:pt x="3276" y="12640"/>
                </a:lnTo>
                <a:lnTo>
                  <a:pt x="0" y="45173"/>
                </a:lnTo>
                <a:lnTo>
                  <a:pt x="895" y="92747"/>
                </a:lnTo>
                <a:lnTo>
                  <a:pt x="6113" y="150507"/>
                </a:lnTo>
                <a:lnTo>
                  <a:pt x="14876" y="207856"/>
                </a:lnTo>
                <a:lnTo>
                  <a:pt x="25373" y="254293"/>
                </a:lnTo>
                <a:lnTo>
                  <a:pt x="46423" y="295719"/>
                </a:lnTo>
                <a:lnTo>
                  <a:pt x="53712" y="283020"/>
                </a:lnTo>
                <a:lnTo>
                  <a:pt x="56973" y="250461"/>
                </a:lnTo>
                <a:lnTo>
                  <a:pt x="56062" y="202888"/>
                </a:lnTo>
                <a:lnTo>
                  <a:pt x="50836" y="145148"/>
                </a:lnTo>
                <a:lnTo>
                  <a:pt x="42100" y="87785"/>
                </a:lnTo>
                <a:lnTo>
                  <a:pt x="31616" y="41360"/>
                </a:lnTo>
                <a:lnTo>
                  <a:pt x="1057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21558" y="1906549"/>
            <a:ext cx="48260" cy="297815"/>
          </a:xfrm>
          <a:custGeom>
            <a:avLst/>
            <a:gdLst/>
            <a:ahLst/>
            <a:cxnLst/>
            <a:rect l="l" t="t" r="r" b="b"/>
            <a:pathLst>
              <a:path w="48259" h="297814">
                <a:moveTo>
                  <a:pt x="32671" y="0"/>
                </a:moveTo>
                <a:lnTo>
                  <a:pt x="14245" y="42684"/>
                </a:lnTo>
                <a:lnTo>
                  <a:pt x="6697" y="89732"/>
                </a:lnTo>
                <a:lnTo>
                  <a:pt x="1594" y="147586"/>
                </a:lnTo>
                <a:lnTo>
                  <a:pt x="0" y="205629"/>
                </a:lnTo>
                <a:lnTo>
                  <a:pt x="2078" y="253239"/>
                </a:lnTo>
                <a:lnTo>
                  <a:pt x="7383" y="285573"/>
                </a:lnTo>
                <a:lnTo>
                  <a:pt x="15466" y="297789"/>
                </a:lnTo>
                <a:lnTo>
                  <a:pt x="24889" y="286598"/>
                </a:lnTo>
                <a:lnTo>
                  <a:pt x="33898" y="255104"/>
                </a:lnTo>
                <a:lnTo>
                  <a:pt x="41471" y="208056"/>
                </a:lnTo>
                <a:lnTo>
                  <a:pt x="46588" y="150202"/>
                </a:lnTo>
                <a:lnTo>
                  <a:pt x="48163" y="92115"/>
                </a:lnTo>
                <a:lnTo>
                  <a:pt x="46082" y="44497"/>
                </a:lnTo>
                <a:lnTo>
                  <a:pt x="40774" y="12182"/>
                </a:lnTo>
                <a:lnTo>
                  <a:pt x="3267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5681" y="3551589"/>
            <a:ext cx="46990" cy="299085"/>
          </a:xfrm>
          <a:custGeom>
            <a:avLst/>
            <a:gdLst/>
            <a:ahLst/>
            <a:cxnLst/>
            <a:rect l="l" t="t" r="r" b="b"/>
            <a:pathLst>
              <a:path w="46990" h="299085">
                <a:moveTo>
                  <a:pt x="29707" y="0"/>
                </a:moveTo>
                <a:lnTo>
                  <a:pt x="11827" y="43084"/>
                </a:lnTo>
                <a:lnTo>
                  <a:pt x="4956" y="90396"/>
                </a:lnTo>
                <a:lnTo>
                  <a:pt x="703" y="148488"/>
                </a:lnTo>
                <a:lnTo>
                  <a:pt x="0" y="206750"/>
                </a:lnTo>
                <a:lnTo>
                  <a:pt x="2809" y="254479"/>
                </a:lnTo>
                <a:lnTo>
                  <a:pt x="8607" y="286829"/>
                </a:lnTo>
                <a:lnTo>
                  <a:pt x="16872" y="298959"/>
                </a:lnTo>
                <a:lnTo>
                  <a:pt x="26192" y="287613"/>
                </a:lnTo>
                <a:lnTo>
                  <a:pt x="34752" y="255886"/>
                </a:lnTo>
                <a:lnTo>
                  <a:pt x="41623" y="208562"/>
                </a:lnTo>
                <a:lnTo>
                  <a:pt x="45877" y="150425"/>
                </a:lnTo>
                <a:lnTo>
                  <a:pt x="46606" y="92169"/>
                </a:lnTo>
                <a:lnTo>
                  <a:pt x="43804" y="44457"/>
                </a:lnTo>
                <a:lnTo>
                  <a:pt x="37997" y="12123"/>
                </a:lnTo>
                <a:lnTo>
                  <a:pt x="2970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913" y="2413664"/>
            <a:ext cx="52069" cy="299085"/>
          </a:xfrm>
          <a:custGeom>
            <a:avLst/>
            <a:gdLst/>
            <a:ahLst/>
            <a:cxnLst/>
            <a:rect l="l" t="t" r="r" b="b"/>
            <a:pathLst>
              <a:path w="52070" h="299085">
                <a:moveTo>
                  <a:pt x="13066" y="0"/>
                </a:moveTo>
                <a:lnTo>
                  <a:pt x="5254" y="12472"/>
                </a:lnTo>
                <a:lnTo>
                  <a:pt x="798" y="45088"/>
                </a:lnTo>
                <a:lnTo>
                  <a:pt x="0" y="92981"/>
                </a:lnTo>
                <a:lnTo>
                  <a:pt x="3157" y="151281"/>
                </a:lnTo>
                <a:lnTo>
                  <a:pt x="9863" y="209255"/>
                </a:lnTo>
                <a:lnTo>
                  <a:pt x="18740" y="256314"/>
                </a:lnTo>
                <a:lnTo>
                  <a:pt x="28630" y="287709"/>
                </a:lnTo>
                <a:lnTo>
                  <a:pt x="38377" y="298690"/>
                </a:lnTo>
                <a:lnTo>
                  <a:pt x="46215" y="286218"/>
                </a:lnTo>
                <a:lnTo>
                  <a:pt x="50683" y="253606"/>
                </a:lnTo>
                <a:lnTo>
                  <a:pt x="51487" y="205727"/>
                </a:lnTo>
                <a:lnTo>
                  <a:pt x="48331" y="147453"/>
                </a:lnTo>
                <a:lnTo>
                  <a:pt x="41624" y="89453"/>
                </a:lnTo>
                <a:lnTo>
                  <a:pt x="32742" y="42380"/>
                </a:lnTo>
                <a:lnTo>
                  <a:pt x="22838" y="10980"/>
                </a:lnTo>
                <a:lnTo>
                  <a:pt x="1306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33929" y="2390561"/>
            <a:ext cx="716915" cy="716915"/>
          </a:xfrm>
          <a:custGeom>
            <a:avLst/>
            <a:gdLst/>
            <a:ahLst/>
            <a:cxnLst/>
            <a:rect l="l" t="t" r="r" b="b"/>
            <a:pathLst>
              <a:path w="716915" h="716914">
                <a:moveTo>
                  <a:pt x="358669" y="0"/>
                </a:moveTo>
                <a:lnTo>
                  <a:pt x="309654" y="3309"/>
                </a:lnTo>
                <a:lnTo>
                  <a:pt x="262748" y="12940"/>
                </a:lnTo>
                <a:lnTo>
                  <a:pt x="218364" y="28442"/>
                </a:lnTo>
                <a:lnTo>
                  <a:pt x="176909" y="49368"/>
                </a:lnTo>
                <a:lnTo>
                  <a:pt x="138796" y="75269"/>
                </a:lnTo>
                <a:lnTo>
                  <a:pt x="104434" y="105696"/>
                </a:lnTo>
                <a:lnTo>
                  <a:pt x="74232" y="140201"/>
                </a:lnTo>
                <a:lnTo>
                  <a:pt x="48602" y="178336"/>
                </a:lnTo>
                <a:lnTo>
                  <a:pt x="27954" y="219652"/>
                </a:lnTo>
                <a:lnTo>
                  <a:pt x="12697" y="263700"/>
                </a:lnTo>
                <a:lnTo>
                  <a:pt x="3242" y="310033"/>
                </a:lnTo>
                <a:lnTo>
                  <a:pt x="0" y="358200"/>
                </a:lnTo>
                <a:lnTo>
                  <a:pt x="3283" y="406814"/>
                </a:lnTo>
                <a:lnTo>
                  <a:pt x="12842" y="453435"/>
                </a:lnTo>
                <a:lnTo>
                  <a:pt x="28241" y="497636"/>
                </a:lnTo>
                <a:lnTo>
                  <a:pt x="49043" y="538993"/>
                </a:lnTo>
                <a:lnTo>
                  <a:pt x="74812" y="577079"/>
                </a:lnTo>
                <a:lnTo>
                  <a:pt x="105111" y="611469"/>
                </a:lnTo>
                <a:lnTo>
                  <a:pt x="139503" y="641736"/>
                </a:lnTo>
                <a:lnTo>
                  <a:pt x="177552" y="667455"/>
                </a:lnTo>
                <a:lnTo>
                  <a:pt x="218822" y="688200"/>
                </a:lnTo>
                <a:lnTo>
                  <a:pt x="262876" y="703545"/>
                </a:lnTo>
                <a:lnTo>
                  <a:pt x="309277" y="713064"/>
                </a:lnTo>
                <a:lnTo>
                  <a:pt x="357590" y="716332"/>
                </a:lnTo>
                <a:lnTo>
                  <a:pt x="406607" y="713023"/>
                </a:lnTo>
                <a:lnTo>
                  <a:pt x="453516" y="703397"/>
                </a:lnTo>
                <a:lnTo>
                  <a:pt x="493737" y="689355"/>
                </a:lnTo>
                <a:lnTo>
                  <a:pt x="358189" y="689355"/>
                </a:lnTo>
                <a:lnTo>
                  <a:pt x="328840" y="688134"/>
                </a:lnTo>
                <a:lnTo>
                  <a:pt x="288240" y="682161"/>
                </a:lnTo>
                <a:lnTo>
                  <a:pt x="239846" y="667969"/>
                </a:lnTo>
                <a:lnTo>
                  <a:pt x="187119" y="642092"/>
                </a:lnTo>
                <a:lnTo>
                  <a:pt x="133516" y="601066"/>
                </a:lnTo>
                <a:lnTo>
                  <a:pt x="152064" y="582394"/>
                </a:lnTo>
                <a:lnTo>
                  <a:pt x="113741" y="582394"/>
                </a:lnTo>
                <a:lnTo>
                  <a:pt x="79609" y="537559"/>
                </a:lnTo>
                <a:lnTo>
                  <a:pt x="54944" y="491537"/>
                </a:lnTo>
                <a:lnTo>
                  <a:pt x="38664" y="445466"/>
                </a:lnTo>
                <a:lnTo>
                  <a:pt x="29690" y="400482"/>
                </a:lnTo>
                <a:lnTo>
                  <a:pt x="26939" y="357722"/>
                </a:lnTo>
                <a:lnTo>
                  <a:pt x="30617" y="308654"/>
                </a:lnTo>
                <a:lnTo>
                  <a:pt x="41446" y="261138"/>
                </a:lnTo>
                <a:lnTo>
                  <a:pt x="59116" y="215688"/>
                </a:lnTo>
                <a:lnTo>
                  <a:pt x="83318" y="172820"/>
                </a:lnTo>
                <a:lnTo>
                  <a:pt x="113741" y="133049"/>
                </a:lnTo>
                <a:lnTo>
                  <a:pt x="150496" y="133049"/>
                </a:lnTo>
                <a:lnTo>
                  <a:pt x="142097" y="124725"/>
                </a:lnTo>
                <a:lnTo>
                  <a:pt x="134569" y="117195"/>
                </a:lnTo>
                <a:lnTo>
                  <a:pt x="134569" y="115041"/>
                </a:lnTo>
                <a:lnTo>
                  <a:pt x="173886" y="82190"/>
                </a:lnTo>
                <a:lnTo>
                  <a:pt x="220245" y="56739"/>
                </a:lnTo>
                <a:lnTo>
                  <a:pt x="281927" y="35722"/>
                </a:lnTo>
                <a:lnTo>
                  <a:pt x="357074" y="26974"/>
                </a:lnTo>
                <a:lnTo>
                  <a:pt x="494111" y="26974"/>
                </a:lnTo>
                <a:lnTo>
                  <a:pt x="453401" y="12792"/>
                </a:lnTo>
                <a:lnTo>
                  <a:pt x="406991" y="3269"/>
                </a:lnTo>
                <a:lnTo>
                  <a:pt x="358669" y="0"/>
                </a:lnTo>
                <a:close/>
              </a:path>
              <a:path w="716915" h="716914">
                <a:moveTo>
                  <a:pt x="395771" y="375974"/>
                </a:moveTo>
                <a:lnTo>
                  <a:pt x="357111" y="375974"/>
                </a:lnTo>
                <a:lnTo>
                  <a:pt x="571023" y="589219"/>
                </a:lnTo>
                <a:lnTo>
                  <a:pt x="573143" y="591385"/>
                </a:lnTo>
                <a:lnTo>
                  <a:pt x="580707" y="598901"/>
                </a:lnTo>
                <a:lnTo>
                  <a:pt x="580707" y="601066"/>
                </a:lnTo>
                <a:lnTo>
                  <a:pt x="541389" y="634006"/>
                </a:lnTo>
                <a:lnTo>
                  <a:pt x="495028" y="659519"/>
                </a:lnTo>
                <a:lnTo>
                  <a:pt x="433342" y="680587"/>
                </a:lnTo>
                <a:lnTo>
                  <a:pt x="358189" y="689355"/>
                </a:lnTo>
                <a:lnTo>
                  <a:pt x="493737" y="689355"/>
                </a:lnTo>
                <a:lnTo>
                  <a:pt x="539368" y="666981"/>
                </a:lnTo>
                <a:lnTo>
                  <a:pt x="577490" y="641088"/>
                </a:lnTo>
                <a:lnTo>
                  <a:pt x="611861" y="610669"/>
                </a:lnTo>
                <a:lnTo>
                  <a:pt x="636623" y="582394"/>
                </a:lnTo>
                <a:lnTo>
                  <a:pt x="602192" y="582394"/>
                </a:lnTo>
                <a:lnTo>
                  <a:pt x="395771" y="375974"/>
                </a:lnTo>
                <a:close/>
              </a:path>
              <a:path w="716915" h="716914">
                <a:moveTo>
                  <a:pt x="150496" y="133049"/>
                </a:moveTo>
                <a:lnTo>
                  <a:pt x="113741" y="133049"/>
                </a:lnTo>
                <a:lnTo>
                  <a:pt x="337746" y="357722"/>
                </a:lnTo>
                <a:lnTo>
                  <a:pt x="113741" y="582394"/>
                </a:lnTo>
                <a:lnTo>
                  <a:pt x="152064" y="582394"/>
                </a:lnTo>
                <a:lnTo>
                  <a:pt x="357111" y="375974"/>
                </a:lnTo>
                <a:lnTo>
                  <a:pt x="395771" y="375974"/>
                </a:lnTo>
                <a:lnTo>
                  <a:pt x="377518" y="357722"/>
                </a:lnTo>
                <a:lnTo>
                  <a:pt x="395744" y="339408"/>
                </a:lnTo>
                <a:lnTo>
                  <a:pt x="358165" y="339408"/>
                </a:lnTo>
                <a:lnTo>
                  <a:pt x="150496" y="133049"/>
                </a:lnTo>
                <a:close/>
              </a:path>
              <a:path w="716915" h="716914">
                <a:moveTo>
                  <a:pt x="635999" y="133049"/>
                </a:moveTo>
                <a:lnTo>
                  <a:pt x="601112" y="133049"/>
                </a:lnTo>
                <a:lnTo>
                  <a:pt x="630104" y="169006"/>
                </a:lnTo>
                <a:lnTo>
                  <a:pt x="654456" y="210432"/>
                </a:lnTo>
                <a:lnTo>
                  <a:pt x="673134" y="256347"/>
                </a:lnTo>
                <a:lnTo>
                  <a:pt x="685101" y="305770"/>
                </a:lnTo>
                <a:lnTo>
                  <a:pt x="689320" y="357722"/>
                </a:lnTo>
                <a:lnTo>
                  <a:pt x="685618" y="406814"/>
                </a:lnTo>
                <a:lnTo>
                  <a:pt x="674747" y="454304"/>
                </a:lnTo>
                <a:lnTo>
                  <a:pt x="657006" y="499753"/>
                </a:lnTo>
                <a:lnTo>
                  <a:pt x="632715" y="542621"/>
                </a:lnTo>
                <a:lnTo>
                  <a:pt x="602192" y="582394"/>
                </a:lnTo>
                <a:lnTo>
                  <a:pt x="636623" y="582394"/>
                </a:lnTo>
                <a:lnTo>
                  <a:pt x="667709" y="538046"/>
                </a:lnTo>
                <a:lnTo>
                  <a:pt x="688365" y="496737"/>
                </a:lnTo>
                <a:lnTo>
                  <a:pt x="703628" y="452695"/>
                </a:lnTo>
                <a:lnTo>
                  <a:pt x="713086" y="406367"/>
                </a:lnTo>
                <a:lnTo>
                  <a:pt x="716330" y="358200"/>
                </a:lnTo>
                <a:lnTo>
                  <a:pt x="713046" y="309585"/>
                </a:lnTo>
                <a:lnTo>
                  <a:pt x="703485" y="262960"/>
                </a:lnTo>
                <a:lnTo>
                  <a:pt x="688082" y="218753"/>
                </a:lnTo>
                <a:lnTo>
                  <a:pt x="667276" y="177389"/>
                </a:lnTo>
                <a:lnTo>
                  <a:pt x="641502" y="139295"/>
                </a:lnTo>
                <a:lnTo>
                  <a:pt x="635999" y="133049"/>
                </a:lnTo>
                <a:close/>
              </a:path>
              <a:path w="716915" h="716914">
                <a:moveTo>
                  <a:pt x="494111" y="26974"/>
                </a:moveTo>
                <a:lnTo>
                  <a:pt x="357074" y="26974"/>
                </a:lnTo>
                <a:lnTo>
                  <a:pt x="386423" y="28195"/>
                </a:lnTo>
                <a:lnTo>
                  <a:pt x="427024" y="34158"/>
                </a:lnTo>
                <a:lnTo>
                  <a:pt x="475416" y="48318"/>
                </a:lnTo>
                <a:lnTo>
                  <a:pt x="528144" y="74128"/>
                </a:lnTo>
                <a:lnTo>
                  <a:pt x="581747" y="115041"/>
                </a:lnTo>
                <a:lnTo>
                  <a:pt x="358165" y="339408"/>
                </a:lnTo>
                <a:lnTo>
                  <a:pt x="395744" y="339408"/>
                </a:lnTo>
                <a:lnTo>
                  <a:pt x="601112" y="133049"/>
                </a:lnTo>
                <a:lnTo>
                  <a:pt x="635999" y="133049"/>
                </a:lnTo>
                <a:lnTo>
                  <a:pt x="611197" y="104897"/>
                </a:lnTo>
                <a:lnTo>
                  <a:pt x="576798" y="74621"/>
                </a:lnTo>
                <a:lnTo>
                  <a:pt x="538741" y="48894"/>
                </a:lnTo>
                <a:lnTo>
                  <a:pt x="497463" y="28142"/>
                </a:lnTo>
                <a:lnTo>
                  <a:pt x="494111" y="2697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4973" y="2588947"/>
            <a:ext cx="493395" cy="415290"/>
          </a:xfrm>
          <a:custGeom>
            <a:avLst/>
            <a:gdLst/>
            <a:ahLst/>
            <a:cxnLst/>
            <a:rect l="l" t="t" r="r" b="b"/>
            <a:pathLst>
              <a:path w="493394" h="415289">
                <a:moveTo>
                  <a:pt x="456661" y="0"/>
                </a:moveTo>
                <a:lnTo>
                  <a:pt x="244189" y="0"/>
                </a:lnTo>
                <a:lnTo>
                  <a:pt x="198753" y="5463"/>
                </a:lnTo>
                <a:lnTo>
                  <a:pt x="156621" y="20766"/>
                </a:lnTo>
                <a:lnTo>
                  <a:pt x="118338" y="44280"/>
                </a:lnTo>
                <a:lnTo>
                  <a:pt x="84450" y="74374"/>
                </a:lnTo>
                <a:lnTo>
                  <a:pt x="55501" y="109418"/>
                </a:lnTo>
                <a:lnTo>
                  <a:pt x="32037" y="147783"/>
                </a:lnTo>
                <a:lnTo>
                  <a:pt x="14602" y="187838"/>
                </a:lnTo>
                <a:lnTo>
                  <a:pt x="3741" y="227953"/>
                </a:lnTo>
                <a:lnTo>
                  <a:pt x="0" y="266499"/>
                </a:lnTo>
                <a:lnTo>
                  <a:pt x="6373" y="313631"/>
                </a:lnTo>
                <a:lnTo>
                  <a:pt x="24689" y="354360"/>
                </a:lnTo>
                <a:lnTo>
                  <a:pt x="53742" y="386347"/>
                </a:lnTo>
                <a:lnTo>
                  <a:pt x="92326" y="407255"/>
                </a:lnTo>
                <a:lnTo>
                  <a:pt x="139236" y="414743"/>
                </a:lnTo>
                <a:lnTo>
                  <a:pt x="180697" y="409589"/>
                </a:lnTo>
                <a:lnTo>
                  <a:pt x="221860" y="394770"/>
                </a:lnTo>
                <a:lnTo>
                  <a:pt x="223355" y="393875"/>
                </a:lnTo>
                <a:lnTo>
                  <a:pt x="139866" y="393875"/>
                </a:lnTo>
                <a:lnTo>
                  <a:pt x="107788" y="387551"/>
                </a:lnTo>
                <a:lnTo>
                  <a:pt x="81540" y="368584"/>
                </a:lnTo>
                <a:lnTo>
                  <a:pt x="63814" y="336979"/>
                </a:lnTo>
                <a:lnTo>
                  <a:pt x="57307" y="292738"/>
                </a:lnTo>
                <a:lnTo>
                  <a:pt x="59551" y="263634"/>
                </a:lnTo>
                <a:lnTo>
                  <a:pt x="66926" y="222852"/>
                </a:lnTo>
                <a:lnTo>
                  <a:pt x="80394" y="176977"/>
                </a:lnTo>
                <a:lnTo>
                  <a:pt x="100916" y="132591"/>
                </a:lnTo>
                <a:lnTo>
                  <a:pt x="132624" y="93174"/>
                </a:lnTo>
                <a:lnTo>
                  <a:pt x="166768" y="69455"/>
                </a:lnTo>
                <a:lnTo>
                  <a:pt x="227053" y="54780"/>
                </a:lnTo>
                <a:lnTo>
                  <a:pt x="447262" y="54780"/>
                </a:lnTo>
                <a:lnTo>
                  <a:pt x="459528" y="54278"/>
                </a:lnTo>
                <a:lnTo>
                  <a:pt x="474685" y="50766"/>
                </a:lnTo>
                <a:lnTo>
                  <a:pt x="487567" y="41234"/>
                </a:lnTo>
                <a:lnTo>
                  <a:pt x="493008" y="22670"/>
                </a:lnTo>
                <a:lnTo>
                  <a:pt x="489686" y="9564"/>
                </a:lnTo>
                <a:lnTo>
                  <a:pt x="481119" y="2833"/>
                </a:lnTo>
                <a:lnTo>
                  <a:pt x="469410" y="354"/>
                </a:lnTo>
                <a:lnTo>
                  <a:pt x="456661" y="0"/>
                </a:lnTo>
                <a:close/>
              </a:path>
              <a:path w="493394" h="415289">
                <a:moveTo>
                  <a:pt x="344525" y="54780"/>
                </a:moveTo>
                <a:lnTo>
                  <a:pt x="227053" y="54780"/>
                </a:lnTo>
                <a:lnTo>
                  <a:pt x="273264" y="64902"/>
                </a:lnTo>
                <a:lnTo>
                  <a:pt x="298956" y="89348"/>
                </a:lnTo>
                <a:lnTo>
                  <a:pt x="310038" y="119240"/>
                </a:lnTo>
                <a:lnTo>
                  <a:pt x="312418" y="145698"/>
                </a:lnTo>
                <a:lnTo>
                  <a:pt x="309023" y="183882"/>
                </a:lnTo>
                <a:lnTo>
                  <a:pt x="299187" y="228569"/>
                </a:lnTo>
                <a:lnTo>
                  <a:pt x="283438" y="273961"/>
                </a:lnTo>
                <a:lnTo>
                  <a:pt x="262301" y="314261"/>
                </a:lnTo>
                <a:lnTo>
                  <a:pt x="233007" y="350008"/>
                </a:lnTo>
                <a:lnTo>
                  <a:pt x="201096" y="374786"/>
                </a:lnTo>
                <a:lnTo>
                  <a:pt x="139866" y="393875"/>
                </a:lnTo>
                <a:lnTo>
                  <a:pt x="223355" y="393875"/>
                </a:lnTo>
                <a:lnTo>
                  <a:pt x="261112" y="371254"/>
                </a:lnTo>
                <a:lnTo>
                  <a:pt x="296841" y="340005"/>
                </a:lnTo>
                <a:lnTo>
                  <a:pt x="327436" y="301991"/>
                </a:lnTo>
                <a:lnTo>
                  <a:pt x="351285" y="258177"/>
                </a:lnTo>
                <a:lnTo>
                  <a:pt x="366777" y="209530"/>
                </a:lnTo>
                <a:lnTo>
                  <a:pt x="372299" y="157016"/>
                </a:lnTo>
                <a:lnTo>
                  <a:pt x="371865" y="140125"/>
                </a:lnTo>
                <a:lnTo>
                  <a:pt x="368827" y="115414"/>
                </a:lnTo>
                <a:lnTo>
                  <a:pt x="360582" y="85944"/>
                </a:lnTo>
                <a:lnTo>
                  <a:pt x="344525" y="5478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9690" y="2724597"/>
            <a:ext cx="220979" cy="417830"/>
          </a:xfrm>
          <a:custGeom>
            <a:avLst/>
            <a:gdLst/>
            <a:ahLst/>
            <a:cxnLst/>
            <a:rect l="l" t="t" r="r" b="b"/>
            <a:pathLst>
              <a:path w="220980" h="417830">
                <a:moveTo>
                  <a:pt x="133082" y="151301"/>
                </a:moveTo>
                <a:lnTo>
                  <a:pt x="81695" y="151301"/>
                </a:lnTo>
                <a:lnTo>
                  <a:pt x="42407" y="306383"/>
                </a:lnTo>
                <a:lnTo>
                  <a:pt x="39071" y="320057"/>
                </a:lnTo>
                <a:lnTo>
                  <a:pt x="35906" y="333635"/>
                </a:lnTo>
                <a:lnTo>
                  <a:pt x="33409" y="346095"/>
                </a:lnTo>
                <a:lnTo>
                  <a:pt x="32410" y="354978"/>
                </a:lnTo>
                <a:lnTo>
                  <a:pt x="38124" y="381086"/>
                </a:lnTo>
                <a:lnTo>
                  <a:pt x="53504" y="400720"/>
                </a:lnTo>
                <a:lnTo>
                  <a:pt x="75904" y="413084"/>
                </a:lnTo>
                <a:lnTo>
                  <a:pt x="102676" y="417382"/>
                </a:lnTo>
                <a:lnTo>
                  <a:pt x="151289" y="402757"/>
                </a:lnTo>
                <a:lnTo>
                  <a:pt x="155262" y="399122"/>
                </a:lnTo>
                <a:lnTo>
                  <a:pt x="104810" y="399122"/>
                </a:lnTo>
                <a:lnTo>
                  <a:pt x="95413" y="397416"/>
                </a:lnTo>
                <a:lnTo>
                  <a:pt x="88166" y="391889"/>
                </a:lnTo>
                <a:lnTo>
                  <a:pt x="83500" y="381931"/>
                </a:lnTo>
                <a:lnTo>
                  <a:pt x="81848" y="366932"/>
                </a:lnTo>
                <a:lnTo>
                  <a:pt x="82280" y="360873"/>
                </a:lnTo>
                <a:lnTo>
                  <a:pt x="83327" y="353459"/>
                </a:lnTo>
                <a:lnTo>
                  <a:pt x="84618" y="346043"/>
                </a:lnTo>
                <a:lnTo>
                  <a:pt x="85782" y="339978"/>
                </a:lnTo>
                <a:lnTo>
                  <a:pt x="133082" y="151301"/>
                </a:lnTo>
                <a:close/>
              </a:path>
              <a:path w="220980" h="417830">
                <a:moveTo>
                  <a:pt x="216975" y="307402"/>
                </a:moveTo>
                <a:lnTo>
                  <a:pt x="198589" y="307402"/>
                </a:lnTo>
                <a:lnTo>
                  <a:pt x="197938" y="308757"/>
                </a:lnTo>
                <a:lnTo>
                  <a:pt x="192679" y="320057"/>
                </a:lnTo>
                <a:lnTo>
                  <a:pt x="176279" y="350071"/>
                </a:lnTo>
                <a:lnTo>
                  <a:pt x="155391" y="375288"/>
                </a:lnTo>
                <a:lnTo>
                  <a:pt x="131180" y="392655"/>
                </a:lnTo>
                <a:lnTo>
                  <a:pt x="104810" y="399122"/>
                </a:lnTo>
                <a:lnTo>
                  <a:pt x="155262" y="399122"/>
                </a:lnTo>
                <a:lnTo>
                  <a:pt x="187162" y="369937"/>
                </a:lnTo>
                <a:lnTo>
                  <a:pt x="209367" y="335501"/>
                </a:lnTo>
                <a:lnTo>
                  <a:pt x="216975" y="316033"/>
                </a:lnTo>
                <a:lnTo>
                  <a:pt x="216975" y="307402"/>
                </a:lnTo>
                <a:close/>
              </a:path>
              <a:path w="220980" h="417830">
                <a:moveTo>
                  <a:pt x="220950" y="127822"/>
                </a:moveTo>
                <a:lnTo>
                  <a:pt x="0" y="127822"/>
                </a:lnTo>
                <a:lnTo>
                  <a:pt x="0" y="151301"/>
                </a:lnTo>
                <a:lnTo>
                  <a:pt x="199971" y="151301"/>
                </a:lnTo>
                <a:lnTo>
                  <a:pt x="208509" y="151077"/>
                </a:lnTo>
                <a:lnTo>
                  <a:pt x="215136" y="149507"/>
                </a:lnTo>
                <a:lnTo>
                  <a:pt x="219426" y="145248"/>
                </a:lnTo>
                <a:lnTo>
                  <a:pt x="220950" y="136952"/>
                </a:lnTo>
                <a:lnTo>
                  <a:pt x="220950" y="127822"/>
                </a:lnTo>
                <a:close/>
              </a:path>
              <a:path w="220980" h="417830">
                <a:moveTo>
                  <a:pt x="143163" y="0"/>
                </a:moveTo>
                <a:lnTo>
                  <a:pt x="112439" y="28326"/>
                </a:lnTo>
                <a:lnTo>
                  <a:pt x="109093" y="41257"/>
                </a:lnTo>
                <a:lnTo>
                  <a:pt x="102977" y="66225"/>
                </a:lnTo>
                <a:lnTo>
                  <a:pt x="87604" y="127822"/>
                </a:lnTo>
                <a:lnTo>
                  <a:pt x="139258" y="127822"/>
                </a:lnTo>
                <a:lnTo>
                  <a:pt x="163442" y="30314"/>
                </a:lnTo>
                <a:lnTo>
                  <a:pt x="164092" y="27004"/>
                </a:lnTo>
                <a:lnTo>
                  <a:pt x="165394" y="23712"/>
                </a:lnTo>
                <a:lnTo>
                  <a:pt x="165394" y="21071"/>
                </a:lnTo>
                <a:lnTo>
                  <a:pt x="163758" y="12775"/>
                </a:lnTo>
                <a:lnTo>
                  <a:pt x="159179" y="6087"/>
                </a:lnTo>
                <a:lnTo>
                  <a:pt x="152149" y="1624"/>
                </a:lnTo>
                <a:lnTo>
                  <a:pt x="1431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1403" y="2291613"/>
            <a:ext cx="218440" cy="936625"/>
          </a:xfrm>
          <a:custGeom>
            <a:avLst/>
            <a:gdLst/>
            <a:ahLst/>
            <a:cxnLst/>
            <a:rect l="l" t="t" r="r" b="b"/>
            <a:pathLst>
              <a:path w="218439" h="936625">
                <a:moveTo>
                  <a:pt x="214200" y="0"/>
                </a:moveTo>
                <a:lnTo>
                  <a:pt x="208545" y="0"/>
                </a:lnTo>
                <a:lnTo>
                  <a:pt x="194724" y="7592"/>
                </a:lnTo>
                <a:lnTo>
                  <a:pt x="132999" y="67069"/>
                </a:lnTo>
                <a:lnTo>
                  <a:pt x="95100" y="118109"/>
                </a:lnTo>
                <a:lnTo>
                  <a:pt x="59180" y="182787"/>
                </a:lnTo>
                <a:lnTo>
                  <a:pt x="38154" y="234238"/>
                </a:lnTo>
                <a:lnTo>
                  <a:pt x="22535" y="285118"/>
                </a:lnTo>
                <a:lnTo>
                  <a:pt x="11616" y="334698"/>
                </a:lnTo>
                <a:lnTo>
                  <a:pt x="4692" y="382249"/>
                </a:lnTo>
                <a:lnTo>
                  <a:pt x="1055" y="427044"/>
                </a:lnTo>
                <a:lnTo>
                  <a:pt x="0" y="468354"/>
                </a:lnTo>
                <a:lnTo>
                  <a:pt x="1005" y="507999"/>
                </a:lnTo>
                <a:lnTo>
                  <a:pt x="4595" y="553029"/>
                </a:lnTo>
                <a:lnTo>
                  <a:pt x="11631" y="602118"/>
                </a:lnTo>
                <a:lnTo>
                  <a:pt x="22973" y="653938"/>
                </a:lnTo>
                <a:lnTo>
                  <a:pt x="39481" y="707164"/>
                </a:lnTo>
                <a:lnTo>
                  <a:pt x="62017" y="760469"/>
                </a:lnTo>
                <a:lnTo>
                  <a:pt x="98003" y="823005"/>
                </a:lnTo>
                <a:lnTo>
                  <a:pt x="135249" y="872190"/>
                </a:lnTo>
                <a:lnTo>
                  <a:pt x="169158" y="907710"/>
                </a:lnTo>
                <a:lnTo>
                  <a:pt x="208577" y="936503"/>
                </a:lnTo>
                <a:lnTo>
                  <a:pt x="214221" y="936503"/>
                </a:lnTo>
                <a:lnTo>
                  <a:pt x="217994" y="933690"/>
                </a:lnTo>
                <a:lnTo>
                  <a:pt x="217973" y="927087"/>
                </a:lnTo>
                <a:lnTo>
                  <a:pt x="217724" y="924931"/>
                </a:lnTo>
                <a:lnTo>
                  <a:pt x="215975" y="921716"/>
                </a:lnTo>
                <a:lnTo>
                  <a:pt x="211228" y="916042"/>
                </a:lnTo>
                <a:lnTo>
                  <a:pt x="201984" y="906504"/>
                </a:lnTo>
                <a:lnTo>
                  <a:pt x="169359" y="869438"/>
                </a:lnTo>
                <a:lnTo>
                  <a:pt x="141626" y="829388"/>
                </a:lnTo>
                <a:lnTo>
                  <a:pt x="118441" y="786910"/>
                </a:lnTo>
                <a:lnTo>
                  <a:pt x="99463" y="742562"/>
                </a:lnTo>
                <a:lnTo>
                  <a:pt x="84346" y="696898"/>
                </a:lnTo>
                <a:lnTo>
                  <a:pt x="72748" y="650476"/>
                </a:lnTo>
                <a:lnTo>
                  <a:pt x="64325" y="603852"/>
                </a:lnTo>
                <a:lnTo>
                  <a:pt x="58734" y="557582"/>
                </a:lnTo>
                <a:lnTo>
                  <a:pt x="55631" y="512224"/>
                </a:lnTo>
                <a:lnTo>
                  <a:pt x="54673" y="468332"/>
                </a:lnTo>
                <a:lnTo>
                  <a:pt x="55787" y="419505"/>
                </a:lnTo>
                <a:lnTo>
                  <a:pt x="59307" y="370951"/>
                </a:lnTo>
                <a:lnTo>
                  <a:pt x="65495" y="322947"/>
                </a:lnTo>
                <a:lnTo>
                  <a:pt x="74616" y="275769"/>
                </a:lnTo>
                <a:lnTo>
                  <a:pt x="86935" y="229691"/>
                </a:lnTo>
                <a:lnTo>
                  <a:pt x="102716" y="184989"/>
                </a:lnTo>
                <a:lnTo>
                  <a:pt x="122222" y="141940"/>
                </a:lnTo>
                <a:lnTo>
                  <a:pt x="145719" y="100818"/>
                </a:lnTo>
                <a:lnTo>
                  <a:pt x="173470" y="61900"/>
                </a:lnTo>
                <a:lnTo>
                  <a:pt x="205739" y="25462"/>
                </a:lnTo>
                <a:lnTo>
                  <a:pt x="217973" y="14243"/>
                </a:lnTo>
                <a:lnTo>
                  <a:pt x="217973" y="3004"/>
                </a:lnTo>
                <a:lnTo>
                  <a:pt x="214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27852" y="2578511"/>
            <a:ext cx="552450" cy="425450"/>
          </a:xfrm>
          <a:custGeom>
            <a:avLst/>
            <a:gdLst/>
            <a:ahLst/>
            <a:cxnLst/>
            <a:rect l="l" t="t" r="r" b="b"/>
            <a:pathLst>
              <a:path w="552450" h="425450">
                <a:moveTo>
                  <a:pt x="115905" y="5013"/>
                </a:moveTo>
                <a:lnTo>
                  <a:pt x="105794" y="5013"/>
                </a:lnTo>
                <a:lnTo>
                  <a:pt x="97792" y="7048"/>
                </a:lnTo>
                <a:lnTo>
                  <a:pt x="59521" y="63439"/>
                </a:lnTo>
                <a:lnTo>
                  <a:pt x="39798" y="106381"/>
                </a:lnTo>
                <a:lnTo>
                  <a:pt x="23345" y="152543"/>
                </a:lnTo>
                <a:lnTo>
                  <a:pt x="10801" y="200030"/>
                </a:lnTo>
                <a:lnTo>
                  <a:pt x="2806" y="246942"/>
                </a:lnTo>
                <a:lnTo>
                  <a:pt x="0" y="291383"/>
                </a:lnTo>
                <a:lnTo>
                  <a:pt x="4535" y="339532"/>
                </a:lnTo>
                <a:lnTo>
                  <a:pt x="20235" y="382508"/>
                </a:lnTo>
                <a:lnTo>
                  <a:pt x="50243" y="413378"/>
                </a:lnTo>
                <a:lnTo>
                  <a:pt x="97701" y="425209"/>
                </a:lnTo>
                <a:lnTo>
                  <a:pt x="143262" y="417088"/>
                </a:lnTo>
                <a:lnTo>
                  <a:pt x="181575" y="395358"/>
                </a:lnTo>
                <a:lnTo>
                  <a:pt x="213774" y="363968"/>
                </a:lnTo>
                <a:lnTo>
                  <a:pt x="218627" y="357353"/>
                </a:lnTo>
                <a:lnTo>
                  <a:pt x="109865" y="357353"/>
                </a:lnTo>
                <a:lnTo>
                  <a:pt x="71173" y="347924"/>
                </a:lnTo>
                <a:lnTo>
                  <a:pt x="46140" y="323254"/>
                </a:lnTo>
                <a:lnTo>
                  <a:pt x="32663" y="288773"/>
                </a:lnTo>
                <a:lnTo>
                  <a:pt x="28638" y="249910"/>
                </a:lnTo>
                <a:lnTo>
                  <a:pt x="38483" y="182603"/>
                </a:lnTo>
                <a:lnTo>
                  <a:pt x="61959" y="123012"/>
                </a:lnTo>
                <a:lnTo>
                  <a:pt x="89978" y="74367"/>
                </a:lnTo>
                <a:lnTo>
                  <a:pt x="113454" y="39896"/>
                </a:lnTo>
                <a:lnTo>
                  <a:pt x="123299" y="22825"/>
                </a:lnTo>
                <a:lnTo>
                  <a:pt x="123299" y="12545"/>
                </a:lnTo>
                <a:lnTo>
                  <a:pt x="115905" y="5013"/>
                </a:lnTo>
                <a:close/>
              </a:path>
              <a:path w="552450" h="425450">
                <a:moveTo>
                  <a:pt x="291529" y="326867"/>
                </a:moveTo>
                <a:lnTo>
                  <a:pt x="240995" y="326867"/>
                </a:lnTo>
                <a:lnTo>
                  <a:pt x="252417" y="365154"/>
                </a:lnTo>
                <a:lnTo>
                  <a:pt x="273691" y="396413"/>
                </a:lnTo>
                <a:lnTo>
                  <a:pt x="304210" y="417484"/>
                </a:lnTo>
                <a:lnTo>
                  <a:pt x="343364" y="425209"/>
                </a:lnTo>
                <a:lnTo>
                  <a:pt x="392836" y="415167"/>
                </a:lnTo>
                <a:lnTo>
                  <a:pt x="433409" y="387793"/>
                </a:lnTo>
                <a:lnTo>
                  <a:pt x="458352" y="357353"/>
                </a:lnTo>
                <a:lnTo>
                  <a:pt x="359016" y="357353"/>
                </a:lnTo>
                <a:lnTo>
                  <a:pt x="323426" y="351313"/>
                </a:lnTo>
                <a:lnTo>
                  <a:pt x="296631" y="334242"/>
                </a:lnTo>
                <a:lnTo>
                  <a:pt x="291529" y="326867"/>
                </a:lnTo>
                <a:close/>
              </a:path>
              <a:path w="552450" h="425450">
                <a:moveTo>
                  <a:pt x="284736" y="142539"/>
                </a:moveTo>
                <a:lnTo>
                  <a:pt x="251005" y="179233"/>
                </a:lnTo>
                <a:lnTo>
                  <a:pt x="238819" y="242215"/>
                </a:lnTo>
                <a:lnTo>
                  <a:pt x="236856" y="271433"/>
                </a:lnTo>
                <a:lnTo>
                  <a:pt x="212282" y="303377"/>
                </a:lnTo>
                <a:lnTo>
                  <a:pt x="183863" y="330855"/>
                </a:lnTo>
                <a:lnTo>
                  <a:pt x="150193" y="350101"/>
                </a:lnTo>
                <a:lnTo>
                  <a:pt x="109865" y="357353"/>
                </a:lnTo>
                <a:lnTo>
                  <a:pt x="218627" y="357353"/>
                </a:lnTo>
                <a:lnTo>
                  <a:pt x="240995" y="326867"/>
                </a:lnTo>
                <a:lnTo>
                  <a:pt x="291529" y="326867"/>
                </a:lnTo>
                <a:lnTo>
                  <a:pt x="278281" y="307715"/>
                </a:lnTo>
                <a:lnTo>
                  <a:pt x="268027" y="273307"/>
                </a:lnTo>
                <a:lnTo>
                  <a:pt x="277965" y="249521"/>
                </a:lnTo>
                <a:lnTo>
                  <a:pt x="289119" y="218906"/>
                </a:lnTo>
                <a:lnTo>
                  <a:pt x="298214" y="187938"/>
                </a:lnTo>
                <a:lnTo>
                  <a:pt x="301974" y="163093"/>
                </a:lnTo>
                <a:lnTo>
                  <a:pt x="301031" y="155160"/>
                </a:lnTo>
                <a:lnTo>
                  <a:pt x="298023" y="148619"/>
                </a:lnTo>
                <a:lnTo>
                  <a:pt x="292681" y="144177"/>
                </a:lnTo>
                <a:lnTo>
                  <a:pt x="284736" y="142539"/>
                </a:lnTo>
                <a:close/>
              </a:path>
              <a:path w="552450" h="425450">
                <a:moveTo>
                  <a:pt x="514964" y="0"/>
                </a:moveTo>
                <a:lnTo>
                  <a:pt x="497174" y="3866"/>
                </a:lnTo>
                <a:lnTo>
                  <a:pt x="481467" y="13992"/>
                </a:lnTo>
                <a:lnTo>
                  <a:pt x="470266" y="28162"/>
                </a:lnTo>
                <a:lnTo>
                  <a:pt x="465994" y="44164"/>
                </a:lnTo>
                <a:lnTo>
                  <a:pt x="466872" y="51324"/>
                </a:lnTo>
                <a:lnTo>
                  <a:pt x="469503" y="58577"/>
                </a:lnTo>
                <a:lnTo>
                  <a:pt x="473880" y="65655"/>
                </a:lnTo>
                <a:lnTo>
                  <a:pt x="491805" y="84991"/>
                </a:lnTo>
                <a:lnTo>
                  <a:pt x="502293" y="102179"/>
                </a:lnTo>
                <a:lnTo>
                  <a:pt x="509802" y="124116"/>
                </a:lnTo>
                <a:lnTo>
                  <a:pt x="512674" y="151067"/>
                </a:lnTo>
                <a:lnTo>
                  <a:pt x="509452" y="181766"/>
                </a:lnTo>
                <a:lnTo>
                  <a:pt x="485503" y="251269"/>
                </a:lnTo>
                <a:lnTo>
                  <a:pt x="465994" y="285149"/>
                </a:lnTo>
                <a:lnTo>
                  <a:pt x="418471" y="336376"/>
                </a:lnTo>
                <a:lnTo>
                  <a:pt x="359016" y="357353"/>
                </a:lnTo>
                <a:lnTo>
                  <a:pt x="458352" y="357353"/>
                </a:lnTo>
                <a:lnTo>
                  <a:pt x="494136" y="297590"/>
                </a:lnTo>
                <a:lnTo>
                  <a:pt x="508730" y="261413"/>
                </a:lnTo>
                <a:lnTo>
                  <a:pt x="524143" y="212899"/>
                </a:lnTo>
                <a:lnTo>
                  <a:pt x="538042" y="159297"/>
                </a:lnTo>
                <a:lnTo>
                  <a:pt x="548093" y="107853"/>
                </a:lnTo>
                <a:lnTo>
                  <a:pt x="551962" y="65816"/>
                </a:lnTo>
                <a:lnTo>
                  <a:pt x="551928" y="65655"/>
                </a:lnTo>
                <a:lnTo>
                  <a:pt x="549024" y="37693"/>
                </a:lnTo>
                <a:lnTo>
                  <a:pt x="541080" y="17058"/>
                </a:lnTo>
                <a:lnTo>
                  <a:pt x="529322" y="4341"/>
                </a:lnTo>
                <a:lnTo>
                  <a:pt x="5149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2446" y="2291591"/>
            <a:ext cx="217804" cy="936625"/>
          </a:xfrm>
          <a:custGeom>
            <a:avLst/>
            <a:gdLst/>
            <a:ahLst/>
            <a:cxnLst/>
            <a:rect l="l" t="t" r="r" b="b"/>
            <a:pathLst>
              <a:path w="217804" h="936625">
                <a:moveTo>
                  <a:pt x="9367" y="0"/>
                </a:moveTo>
                <a:lnTo>
                  <a:pt x="3743" y="0"/>
                </a:lnTo>
                <a:lnTo>
                  <a:pt x="0" y="3934"/>
                </a:lnTo>
                <a:lnTo>
                  <a:pt x="0" y="9547"/>
                </a:lnTo>
                <a:lnTo>
                  <a:pt x="277" y="11729"/>
                </a:lnTo>
                <a:lnTo>
                  <a:pt x="2222" y="15050"/>
                </a:lnTo>
                <a:lnTo>
                  <a:pt x="7500" y="21000"/>
                </a:lnTo>
                <a:lnTo>
                  <a:pt x="17780" y="31069"/>
                </a:lnTo>
                <a:lnTo>
                  <a:pt x="44121" y="60556"/>
                </a:lnTo>
                <a:lnTo>
                  <a:pt x="68072" y="93356"/>
                </a:lnTo>
                <a:lnTo>
                  <a:pt x="89543" y="129413"/>
                </a:lnTo>
                <a:lnTo>
                  <a:pt x="108443" y="168671"/>
                </a:lnTo>
                <a:lnTo>
                  <a:pt x="124683" y="211074"/>
                </a:lnTo>
                <a:lnTo>
                  <a:pt x="138172" y="256568"/>
                </a:lnTo>
                <a:lnTo>
                  <a:pt x="148820" y="305095"/>
                </a:lnTo>
                <a:lnTo>
                  <a:pt x="156538" y="356600"/>
                </a:lnTo>
                <a:lnTo>
                  <a:pt x="161234" y="411028"/>
                </a:lnTo>
                <a:lnTo>
                  <a:pt x="162820" y="468322"/>
                </a:lnTo>
                <a:lnTo>
                  <a:pt x="161734" y="516440"/>
                </a:lnTo>
                <a:lnTo>
                  <a:pt x="158288" y="564530"/>
                </a:lnTo>
                <a:lnTo>
                  <a:pt x="152204" y="612284"/>
                </a:lnTo>
                <a:lnTo>
                  <a:pt x="143199" y="659392"/>
                </a:lnTo>
                <a:lnTo>
                  <a:pt x="130994" y="705546"/>
                </a:lnTo>
                <a:lnTo>
                  <a:pt x="115308" y="750437"/>
                </a:lnTo>
                <a:lnTo>
                  <a:pt x="95862" y="793756"/>
                </a:lnTo>
                <a:lnTo>
                  <a:pt x="72374" y="835194"/>
                </a:lnTo>
                <a:lnTo>
                  <a:pt x="44565" y="874442"/>
                </a:lnTo>
                <a:lnTo>
                  <a:pt x="12153" y="911191"/>
                </a:lnTo>
                <a:lnTo>
                  <a:pt x="0" y="922441"/>
                </a:lnTo>
                <a:lnTo>
                  <a:pt x="0" y="932743"/>
                </a:lnTo>
                <a:lnTo>
                  <a:pt x="3743" y="936473"/>
                </a:lnTo>
                <a:lnTo>
                  <a:pt x="9367" y="936473"/>
                </a:lnTo>
                <a:lnTo>
                  <a:pt x="49959" y="906449"/>
                </a:lnTo>
                <a:lnTo>
                  <a:pt x="84766" y="869528"/>
                </a:lnTo>
                <a:lnTo>
                  <a:pt x="122584" y="818543"/>
                </a:lnTo>
                <a:lnTo>
                  <a:pt x="158418" y="753898"/>
                </a:lnTo>
                <a:lnTo>
                  <a:pt x="179392" y="702446"/>
                </a:lnTo>
                <a:lnTo>
                  <a:pt x="194982" y="651565"/>
                </a:lnTo>
                <a:lnTo>
                  <a:pt x="205890" y="601985"/>
                </a:lnTo>
                <a:lnTo>
                  <a:pt x="212815" y="554432"/>
                </a:lnTo>
                <a:lnTo>
                  <a:pt x="216457" y="509635"/>
                </a:lnTo>
                <a:lnTo>
                  <a:pt x="217515" y="468322"/>
                </a:lnTo>
                <a:lnTo>
                  <a:pt x="216511" y="428668"/>
                </a:lnTo>
                <a:lnTo>
                  <a:pt x="212926" y="383632"/>
                </a:lnTo>
                <a:lnTo>
                  <a:pt x="205903" y="334541"/>
                </a:lnTo>
                <a:lnTo>
                  <a:pt x="194581" y="282722"/>
                </a:lnTo>
                <a:lnTo>
                  <a:pt x="178104" y="229501"/>
                </a:lnTo>
                <a:lnTo>
                  <a:pt x="155611" y="176206"/>
                </a:lnTo>
                <a:lnTo>
                  <a:pt x="119706" y="113667"/>
                </a:lnTo>
                <a:lnTo>
                  <a:pt x="82538" y="64441"/>
                </a:lnTo>
                <a:lnTo>
                  <a:pt x="48699" y="28864"/>
                </a:lnTo>
                <a:lnTo>
                  <a:pt x="22778" y="7272"/>
                </a:lnTo>
                <a:lnTo>
                  <a:pt x="93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03503" y="2651586"/>
            <a:ext cx="620395" cy="216535"/>
          </a:xfrm>
          <a:custGeom>
            <a:avLst/>
            <a:gdLst/>
            <a:ahLst/>
            <a:cxnLst/>
            <a:rect l="l" t="t" r="r" b="b"/>
            <a:pathLst>
              <a:path w="620395" h="216535">
                <a:moveTo>
                  <a:pt x="588995" y="0"/>
                </a:moveTo>
                <a:lnTo>
                  <a:pt x="30777" y="0"/>
                </a:lnTo>
                <a:lnTo>
                  <a:pt x="20472" y="285"/>
                </a:lnTo>
                <a:lnTo>
                  <a:pt x="10514" y="2282"/>
                </a:lnTo>
                <a:lnTo>
                  <a:pt x="3002" y="7703"/>
                </a:lnTo>
                <a:lnTo>
                  <a:pt x="31" y="18260"/>
                </a:lnTo>
                <a:lnTo>
                  <a:pt x="3016" y="28816"/>
                </a:lnTo>
                <a:lnTo>
                  <a:pt x="10632" y="34237"/>
                </a:lnTo>
                <a:lnTo>
                  <a:pt x="20870" y="36234"/>
                </a:lnTo>
                <a:lnTo>
                  <a:pt x="31722" y="36520"/>
                </a:lnTo>
                <a:lnTo>
                  <a:pt x="588058" y="36520"/>
                </a:lnTo>
                <a:lnTo>
                  <a:pt x="598923" y="36234"/>
                </a:lnTo>
                <a:lnTo>
                  <a:pt x="609195" y="34237"/>
                </a:lnTo>
                <a:lnTo>
                  <a:pt x="616845" y="28816"/>
                </a:lnTo>
                <a:lnTo>
                  <a:pt x="619846" y="18260"/>
                </a:lnTo>
                <a:lnTo>
                  <a:pt x="616860" y="7703"/>
                </a:lnTo>
                <a:lnTo>
                  <a:pt x="609312" y="2282"/>
                </a:lnTo>
                <a:lnTo>
                  <a:pt x="599318" y="285"/>
                </a:lnTo>
                <a:lnTo>
                  <a:pt x="588995" y="0"/>
                </a:lnTo>
                <a:close/>
              </a:path>
              <a:path w="620395" h="216535">
                <a:moveTo>
                  <a:pt x="588058" y="179995"/>
                </a:moveTo>
                <a:lnTo>
                  <a:pt x="31690" y="179995"/>
                </a:lnTo>
                <a:lnTo>
                  <a:pt x="20839" y="180281"/>
                </a:lnTo>
                <a:lnTo>
                  <a:pt x="10601" y="182278"/>
                </a:lnTo>
                <a:lnTo>
                  <a:pt x="2985" y="187699"/>
                </a:lnTo>
                <a:lnTo>
                  <a:pt x="0" y="198255"/>
                </a:lnTo>
                <a:lnTo>
                  <a:pt x="2970" y="208813"/>
                </a:lnTo>
                <a:lnTo>
                  <a:pt x="10484" y="214234"/>
                </a:lnTo>
                <a:lnTo>
                  <a:pt x="20444" y="216231"/>
                </a:lnTo>
                <a:lnTo>
                  <a:pt x="30755" y="216517"/>
                </a:lnTo>
                <a:lnTo>
                  <a:pt x="588995" y="216517"/>
                </a:lnTo>
                <a:lnTo>
                  <a:pt x="599318" y="216231"/>
                </a:lnTo>
                <a:lnTo>
                  <a:pt x="609312" y="214234"/>
                </a:lnTo>
                <a:lnTo>
                  <a:pt x="616860" y="208813"/>
                </a:lnTo>
                <a:lnTo>
                  <a:pt x="619846" y="198255"/>
                </a:lnTo>
                <a:lnTo>
                  <a:pt x="616845" y="187699"/>
                </a:lnTo>
                <a:lnTo>
                  <a:pt x="609195" y="182278"/>
                </a:lnTo>
                <a:lnTo>
                  <a:pt x="598923" y="180281"/>
                </a:lnTo>
                <a:lnTo>
                  <a:pt x="588058" y="1799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368800" y="3959879"/>
            <a:ext cx="317563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25" dirty="0">
                <a:solidFill>
                  <a:srgbClr val="9A9A9A"/>
                </a:solidFill>
                <a:latin typeface="Calibri"/>
                <a:cs typeface="Calibri"/>
              </a:rPr>
              <a:t>projected </a:t>
            </a:r>
            <a:r>
              <a:rPr sz="2550" spc="-20" dirty="0">
                <a:solidFill>
                  <a:srgbClr val="9A9A9A"/>
                </a:solidFill>
                <a:latin typeface="Calibri"/>
                <a:cs typeface="Calibri"/>
              </a:rPr>
              <a:t>area</a:t>
            </a:r>
            <a:r>
              <a:rPr sz="2550" spc="-185" dirty="0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sz="2550" spc="30" dirty="0">
                <a:solidFill>
                  <a:srgbClr val="9A9A9A"/>
                </a:solidFill>
                <a:latin typeface="Calibri"/>
                <a:cs typeface="Calibri"/>
              </a:rPr>
              <a:t>function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53400" y="3959879"/>
            <a:ext cx="268033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15" dirty="0">
                <a:solidFill>
                  <a:srgbClr val="9A9A9A"/>
                </a:solidFill>
                <a:latin typeface="Calibri"/>
                <a:cs typeface="Calibri"/>
              </a:rPr>
              <a:t>particle</a:t>
            </a:r>
            <a:r>
              <a:rPr sz="2550" spc="-120" dirty="0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sz="2550" spc="25" dirty="0">
                <a:solidFill>
                  <a:srgbClr val="9A9A9A"/>
                </a:solidFill>
                <a:latin typeface="Calibri"/>
                <a:cs typeface="Calibri"/>
              </a:rPr>
              <a:t>distribution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80438" y="5667437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3" y="2834252"/>
                </a:lnTo>
                <a:lnTo>
                  <a:pt x="2833843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solidFill>
            <a:srgbClr val="B3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0438" y="5667437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2" y="2834252"/>
                </a:lnTo>
                <a:lnTo>
                  <a:pt x="2833842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ln w="57281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2042" y="5671527"/>
            <a:ext cx="2822575" cy="2834640"/>
          </a:xfrm>
          <a:custGeom>
            <a:avLst/>
            <a:gdLst/>
            <a:ahLst/>
            <a:cxnLst/>
            <a:rect l="l" t="t" r="r" b="b"/>
            <a:pathLst>
              <a:path w="2822575" h="2834640">
                <a:moveTo>
                  <a:pt x="1722187" y="2222157"/>
                </a:moveTo>
                <a:lnTo>
                  <a:pt x="5728" y="2222157"/>
                </a:lnTo>
                <a:lnTo>
                  <a:pt x="5728" y="2834252"/>
                </a:lnTo>
                <a:lnTo>
                  <a:pt x="356614" y="2834252"/>
                </a:lnTo>
                <a:lnTo>
                  <a:pt x="356614" y="2791861"/>
                </a:lnTo>
                <a:lnTo>
                  <a:pt x="352319" y="2791861"/>
                </a:lnTo>
                <a:lnTo>
                  <a:pt x="368701" y="2411657"/>
                </a:lnTo>
                <a:lnTo>
                  <a:pt x="1146081" y="2411657"/>
                </a:lnTo>
                <a:lnTo>
                  <a:pt x="1131590" y="2309173"/>
                </a:lnTo>
                <a:lnTo>
                  <a:pt x="1745842" y="2308773"/>
                </a:lnTo>
                <a:lnTo>
                  <a:pt x="1722187" y="2222157"/>
                </a:lnTo>
                <a:close/>
              </a:path>
              <a:path w="2822575" h="2834640">
                <a:moveTo>
                  <a:pt x="1234122" y="1661046"/>
                </a:moveTo>
                <a:lnTo>
                  <a:pt x="5728" y="1661046"/>
                </a:lnTo>
                <a:lnTo>
                  <a:pt x="5786" y="2222157"/>
                </a:lnTo>
                <a:lnTo>
                  <a:pt x="798574" y="2222157"/>
                </a:lnTo>
                <a:lnTo>
                  <a:pt x="752293" y="1846938"/>
                </a:lnTo>
                <a:lnTo>
                  <a:pt x="1282575" y="1846880"/>
                </a:lnTo>
                <a:lnTo>
                  <a:pt x="1234122" y="1661046"/>
                </a:lnTo>
                <a:close/>
              </a:path>
              <a:path w="2822575" h="2834640">
                <a:moveTo>
                  <a:pt x="0" y="0"/>
                </a:moveTo>
                <a:lnTo>
                  <a:pt x="5728" y="629852"/>
                </a:lnTo>
                <a:lnTo>
                  <a:pt x="5624" y="809671"/>
                </a:lnTo>
                <a:lnTo>
                  <a:pt x="4353" y="1661219"/>
                </a:lnTo>
                <a:lnTo>
                  <a:pt x="5728" y="1661046"/>
                </a:lnTo>
                <a:lnTo>
                  <a:pt x="1234122" y="1661046"/>
                </a:lnTo>
                <a:lnTo>
                  <a:pt x="1225011" y="1626102"/>
                </a:lnTo>
                <a:lnTo>
                  <a:pt x="235070" y="1626102"/>
                </a:lnTo>
                <a:lnTo>
                  <a:pt x="236617" y="1625874"/>
                </a:lnTo>
                <a:lnTo>
                  <a:pt x="126585" y="1264517"/>
                </a:lnTo>
                <a:lnTo>
                  <a:pt x="702576" y="1263716"/>
                </a:lnTo>
                <a:lnTo>
                  <a:pt x="689860" y="1006045"/>
                </a:lnTo>
                <a:lnTo>
                  <a:pt x="1141671" y="988058"/>
                </a:lnTo>
                <a:lnTo>
                  <a:pt x="1080498" y="809671"/>
                </a:lnTo>
                <a:lnTo>
                  <a:pt x="2822215" y="809442"/>
                </a:lnTo>
                <a:lnTo>
                  <a:pt x="2822215" y="739782"/>
                </a:lnTo>
                <a:lnTo>
                  <a:pt x="714032" y="739782"/>
                </a:lnTo>
                <a:lnTo>
                  <a:pt x="714032" y="629852"/>
                </a:lnTo>
                <a:lnTo>
                  <a:pt x="320930" y="629852"/>
                </a:lnTo>
                <a:lnTo>
                  <a:pt x="333761" y="251654"/>
                </a:lnTo>
                <a:lnTo>
                  <a:pt x="1314823" y="251654"/>
                </a:lnTo>
                <a:lnTo>
                  <a:pt x="1292026" y="5957"/>
                </a:lnTo>
                <a:lnTo>
                  <a:pt x="0" y="0"/>
                </a:lnTo>
                <a:close/>
              </a:path>
              <a:path w="2822575" h="2834640">
                <a:moveTo>
                  <a:pt x="2822215" y="735658"/>
                </a:moveTo>
                <a:lnTo>
                  <a:pt x="714032" y="739782"/>
                </a:lnTo>
                <a:lnTo>
                  <a:pt x="2822215" y="739782"/>
                </a:lnTo>
                <a:lnTo>
                  <a:pt x="2822215" y="735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80438" y="5667437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2" y="2834252"/>
                </a:lnTo>
                <a:lnTo>
                  <a:pt x="2833842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ln w="57281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6770" y="7924275"/>
            <a:ext cx="60325" cy="381000"/>
          </a:xfrm>
          <a:custGeom>
            <a:avLst/>
            <a:gdLst/>
            <a:ahLst/>
            <a:cxnLst/>
            <a:rect l="l" t="t" r="r" b="b"/>
            <a:pathLst>
              <a:path w="60325" h="381000">
                <a:moveTo>
                  <a:pt x="39213" y="0"/>
                </a:moveTo>
                <a:lnTo>
                  <a:pt x="16173" y="54829"/>
                </a:lnTo>
                <a:lnTo>
                  <a:pt x="7107" y="115077"/>
                </a:lnTo>
                <a:lnTo>
                  <a:pt x="1295" y="189099"/>
                </a:lnTo>
                <a:lnTo>
                  <a:pt x="0" y="263334"/>
                </a:lnTo>
                <a:lnTo>
                  <a:pt x="3257" y="324164"/>
                </a:lnTo>
                <a:lnTo>
                  <a:pt x="10446" y="365424"/>
                </a:lnTo>
                <a:lnTo>
                  <a:pt x="20942" y="380949"/>
                </a:lnTo>
                <a:lnTo>
                  <a:pt x="32876" y="366514"/>
                </a:lnTo>
                <a:lnTo>
                  <a:pt x="43989" y="326141"/>
                </a:lnTo>
                <a:lnTo>
                  <a:pt x="53072" y="265896"/>
                </a:lnTo>
                <a:lnTo>
                  <a:pt x="58917" y="191848"/>
                </a:lnTo>
                <a:lnTo>
                  <a:pt x="60172" y="117614"/>
                </a:lnTo>
                <a:lnTo>
                  <a:pt x="56884" y="56784"/>
                </a:lnTo>
                <a:lnTo>
                  <a:pt x="49686" y="15524"/>
                </a:lnTo>
                <a:lnTo>
                  <a:pt x="3921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76770" y="7924275"/>
            <a:ext cx="60325" cy="381000"/>
          </a:xfrm>
          <a:custGeom>
            <a:avLst/>
            <a:gdLst/>
            <a:ahLst/>
            <a:cxnLst/>
            <a:rect l="l" t="t" r="r" b="b"/>
            <a:pathLst>
              <a:path w="60325" h="381000">
                <a:moveTo>
                  <a:pt x="39213" y="0"/>
                </a:moveTo>
                <a:lnTo>
                  <a:pt x="16173" y="54829"/>
                </a:lnTo>
                <a:lnTo>
                  <a:pt x="7107" y="115077"/>
                </a:lnTo>
                <a:lnTo>
                  <a:pt x="1295" y="189099"/>
                </a:lnTo>
                <a:lnTo>
                  <a:pt x="0" y="263334"/>
                </a:lnTo>
                <a:lnTo>
                  <a:pt x="3257" y="324164"/>
                </a:lnTo>
                <a:lnTo>
                  <a:pt x="10446" y="365424"/>
                </a:lnTo>
                <a:lnTo>
                  <a:pt x="20942" y="380949"/>
                </a:lnTo>
                <a:lnTo>
                  <a:pt x="32876" y="366514"/>
                </a:lnTo>
                <a:lnTo>
                  <a:pt x="43989" y="326141"/>
                </a:lnTo>
                <a:lnTo>
                  <a:pt x="53072" y="265896"/>
                </a:lnTo>
                <a:lnTo>
                  <a:pt x="58917" y="191848"/>
                </a:lnTo>
                <a:lnTo>
                  <a:pt x="60172" y="117614"/>
                </a:lnTo>
                <a:lnTo>
                  <a:pt x="56884" y="56784"/>
                </a:lnTo>
                <a:lnTo>
                  <a:pt x="49686" y="15524"/>
                </a:lnTo>
                <a:lnTo>
                  <a:pt x="3921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58819" y="6012284"/>
            <a:ext cx="92710" cy="373380"/>
          </a:xfrm>
          <a:custGeom>
            <a:avLst/>
            <a:gdLst/>
            <a:ahLst/>
            <a:cxnLst/>
            <a:rect l="l" t="t" r="r" b="b"/>
            <a:pathLst>
              <a:path w="92710" h="373379">
                <a:moveTo>
                  <a:pt x="83189" y="0"/>
                </a:moveTo>
                <a:lnTo>
                  <a:pt x="52323" y="50711"/>
                </a:lnTo>
                <a:lnTo>
                  <a:pt x="34498" y="108849"/>
                </a:lnTo>
                <a:lnTo>
                  <a:pt x="17892" y="181079"/>
                </a:lnTo>
                <a:lnTo>
                  <a:pt x="5721" y="254192"/>
                </a:lnTo>
                <a:lnTo>
                  <a:pt x="0" y="314732"/>
                </a:lnTo>
                <a:lnTo>
                  <a:pt x="1033" y="356508"/>
                </a:lnTo>
                <a:lnTo>
                  <a:pt x="9128" y="373327"/>
                </a:lnTo>
                <a:lnTo>
                  <a:pt x="23018" y="360840"/>
                </a:lnTo>
                <a:lnTo>
                  <a:pt x="39915" y="322616"/>
                </a:lnTo>
                <a:lnTo>
                  <a:pt x="57714" y="264479"/>
                </a:lnTo>
                <a:lnTo>
                  <a:pt x="74310" y="192250"/>
                </a:lnTo>
                <a:lnTo>
                  <a:pt x="86539" y="119168"/>
                </a:lnTo>
                <a:lnTo>
                  <a:pt x="92281" y="58638"/>
                </a:lnTo>
                <a:lnTo>
                  <a:pt x="91258" y="16851"/>
                </a:lnTo>
                <a:lnTo>
                  <a:pt x="8318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1211" y="7273994"/>
            <a:ext cx="100330" cy="370840"/>
          </a:xfrm>
          <a:custGeom>
            <a:avLst/>
            <a:gdLst/>
            <a:ahLst/>
            <a:cxnLst/>
            <a:rect l="l" t="t" r="r" b="b"/>
            <a:pathLst>
              <a:path w="100329" h="370840">
                <a:moveTo>
                  <a:pt x="7555" y="0"/>
                </a:moveTo>
                <a:lnTo>
                  <a:pt x="0" y="17083"/>
                </a:lnTo>
                <a:lnTo>
                  <a:pt x="209" y="58818"/>
                </a:lnTo>
                <a:lnTo>
                  <a:pt x="7700" y="119048"/>
                </a:lnTo>
                <a:lnTo>
                  <a:pt x="21990" y="191620"/>
                </a:lnTo>
                <a:lnTo>
                  <a:pt x="40771" y="263192"/>
                </a:lnTo>
                <a:lnTo>
                  <a:pt x="60294" y="320683"/>
                </a:lnTo>
                <a:lnTo>
                  <a:pt x="78292" y="358325"/>
                </a:lnTo>
                <a:lnTo>
                  <a:pt x="92499" y="370349"/>
                </a:lnTo>
                <a:lnTo>
                  <a:pt x="100094" y="353323"/>
                </a:lnTo>
                <a:lnTo>
                  <a:pt x="99909" y="311604"/>
                </a:lnTo>
                <a:lnTo>
                  <a:pt x="92410" y="251366"/>
                </a:lnTo>
                <a:lnTo>
                  <a:pt x="78064" y="178788"/>
                </a:lnTo>
                <a:lnTo>
                  <a:pt x="59290" y="107214"/>
                </a:lnTo>
                <a:lnTo>
                  <a:pt x="39781" y="49716"/>
                </a:lnTo>
                <a:lnTo>
                  <a:pt x="21786" y="12057"/>
                </a:lnTo>
                <a:lnTo>
                  <a:pt x="755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4372" y="7035934"/>
            <a:ext cx="114300" cy="365760"/>
          </a:xfrm>
          <a:custGeom>
            <a:avLst/>
            <a:gdLst/>
            <a:ahLst/>
            <a:cxnLst/>
            <a:rect l="l" t="t" r="r" b="b"/>
            <a:pathLst>
              <a:path w="114300" h="365759">
                <a:moveTo>
                  <a:pt x="6792" y="0"/>
                </a:moveTo>
                <a:lnTo>
                  <a:pt x="0" y="17271"/>
                </a:lnTo>
                <a:lnTo>
                  <a:pt x="1981" y="58817"/>
                </a:lnTo>
                <a:lnTo>
                  <a:pt x="11996" y="118516"/>
                </a:lnTo>
                <a:lnTo>
                  <a:pt x="29303" y="190244"/>
                </a:lnTo>
                <a:lnTo>
                  <a:pt x="50984" y="260746"/>
                </a:lnTo>
                <a:lnTo>
                  <a:pt x="72848" y="317182"/>
                </a:lnTo>
                <a:lnTo>
                  <a:pt x="92372" y="353930"/>
                </a:lnTo>
                <a:lnTo>
                  <a:pt x="107030" y="365366"/>
                </a:lnTo>
                <a:lnTo>
                  <a:pt x="113864" y="348029"/>
                </a:lnTo>
                <a:lnTo>
                  <a:pt x="111913" y="306455"/>
                </a:lnTo>
                <a:lnTo>
                  <a:pt x="101907" y="246761"/>
                </a:lnTo>
                <a:lnTo>
                  <a:pt x="84576" y="175064"/>
                </a:lnTo>
                <a:lnTo>
                  <a:pt x="62877" y="104555"/>
                </a:lnTo>
                <a:lnTo>
                  <a:pt x="41023" y="48112"/>
                </a:lnTo>
                <a:lnTo>
                  <a:pt x="21499" y="11379"/>
                </a:lnTo>
                <a:lnTo>
                  <a:pt x="679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8511" y="6549425"/>
            <a:ext cx="81280" cy="374650"/>
          </a:xfrm>
          <a:custGeom>
            <a:avLst/>
            <a:gdLst/>
            <a:ahLst/>
            <a:cxnLst/>
            <a:rect l="l" t="t" r="r" b="b"/>
            <a:pathLst>
              <a:path w="81279" h="374650">
                <a:moveTo>
                  <a:pt x="12436" y="0"/>
                </a:moveTo>
                <a:lnTo>
                  <a:pt x="195" y="25651"/>
                </a:lnTo>
                <a:lnTo>
                  <a:pt x="0" y="81302"/>
                </a:lnTo>
                <a:lnTo>
                  <a:pt x="6065" y="144149"/>
                </a:lnTo>
                <a:lnTo>
                  <a:pt x="12608" y="191390"/>
                </a:lnTo>
                <a:lnTo>
                  <a:pt x="25865" y="263880"/>
                </a:lnTo>
                <a:lnTo>
                  <a:pt x="40953" y="322416"/>
                </a:lnTo>
                <a:lnTo>
                  <a:pt x="56031" y="361125"/>
                </a:lnTo>
                <a:lnTo>
                  <a:pt x="69256" y="374131"/>
                </a:lnTo>
                <a:lnTo>
                  <a:pt x="78042" y="357745"/>
                </a:lnTo>
                <a:lnTo>
                  <a:pt x="80948" y="316294"/>
                </a:lnTo>
                <a:lnTo>
                  <a:pt x="77979" y="255929"/>
                </a:lnTo>
                <a:lnTo>
                  <a:pt x="69142" y="182798"/>
                </a:lnTo>
                <a:lnTo>
                  <a:pt x="55867" y="110300"/>
                </a:lnTo>
                <a:lnTo>
                  <a:pt x="40789" y="51743"/>
                </a:lnTo>
                <a:lnTo>
                  <a:pt x="25710" y="13014"/>
                </a:lnTo>
                <a:lnTo>
                  <a:pt x="1243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3596" y="7780380"/>
            <a:ext cx="131445" cy="358775"/>
          </a:xfrm>
          <a:custGeom>
            <a:avLst/>
            <a:gdLst/>
            <a:ahLst/>
            <a:cxnLst/>
            <a:rect l="l" t="t" r="r" b="b"/>
            <a:pathLst>
              <a:path w="131445" h="358775">
                <a:moveTo>
                  <a:pt x="125247" y="0"/>
                </a:moveTo>
                <a:lnTo>
                  <a:pt x="88553" y="46172"/>
                </a:lnTo>
                <a:lnTo>
                  <a:pt x="63764" y="101261"/>
                </a:lnTo>
                <a:lnTo>
                  <a:pt x="38412" y="170367"/>
                </a:lnTo>
                <a:lnTo>
                  <a:pt x="17324" y="240882"/>
                </a:lnTo>
                <a:lnTo>
                  <a:pt x="4167" y="299818"/>
                </a:lnTo>
                <a:lnTo>
                  <a:pt x="0" y="341117"/>
                </a:lnTo>
                <a:lnTo>
                  <a:pt x="5878" y="358721"/>
                </a:lnTo>
                <a:lnTo>
                  <a:pt x="42493" y="312578"/>
                </a:lnTo>
                <a:lnTo>
                  <a:pt x="67256" y="257509"/>
                </a:lnTo>
                <a:lnTo>
                  <a:pt x="92598" y="188412"/>
                </a:lnTo>
                <a:lnTo>
                  <a:pt x="113720" y="117864"/>
                </a:lnTo>
                <a:lnTo>
                  <a:pt x="126900" y="58911"/>
                </a:lnTo>
                <a:lnTo>
                  <a:pt x="131092" y="17605"/>
                </a:lnTo>
                <a:lnTo>
                  <a:pt x="12524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9826" y="5882504"/>
            <a:ext cx="104775" cy="367030"/>
          </a:xfrm>
          <a:custGeom>
            <a:avLst/>
            <a:gdLst/>
            <a:ahLst/>
            <a:cxnLst/>
            <a:rect l="l" t="t" r="r" b="b"/>
            <a:pathLst>
              <a:path w="104775" h="367029">
                <a:moveTo>
                  <a:pt x="7210" y="0"/>
                </a:moveTo>
                <a:lnTo>
                  <a:pt x="0" y="17069"/>
                </a:lnTo>
                <a:lnTo>
                  <a:pt x="860" y="58531"/>
                </a:lnTo>
                <a:lnTo>
                  <a:pt x="9248" y="118274"/>
                </a:lnTo>
                <a:lnTo>
                  <a:pt x="24623" y="190187"/>
                </a:lnTo>
                <a:lnTo>
                  <a:pt x="44391" y="261057"/>
                </a:lnTo>
                <a:lnTo>
                  <a:pt x="64675" y="317883"/>
                </a:lnTo>
                <a:lnTo>
                  <a:pt x="83133" y="355000"/>
                </a:lnTo>
                <a:lnTo>
                  <a:pt x="97424" y="366740"/>
                </a:lnTo>
                <a:lnTo>
                  <a:pt x="104683" y="349696"/>
                </a:lnTo>
                <a:lnTo>
                  <a:pt x="103824" y="308237"/>
                </a:lnTo>
                <a:lnTo>
                  <a:pt x="95426" y="248498"/>
                </a:lnTo>
                <a:lnTo>
                  <a:pt x="80068" y="176610"/>
                </a:lnTo>
                <a:lnTo>
                  <a:pt x="60331" y="105731"/>
                </a:lnTo>
                <a:lnTo>
                  <a:pt x="40052" y="48885"/>
                </a:lnTo>
                <a:lnTo>
                  <a:pt x="21566" y="11749"/>
                </a:lnTo>
                <a:lnTo>
                  <a:pt x="721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13975" y="7824318"/>
            <a:ext cx="84455" cy="372745"/>
          </a:xfrm>
          <a:custGeom>
            <a:avLst/>
            <a:gdLst/>
            <a:ahLst/>
            <a:cxnLst/>
            <a:rect l="l" t="t" r="r" b="b"/>
            <a:pathLst>
              <a:path w="84454" h="372745">
                <a:moveTo>
                  <a:pt x="10718" y="0"/>
                </a:moveTo>
                <a:lnTo>
                  <a:pt x="2252" y="16474"/>
                </a:lnTo>
                <a:lnTo>
                  <a:pt x="0" y="57858"/>
                </a:lnTo>
                <a:lnTo>
                  <a:pt x="3879" y="118016"/>
                </a:lnTo>
                <a:lnTo>
                  <a:pt x="13811" y="190817"/>
                </a:lnTo>
                <a:lnTo>
                  <a:pt x="28182" y="262915"/>
                </a:lnTo>
                <a:lnTo>
                  <a:pt x="44147" y="321076"/>
                </a:lnTo>
                <a:lnTo>
                  <a:pt x="59779" y="359464"/>
                </a:lnTo>
                <a:lnTo>
                  <a:pt x="73151" y="372240"/>
                </a:lnTo>
                <a:lnTo>
                  <a:pt x="81641" y="355797"/>
                </a:lnTo>
                <a:lnTo>
                  <a:pt x="83891" y="314425"/>
                </a:lnTo>
                <a:lnTo>
                  <a:pt x="79998" y="254256"/>
                </a:lnTo>
                <a:lnTo>
                  <a:pt x="70058" y="181423"/>
                </a:lnTo>
                <a:lnTo>
                  <a:pt x="55736" y="109324"/>
                </a:lnTo>
                <a:lnTo>
                  <a:pt x="39808" y="51162"/>
                </a:lnTo>
                <a:lnTo>
                  <a:pt x="24170" y="12775"/>
                </a:lnTo>
                <a:lnTo>
                  <a:pt x="1071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24652" y="6587939"/>
            <a:ext cx="94615" cy="369570"/>
          </a:xfrm>
          <a:custGeom>
            <a:avLst/>
            <a:gdLst/>
            <a:ahLst/>
            <a:cxnLst/>
            <a:rect l="l" t="t" r="r" b="b"/>
            <a:pathLst>
              <a:path w="94614" h="369570">
                <a:moveTo>
                  <a:pt x="8341" y="0"/>
                </a:moveTo>
                <a:lnTo>
                  <a:pt x="538" y="16774"/>
                </a:lnTo>
                <a:lnTo>
                  <a:pt x="0" y="58194"/>
                </a:lnTo>
                <a:lnTo>
                  <a:pt x="6367" y="118121"/>
                </a:lnTo>
                <a:lnTo>
                  <a:pt x="19281" y="190416"/>
                </a:lnTo>
                <a:lnTo>
                  <a:pt x="36636" y="261753"/>
                </a:lnTo>
                <a:lnTo>
                  <a:pt x="54980" y="319144"/>
                </a:lnTo>
                <a:lnTo>
                  <a:pt x="72185" y="356824"/>
                </a:lnTo>
                <a:lnTo>
                  <a:pt x="86125" y="369032"/>
                </a:lnTo>
                <a:lnTo>
                  <a:pt x="93927" y="352257"/>
                </a:lnTo>
                <a:lnTo>
                  <a:pt x="94459" y="310837"/>
                </a:lnTo>
                <a:lnTo>
                  <a:pt x="88074" y="250910"/>
                </a:lnTo>
                <a:lnTo>
                  <a:pt x="75127" y="178615"/>
                </a:lnTo>
                <a:lnTo>
                  <a:pt x="57797" y="107278"/>
                </a:lnTo>
                <a:lnTo>
                  <a:pt x="39457" y="49888"/>
                </a:lnTo>
                <a:lnTo>
                  <a:pt x="22256" y="12208"/>
                </a:lnTo>
                <a:lnTo>
                  <a:pt x="834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66850" y="6481211"/>
            <a:ext cx="133985" cy="356870"/>
          </a:xfrm>
          <a:custGeom>
            <a:avLst/>
            <a:gdLst/>
            <a:ahLst/>
            <a:cxnLst/>
            <a:rect l="l" t="t" r="r" b="b"/>
            <a:pathLst>
              <a:path w="133985" h="356870">
                <a:moveTo>
                  <a:pt x="5683" y="0"/>
                </a:moveTo>
                <a:lnTo>
                  <a:pt x="0" y="17608"/>
                </a:lnTo>
                <a:lnTo>
                  <a:pt x="4545" y="58767"/>
                </a:lnTo>
                <a:lnTo>
                  <a:pt x="18209" y="117444"/>
                </a:lnTo>
                <a:lnTo>
                  <a:pt x="39879" y="187609"/>
                </a:lnTo>
                <a:lnTo>
                  <a:pt x="65807" y="256325"/>
                </a:lnTo>
                <a:lnTo>
                  <a:pt x="91021" y="311045"/>
                </a:lnTo>
                <a:lnTo>
                  <a:pt x="112702" y="346324"/>
                </a:lnTo>
                <a:lnTo>
                  <a:pt x="128030" y="356716"/>
                </a:lnTo>
                <a:lnTo>
                  <a:pt x="133713" y="339098"/>
                </a:lnTo>
                <a:lnTo>
                  <a:pt x="129161" y="297926"/>
                </a:lnTo>
                <a:lnTo>
                  <a:pt x="115481" y="239246"/>
                </a:lnTo>
                <a:lnTo>
                  <a:pt x="93778" y="169105"/>
                </a:lnTo>
                <a:lnTo>
                  <a:pt x="67875" y="100422"/>
                </a:lnTo>
                <a:lnTo>
                  <a:pt x="42664" y="45713"/>
                </a:lnTo>
                <a:lnTo>
                  <a:pt x="20987" y="10423"/>
                </a:lnTo>
                <a:lnTo>
                  <a:pt x="568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18743" y="7980667"/>
            <a:ext cx="156210" cy="349250"/>
          </a:xfrm>
          <a:custGeom>
            <a:avLst/>
            <a:gdLst/>
            <a:ahLst/>
            <a:cxnLst/>
            <a:rect l="l" t="t" r="r" b="b"/>
            <a:pathLst>
              <a:path w="156210" h="349250">
                <a:moveTo>
                  <a:pt x="4866" y="0"/>
                </a:moveTo>
                <a:lnTo>
                  <a:pt x="7006" y="59598"/>
                </a:lnTo>
                <a:lnTo>
                  <a:pt x="24398" y="117638"/>
                </a:lnTo>
                <a:lnTo>
                  <a:pt x="50689" y="186522"/>
                </a:lnTo>
                <a:lnTo>
                  <a:pt x="81253" y="253471"/>
                </a:lnTo>
                <a:lnTo>
                  <a:pt x="110308" y="306312"/>
                </a:lnTo>
                <a:lnTo>
                  <a:pt x="134627" y="339830"/>
                </a:lnTo>
                <a:lnTo>
                  <a:pt x="150982" y="348810"/>
                </a:lnTo>
                <a:lnTo>
                  <a:pt x="155824" y="330446"/>
                </a:lnTo>
                <a:lnTo>
                  <a:pt x="148820" y="289242"/>
                </a:lnTo>
                <a:lnTo>
                  <a:pt x="131442" y="231205"/>
                </a:lnTo>
                <a:lnTo>
                  <a:pt x="105160" y="162347"/>
                </a:lnTo>
                <a:lnTo>
                  <a:pt x="74572" y="95388"/>
                </a:lnTo>
                <a:lnTo>
                  <a:pt x="45519" y="42527"/>
                </a:lnTo>
                <a:lnTo>
                  <a:pt x="21213" y="8989"/>
                </a:lnTo>
                <a:lnTo>
                  <a:pt x="486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93821" y="7184899"/>
            <a:ext cx="94615" cy="369570"/>
          </a:xfrm>
          <a:custGeom>
            <a:avLst/>
            <a:gdLst/>
            <a:ahLst/>
            <a:cxnLst/>
            <a:rect l="l" t="t" r="r" b="b"/>
            <a:pathLst>
              <a:path w="94614" h="369570">
                <a:moveTo>
                  <a:pt x="8419" y="0"/>
                </a:moveTo>
                <a:lnTo>
                  <a:pt x="596" y="16785"/>
                </a:lnTo>
                <a:lnTo>
                  <a:pt x="0" y="58237"/>
                </a:lnTo>
                <a:lnTo>
                  <a:pt x="6277" y="118218"/>
                </a:lnTo>
                <a:lnTo>
                  <a:pt x="19073" y="190588"/>
                </a:lnTo>
                <a:lnTo>
                  <a:pt x="36294" y="262011"/>
                </a:lnTo>
                <a:lnTo>
                  <a:pt x="54557" y="319481"/>
                </a:lnTo>
                <a:lnTo>
                  <a:pt x="71703" y="357230"/>
                </a:lnTo>
                <a:lnTo>
                  <a:pt x="85573" y="369491"/>
                </a:lnTo>
                <a:lnTo>
                  <a:pt x="93462" y="352681"/>
                </a:lnTo>
                <a:lnTo>
                  <a:pt x="94086" y="311231"/>
                </a:lnTo>
                <a:lnTo>
                  <a:pt x="87804" y="251264"/>
                </a:lnTo>
                <a:lnTo>
                  <a:pt x="74976" y="178902"/>
                </a:lnTo>
                <a:lnTo>
                  <a:pt x="57763" y="107447"/>
                </a:lnTo>
                <a:lnTo>
                  <a:pt x="39507" y="49967"/>
                </a:lnTo>
                <a:lnTo>
                  <a:pt x="22347" y="12228"/>
                </a:lnTo>
                <a:lnTo>
                  <a:pt x="841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2377" y="6936051"/>
            <a:ext cx="123189" cy="361950"/>
          </a:xfrm>
          <a:custGeom>
            <a:avLst/>
            <a:gdLst/>
            <a:ahLst/>
            <a:cxnLst/>
            <a:rect l="l" t="t" r="r" b="b"/>
            <a:pathLst>
              <a:path w="123189" h="361950">
                <a:moveTo>
                  <a:pt x="6325" y="0"/>
                </a:moveTo>
                <a:lnTo>
                  <a:pt x="0" y="17460"/>
                </a:lnTo>
                <a:lnTo>
                  <a:pt x="3103" y="58831"/>
                </a:lnTo>
                <a:lnTo>
                  <a:pt x="14734" y="118031"/>
                </a:lnTo>
                <a:lnTo>
                  <a:pt x="33990" y="188983"/>
                </a:lnTo>
                <a:lnTo>
                  <a:pt x="57540" y="258660"/>
                </a:lnTo>
                <a:lnTo>
                  <a:pt x="80880" y="314309"/>
                </a:lnTo>
                <a:lnTo>
                  <a:pt x="101353" y="350388"/>
                </a:lnTo>
                <a:lnTo>
                  <a:pt x="116299" y="361355"/>
                </a:lnTo>
                <a:lnTo>
                  <a:pt x="122592" y="343950"/>
                </a:lnTo>
                <a:lnTo>
                  <a:pt x="119471" y="302588"/>
                </a:lnTo>
                <a:lnTo>
                  <a:pt x="107834" y="243362"/>
                </a:lnTo>
                <a:lnTo>
                  <a:pt x="88576" y="172370"/>
                </a:lnTo>
                <a:lnTo>
                  <a:pt x="65028" y="102694"/>
                </a:lnTo>
                <a:lnTo>
                  <a:pt x="41694" y="47045"/>
                </a:lnTo>
                <a:lnTo>
                  <a:pt x="21239" y="10966"/>
                </a:lnTo>
                <a:lnTo>
                  <a:pt x="6325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31055" y="7518479"/>
            <a:ext cx="73025" cy="375285"/>
          </a:xfrm>
          <a:custGeom>
            <a:avLst/>
            <a:gdLst/>
            <a:ahLst/>
            <a:cxnLst/>
            <a:rect l="l" t="t" r="r" b="b"/>
            <a:pathLst>
              <a:path w="73025" h="375284">
                <a:moveTo>
                  <a:pt x="13274" y="0"/>
                </a:moveTo>
                <a:lnTo>
                  <a:pt x="4043" y="16108"/>
                </a:lnTo>
                <a:lnTo>
                  <a:pt x="0" y="57420"/>
                </a:lnTo>
                <a:lnTo>
                  <a:pt x="1304" y="117798"/>
                </a:lnTo>
                <a:lnTo>
                  <a:pt x="8118" y="191103"/>
                </a:lnTo>
                <a:lnTo>
                  <a:pt x="19353" y="263862"/>
                </a:lnTo>
                <a:lnTo>
                  <a:pt x="32784" y="322744"/>
                </a:lnTo>
                <a:lnTo>
                  <a:pt x="46741" y="361820"/>
                </a:lnTo>
                <a:lnTo>
                  <a:pt x="59554" y="375160"/>
                </a:lnTo>
                <a:lnTo>
                  <a:pt x="68819" y="359084"/>
                </a:lnTo>
                <a:lnTo>
                  <a:pt x="72886" y="317782"/>
                </a:lnTo>
                <a:lnTo>
                  <a:pt x="71604" y="257394"/>
                </a:lnTo>
                <a:lnTo>
                  <a:pt x="64823" y="184057"/>
                </a:lnTo>
                <a:lnTo>
                  <a:pt x="53579" y="111329"/>
                </a:lnTo>
                <a:lnTo>
                  <a:pt x="40123" y="52458"/>
                </a:lnTo>
                <a:lnTo>
                  <a:pt x="26129" y="13372"/>
                </a:lnTo>
                <a:lnTo>
                  <a:pt x="1327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0505" y="5923170"/>
            <a:ext cx="57785" cy="378460"/>
          </a:xfrm>
          <a:custGeom>
            <a:avLst/>
            <a:gdLst/>
            <a:ahLst/>
            <a:cxnLst/>
            <a:rect l="l" t="t" r="r" b="b"/>
            <a:pathLst>
              <a:path w="57785" h="378460">
                <a:moveTo>
                  <a:pt x="35286" y="0"/>
                </a:moveTo>
                <a:lnTo>
                  <a:pt x="13213" y="54685"/>
                </a:lnTo>
                <a:lnTo>
                  <a:pt x="5057" y="114592"/>
                </a:lnTo>
                <a:lnTo>
                  <a:pt x="289" y="188125"/>
                </a:lnTo>
                <a:lnTo>
                  <a:pt x="0" y="261808"/>
                </a:lnTo>
                <a:lnTo>
                  <a:pt x="4070" y="322130"/>
                </a:lnTo>
                <a:lnTo>
                  <a:pt x="11792" y="362967"/>
                </a:lnTo>
                <a:lnTo>
                  <a:pt x="22457" y="378198"/>
                </a:lnTo>
                <a:lnTo>
                  <a:pt x="34071" y="363698"/>
                </a:lnTo>
                <a:lnTo>
                  <a:pt x="44530" y="323469"/>
                </a:lnTo>
                <a:lnTo>
                  <a:pt x="52702" y="263572"/>
                </a:lnTo>
                <a:lnTo>
                  <a:pt x="57453" y="190073"/>
                </a:lnTo>
                <a:lnTo>
                  <a:pt x="57711" y="116389"/>
                </a:lnTo>
                <a:lnTo>
                  <a:pt x="53630" y="56067"/>
                </a:lnTo>
                <a:lnTo>
                  <a:pt x="45919" y="15230"/>
                </a:lnTo>
                <a:lnTo>
                  <a:pt x="3528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70623" y="5681471"/>
            <a:ext cx="73025" cy="376555"/>
          </a:xfrm>
          <a:custGeom>
            <a:avLst/>
            <a:gdLst/>
            <a:ahLst/>
            <a:cxnLst/>
            <a:rect l="l" t="t" r="r" b="b"/>
            <a:pathLst>
              <a:path w="73025" h="376554">
                <a:moveTo>
                  <a:pt x="13446" y="0"/>
                </a:moveTo>
                <a:lnTo>
                  <a:pt x="4166" y="16081"/>
                </a:lnTo>
                <a:lnTo>
                  <a:pt x="0" y="57464"/>
                </a:lnTo>
                <a:lnTo>
                  <a:pt x="1138" y="117976"/>
                </a:lnTo>
                <a:lnTo>
                  <a:pt x="7775" y="191447"/>
                </a:lnTo>
                <a:lnTo>
                  <a:pt x="18918" y="264386"/>
                </a:lnTo>
                <a:lnTo>
                  <a:pt x="32269" y="323448"/>
                </a:lnTo>
                <a:lnTo>
                  <a:pt x="46188" y="362681"/>
                </a:lnTo>
                <a:lnTo>
                  <a:pt x="59039" y="376135"/>
                </a:lnTo>
                <a:lnTo>
                  <a:pt x="68309" y="359988"/>
                </a:lnTo>
                <a:lnTo>
                  <a:pt x="72457" y="318578"/>
                </a:lnTo>
                <a:lnTo>
                  <a:pt x="71299" y="258071"/>
                </a:lnTo>
                <a:lnTo>
                  <a:pt x="64652" y="184631"/>
                </a:lnTo>
                <a:lnTo>
                  <a:pt x="53542" y="111669"/>
                </a:lnTo>
                <a:lnTo>
                  <a:pt x="40209" y="52616"/>
                </a:lnTo>
                <a:lnTo>
                  <a:pt x="26296" y="13414"/>
                </a:lnTo>
                <a:lnTo>
                  <a:pt x="1344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86467" y="6032545"/>
            <a:ext cx="61594" cy="379095"/>
          </a:xfrm>
          <a:custGeom>
            <a:avLst/>
            <a:gdLst/>
            <a:ahLst/>
            <a:cxnLst/>
            <a:rect l="l" t="t" r="r" b="b"/>
            <a:pathLst>
              <a:path w="61595" h="379095">
                <a:moveTo>
                  <a:pt x="41550" y="0"/>
                </a:moveTo>
                <a:lnTo>
                  <a:pt x="18116" y="54292"/>
                </a:lnTo>
                <a:lnTo>
                  <a:pt x="8517" y="114133"/>
                </a:lnTo>
                <a:lnTo>
                  <a:pt x="2027" y="187723"/>
                </a:lnTo>
                <a:lnTo>
                  <a:pt x="0" y="261551"/>
                </a:lnTo>
                <a:lnTo>
                  <a:pt x="2643" y="322108"/>
                </a:lnTo>
                <a:lnTo>
                  <a:pt x="9389" y="363235"/>
                </a:lnTo>
                <a:lnTo>
                  <a:pt x="19669" y="378771"/>
                </a:lnTo>
                <a:lnTo>
                  <a:pt x="31653" y="364535"/>
                </a:lnTo>
                <a:lnTo>
                  <a:pt x="43110" y="324478"/>
                </a:lnTo>
                <a:lnTo>
                  <a:pt x="52742" y="264636"/>
                </a:lnTo>
                <a:lnTo>
                  <a:pt x="59248" y="191046"/>
                </a:lnTo>
                <a:lnTo>
                  <a:pt x="61252" y="117162"/>
                </a:lnTo>
                <a:lnTo>
                  <a:pt x="58604" y="56597"/>
                </a:lnTo>
                <a:lnTo>
                  <a:pt x="51854" y="15495"/>
                </a:lnTo>
                <a:lnTo>
                  <a:pt x="4155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22904" y="8124946"/>
            <a:ext cx="59690" cy="380365"/>
          </a:xfrm>
          <a:custGeom>
            <a:avLst/>
            <a:gdLst/>
            <a:ahLst/>
            <a:cxnLst/>
            <a:rect l="l" t="t" r="r" b="b"/>
            <a:pathLst>
              <a:path w="59689" h="380365">
                <a:moveTo>
                  <a:pt x="37782" y="0"/>
                </a:moveTo>
                <a:lnTo>
                  <a:pt x="15042" y="54800"/>
                </a:lnTo>
                <a:lnTo>
                  <a:pt x="6303" y="114979"/>
                </a:lnTo>
                <a:lnTo>
                  <a:pt x="895" y="188869"/>
                </a:lnTo>
                <a:lnTo>
                  <a:pt x="0" y="262976"/>
                </a:lnTo>
                <a:lnTo>
                  <a:pt x="3572" y="323683"/>
                </a:lnTo>
                <a:lnTo>
                  <a:pt x="10947" y="364831"/>
                </a:lnTo>
                <a:lnTo>
                  <a:pt x="21457" y="380260"/>
                </a:lnTo>
                <a:lnTo>
                  <a:pt x="33310" y="365829"/>
                </a:lnTo>
                <a:lnTo>
                  <a:pt x="44197" y="325473"/>
                </a:lnTo>
                <a:lnTo>
                  <a:pt x="52935" y="265280"/>
                </a:lnTo>
                <a:lnTo>
                  <a:pt x="58344" y="191333"/>
                </a:lnTo>
                <a:lnTo>
                  <a:pt x="59272" y="117235"/>
                </a:lnTo>
                <a:lnTo>
                  <a:pt x="55710" y="56547"/>
                </a:lnTo>
                <a:lnTo>
                  <a:pt x="48325" y="15419"/>
                </a:lnTo>
                <a:lnTo>
                  <a:pt x="3778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5297" y="6677568"/>
            <a:ext cx="66040" cy="380365"/>
          </a:xfrm>
          <a:custGeom>
            <a:avLst/>
            <a:gdLst/>
            <a:ahLst/>
            <a:cxnLst/>
            <a:rect l="l" t="t" r="r" b="b"/>
            <a:pathLst>
              <a:path w="66039" h="380365">
                <a:moveTo>
                  <a:pt x="16616" y="0"/>
                </a:moveTo>
                <a:lnTo>
                  <a:pt x="6681" y="15863"/>
                </a:lnTo>
                <a:lnTo>
                  <a:pt x="1015" y="57349"/>
                </a:lnTo>
                <a:lnTo>
                  <a:pt x="0" y="118266"/>
                </a:lnTo>
                <a:lnTo>
                  <a:pt x="4015" y="192421"/>
                </a:lnTo>
                <a:lnTo>
                  <a:pt x="12544" y="266161"/>
                </a:lnTo>
                <a:lnTo>
                  <a:pt x="23833" y="326017"/>
                </a:lnTo>
                <a:lnTo>
                  <a:pt x="36411" y="365950"/>
                </a:lnTo>
                <a:lnTo>
                  <a:pt x="48807" y="379916"/>
                </a:lnTo>
                <a:lnTo>
                  <a:pt x="58775" y="364054"/>
                </a:lnTo>
                <a:lnTo>
                  <a:pt x="64458" y="322574"/>
                </a:lnTo>
                <a:lnTo>
                  <a:pt x="65480" y="261674"/>
                </a:lnTo>
                <a:lnTo>
                  <a:pt x="61465" y="187552"/>
                </a:lnTo>
                <a:lnTo>
                  <a:pt x="52935" y="113779"/>
                </a:lnTo>
                <a:lnTo>
                  <a:pt x="41640" y="53905"/>
                </a:lnTo>
                <a:lnTo>
                  <a:pt x="29045" y="13966"/>
                </a:lnTo>
                <a:lnTo>
                  <a:pt x="1661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23118" y="5672650"/>
            <a:ext cx="0" cy="2834640"/>
          </a:xfrm>
          <a:custGeom>
            <a:avLst/>
            <a:gdLst/>
            <a:ahLst/>
            <a:cxnLst/>
            <a:rect l="l" t="t" r="r" b="b"/>
            <a:pathLst>
              <a:path h="2834640">
                <a:moveTo>
                  <a:pt x="0" y="2834309"/>
                </a:moveTo>
                <a:lnTo>
                  <a:pt x="0" y="0"/>
                </a:lnTo>
                <a:lnTo>
                  <a:pt x="0" y="283430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23117" y="5671504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3" y="2834252"/>
                </a:lnTo>
                <a:lnTo>
                  <a:pt x="2833843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solidFill>
            <a:srgbClr val="B3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23117" y="5671504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3" y="2834252"/>
                </a:lnTo>
                <a:lnTo>
                  <a:pt x="2833843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ln w="57281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23128" y="5670330"/>
            <a:ext cx="2834005" cy="2836545"/>
          </a:xfrm>
          <a:custGeom>
            <a:avLst/>
            <a:gdLst/>
            <a:ahLst/>
            <a:cxnLst/>
            <a:rect l="l" t="t" r="r" b="b"/>
            <a:pathLst>
              <a:path w="2834004" h="2836545">
                <a:moveTo>
                  <a:pt x="131853" y="2233"/>
                </a:moveTo>
                <a:lnTo>
                  <a:pt x="0" y="2291"/>
                </a:lnTo>
                <a:lnTo>
                  <a:pt x="0" y="2836543"/>
                </a:lnTo>
                <a:lnTo>
                  <a:pt x="131796" y="2836543"/>
                </a:lnTo>
                <a:lnTo>
                  <a:pt x="131796" y="1266695"/>
                </a:lnTo>
                <a:lnTo>
                  <a:pt x="310333" y="1266695"/>
                </a:lnTo>
                <a:lnTo>
                  <a:pt x="310333" y="442070"/>
                </a:lnTo>
                <a:lnTo>
                  <a:pt x="1291672" y="442070"/>
                </a:lnTo>
                <a:lnTo>
                  <a:pt x="1292139" y="72637"/>
                </a:lnTo>
                <a:lnTo>
                  <a:pt x="2833842" y="72637"/>
                </a:lnTo>
                <a:lnTo>
                  <a:pt x="2833842" y="2291"/>
                </a:lnTo>
                <a:lnTo>
                  <a:pt x="368241" y="2291"/>
                </a:lnTo>
                <a:lnTo>
                  <a:pt x="131853" y="2233"/>
                </a:lnTo>
                <a:close/>
              </a:path>
              <a:path w="2834004" h="2836545">
                <a:moveTo>
                  <a:pt x="310333" y="1266695"/>
                </a:moveTo>
                <a:lnTo>
                  <a:pt x="131796" y="1266695"/>
                </a:lnTo>
                <a:lnTo>
                  <a:pt x="254659" y="1628395"/>
                </a:lnTo>
                <a:lnTo>
                  <a:pt x="255174" y="2836543"/>
                </a:lnTo>
                <a:lnTo>
                  <a:pt x="310333" y="2836543"/>
                </a:lnTo>
                <a:lnTo>
                  <a:pt x="310333" y="1266695"/>
                </a:lnTo>
                <a:close/>
              </a:path>
              <a:path w="2834004" h="2836545">
                <a:moveTo>
                  <a:pt x="1291672" y="442070"/>
                </a:moveTo>
                <a:lnTo>
                  <a:pt x="310333" y="442070"/>
                </a:lnTo>
                <a:lnTo>
                  <a:pt x="367497" y="442987"/>
                </a:lnTo>
                <a:lnTo>
                  <a:pt x="364232" y="2474843"/>
                </a:lnTo>
                <a:lnTo>
                  <a:pt x="401979" y="2567703"/>
                </a:lnTo>
                <a:lnTo>
                  <a:pt x="401979" y="2836543"/>
                </a:lnTo>
                <a:lnTo>
                  <a:pt x="684932" y="2836543"/>
                </a:lnTo>
                <a:lnTo>
                  <a:pt x="684932" y="1086647"/>
                </a:lnTo>
                <a:lnTo>
                  <a:pt x="705726" y="1040646"/>
                </a:lnTo>
                <a:lnTo>
                  <a:pt x="705726" y="632202"/>
                </a:lnTo>
                <a:lnTo>
                  <a:pt x="767356" y="552690"/>
                </a:lnTo>
                <a:lnTo>
                  <a:pt x="1291532" y="552690"/>
                </a:lnTo>
                <a:lnTo>
                  <a:pt x="1291672" y="442070"/>
                </a:lnTo>
                <a:close/>
              </a:path>
              <a:path w="2834004" h="2836545">
                <a:moveTo>
                  <a:pt x="1087313" y="1969587"/>
                </a:moveTo>
                <a:lnTo>
                  <a:pt x="823145" y="1969587"/>
                </a:lnTo>
                <a:lnTo>
                  <a:pt x="823145" y="2836543"/>
                </a:lnTo>
                <a:lnTo>
                  <a:pt x="1087313" y="2836543"/>
                </a:lnTo>
                <a:lnTo>
                  <a:pt x="1087313" y="1969587"/>
                </a:lnTo>
                <a:close/>
              </a:path>
              <a:path w="2834004" h="2836545">
                <a:moveTo>
                  <a:pt x="1958973" y="297826"/>
                </a:moveTo>
                <a:lnTo>
                  <a:pt x="1362764" y="297826"/>
                </a:lnTo>
                <a:lnTo>
                  <a:pt x="1362077" y="2639482"/>
                </a:lnTo>
                <a:lnTo>
                  <a:pt x="1362248" y="2836543"/>
                </a:lnTo>
                <a:lnTo>
                  <a:pt x="1589300" y="2836543"/>
                </a:lnTo>
                <a:lnTo>
                  <a:pt x="1588842" y="892850"/>
                </a:lnTo>
                <a:lnTo>
                  <a:pt x="1958973" y="892850"/>
                </a:lnTo>
                <a:lnTo>
                  <a:pt x="1958973" y="297826"/>
                </a:lnTo>
                <a:close/>
              </a:path>
              <a:path w="2834004" h="2836545">
                <a:moveTo>
                  <a:pt x="1958973" y="892850"/>
                </a:moveTo>
                <a:lnTo>
                  <a:pt x="1588842" y="892850"/>
                </a:lnTo>
                <a:lnTo>
                  <a:pt x="1669031" y="1254434"/>
                </a:lnTo>
                <a:lnTo>
                  <a:pt x="1669031" y="2836543"/>
                </a:lnTo>
                <a:lnTo>
                  <a:pt x="1733469" y="2836543"/>
                </a:lnTo>
                <a:lnTo>
                  <a:pt x="1733469" y="2206404"/>
                </a:lnTo>
                <a:lnTo>
                  <a:pt x="1810878" y="2206404"/>
                </a:lnTo>
                <a:lnTo>
                  <a:pt x="1806614" y="1625301"/>
                </a:lnTo>
                <a:lnTo>
                  <a:pt x="1958973" y="1625301"/>
                </a:lnTo>
                <a:lnTo>
                  <a:pt x="1958973" y="892850"/>
                </a:lnTo>
                <a:close/>
              </a:path>
              <a:path w="2834004" h="2836545">
                <a:moveTo>
                  <a:pt x="1958973" y="1625301"/>
                </a:moveTo>
                <a:lnTo>
                  <a:pt x="1806614" y="1625301"/>
                </a:lnTo>
                <a:lnTo>
                  <a:pt x="1911719" y="1964430"/>
                </a:lnTo>
                <a:lnTo>
                  <a:pt x="1911719" y="2836543"/>
                </a:lnTo>
                <a:lnTo>
                  <a:pt x="1958973" y="2836543"/>
                </a:lnTo>
                <a:lnTo>
                  <a:pt x="1958973" y="1625301"/>
                </a:lnTo>
                <a:close/>
              </a:path>
              <a:path w="2834004" h="2836545">
                <a:moveTo>
                  <a:pt x="2453914" y="2119674"/>
                </a:moveTo>
                <a:lnTo>
                  <a:pt x="2224459" y="2119674"/>
                </a:lnTo>
                <a:lnTo>
                  <a:pt x="2224802" y="2836543"/>
                </a:lnTo>
                <a:lnTo>
                  <a:pt x="2453629" y="2836543"/>
                </a:lnTo>
                <a:lnTo>
                  <a:pt x="2453914" y="2119674"/>
                </a:lnTo>
                <a:close/>
              </a:path>
              <a:path w="2834004" h="2836545">
                <a:moveTo>
                  <a:pt x="2833842" y="371323"/>
                </a:moveTo>
                <a:lnTo>
                  <a:pt x="2570706" y="371323"/>
                </a:lnTo>
                <a:lnTo>
                  <a:pt x="2570935" y="2836543"/>
                </a:lnTo>
                <a:lnTo>
                  <a:pt x="2596194" y="2836543"/>
                </a:lnTo>
                <a:lnTo>
                  <a:pt x="2597226" y="2454107"/>
                </a:lnTo>
                <a:lnTo>
                  <a:pt x="2833842" y="2454107"/>
                </a:lnTo>
                <a:lnTo>
                  <a:pt x="2833842" y="371323"/>
                </a:lnTo>
                <a:close/>
              </a:path>
              <a:path w="2834004" h="2836545">
                <a:moveTo>
                  <a:pt x="2833842" y="2454107"/>
                </a:moveTo>
                <a:lnTo>
                  <a:pt x="2656852" y="2454107"/>
                </a:lnTo>
                <a:lnTo>
                  <a:pt x="2656624" y="2836543"/>
                </a:lnTo>
                <a:lnTo>
                  <a:pt x="2833842" y="2836543"/>
                </a:lnTo>
                <a:lnTo>
                  <a:pt x="2833842" y="2454107"/>
                </a:lnTo>
                <a:close/>
              </a:path>
              <a:path w="2834004" h="2836545">
                <a:moveTo>
                  <a:pt x="1810878" y="2206404"/>
                </a:moveTo>
                <a:lnTo>
                  <a:pt x="1733469" y="2206404"/>
                </a:lnTo>
                <a:lnTo>
                  <a:pt x="1811997" y="2359013"/>
                </a:lnTo>
                <a:lnTo>
                  <a:pt x="1810878" y="2206404"/>
                </a:lnTo>
                <a:close/>
              </a:path>
              <a:path w="2834004" h="2836545">
                <a:moveTo>
                  <a:pt x="2833842" y="213158"/>
                </a:moveTo>
                <a:lnTo>
                  <a:pt x="1958973" y="213158"/>
                </a:lnTo>
                <a:lnTo>
                  <a:pt x="2064710" y="560308"/>
                </a:lnTo>
                <a:lnTo>
                  <a:pt x="2064710" y="928196"/>
                </a:lnTo>
                <a:lnTo>
                  <a:pt x="2140317" y="1251055"/>
                </a:lnTo>
                <a:lnTo>
                  <a:pt x="2139344" y="2348759"/>
                </a:lnTo>
                <a:lnTo>
                  <a:pt x="2162026" y="2348759"/>
                </a:lnTo>
                <a:lnTo>
                  <a:pt x="2162026" y="2255097"/>
                </a:lnTo>
                <a:lnTo>
                  <a:pt x="2224459" y="2119674"/>
                </a:lnTo>
                <a:lnTo>
                  <a:pt x="2453914" y="2119674"/>
                </a:lnTo>
                <a:lnTo>
                  <a:pt x="2454202" y="1395014"/>
                </a:lnTo>
                <a:lnTo>
                  <a:pt x="2479060" y="1386363"/>
                </a:lnTo>
                <a:lnTo>
                  <a:pt x="2478030" y="668807"/>
                </a:lnTo>
                <a:lnTo>
                  <a:pt x="2570706" y="371323"/>
                </a:lnTo>
                <a:lnTo>
                  <a:pt x="2833842" y="371323"/>
                </a:lnTo>
                <a:lnTo>
                  <a:pt x="2833842" y="213158"/>
                </a:lnTo>
                <a:close/>
              </a:path>
              <a:path w="2834004" h="2836545">
                <a:moveTo>
                  <a:pt x="1291532" y="552690"/>
                </a:moveTo>
                <a:lnTo>
                  <a:pt x="767356" y="552690"/>
                </a:lnTo>
                <a:lnTo>
                  <a:pt x="767356" y="1866530"/>
                </a:lnTo>
                <a:lnTo>
                  <a:pt x="822114" y="2182459"/>
                </a:lnTo>
                <a:lnTo>
                  <a:pt x="823145" y="1969587"/>
                </a:lnTo>
                <a:lnTo>
                  <a:pt x="1087313" y="1969587"/>
                </a:lnTo>
                <a:lnTo>
                  <a:pt x="1087313" y="823821"/>
                </a:lnTo>
                <a:lnTo>
                  <a:pt x="1291190" y="823821"/>
                </a:lnTo>
                <a:lnTo>
                  <a:pt x="1291532" y="552690"/>
                </a:lnTo>
                <a:close/>
              </a:path>
              <a:path w="2834004" h="2836545">
                <a:moveTo>
                  <a:pt x="1291190" y="823821"/>
                </a:moveTo>
                <a:lnTo>
                  <a:pt x="1087313" y="823821"/>
                </a:lnTo>
                <a:lnTo>
                  <a:pt x="1220199" y="1168966"/>
                </a:lnTo>
                <a:lnTo>
                  <a:pt x="1220199" y="1533988"/>
                </a:lnTo>
                <a:lnTo>
                  <a:pt x="1290078" y="1702981"/>
                </a:lnTo>
                <a:lnTo>
                  <a:pt x="1291190" y="823821"/>
                </a:lnTo>
                <a:close/>
              </a:path>
              <a:path w="2834004" h="2836545">
                <a:moveTo>
                  <a:pt x="2833842" y="72637"/>
                </a:moveTo>
                <a:lnTo>
                  <a:pt x="1292139" y="72637"/>
                </a:lnTo>
                <a:lnTo>
                  <a:pt x="1359672" y="320111"/>
                </a:lnTo>
                <a:lnTo>
                  <a:pt x="1362764" y="297826"/>
                </a:lnTo>
                <a:lnTo>
                  <a:pt x="1958973" y="297826"/>
                </a:lnTo>
                <a:lnTo>
                  <a:pt x="1958973" y="213158"/>
                </a:lnTo>
                <a:lnTo>
                  <a:pt x="2833842" y="213158"/>
                </a:lnTo>
                <a:lnTo>
                  <a:pt x="2833842" y="72637"/>
                </a:lnTo>
                <a:close/>
              </a:path>
              <a:path w="2834004" h="2836545">
                <a:moveTo>
                  <a:pt x="368241" y="2233"/>
                </a:moveTo>
                <a:lnTo>
                  <a:pt x="767356" y="2291"/>
                </a:lnTo>
                <a:lnTo>
                  <a:pt x="368241" y="2233"/>
                </a:lnTo>
                <a:close/>
              </a:path>
              <a:path w="2834004" h="2836545">
                <a:moveTo>
                  <a:pt x="1761478" y="0"/>
                </a:moveTo>
                <a:lnTo>
                  <a:pt x="1589300" y="2291"/>
                </a:lnTo>
                <a:lnTo>
                  <a:pt x="1761421" y="2291"/>
                </a:lnTo>
                <a:lnTo>
                  <a:pt x="1761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23117" y="5671504"/>
            <a:ext cx="2834005" cy="2834640"/>
          </a:xfrm>
          <a:custGeom>
            <a:avLst/>
            <a:gdLst/>
            <a:ahLst/>
            <a:cxnLst/>
            <a:rect l="l" t="t" r="r" b="b"/>
            <a:pathLst>
              <a:path w="2834004" h="2834640">
                <a:moveTo>
                  <a:pt x="0" y="2834252"/>
                </a:moveTo>
                <a:lnTo>
                  <a:pt x="2833843" y="2834252"/>
                </a:lnTo>
                <a:lnTo>
                  <a:pt x="2833843" y="0"/>
                </a:lnTo>
                <a:lnTo>
                  <a:pt x="0" y="0"/>
                </a:lnTo>
                <a:lnTo>
                  <a:pt x="0" y="2834252"/>
                </a:lnTo>
                <a:close/>
              </a:path>
            </a:pathLst>
          </a:custGeom>
          <a:ln w="57281">
            <a:solidFill>
              <a:srgbClr val="666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401" y="7925392"/>
            <a:ext cx="60325" cy="381000"/>
          </a:xfrm>
          <a:custGeom>
            <a:avLst/>
            <a:gdLst/>
            <a:ahLst/>
            <a:cxnLst/>
            <a:rect l="l" t="t" r="r" b="b"/>
            <a:pathLst>
              <a:path w="60325" h="381000">
                <a:moveTo>
                  <a:pt x="39262" y="0"/>
                </a:moveTo>
                <a:lnTo>
                  <a:pt x="16258" y="54850"/>
                </a:lnTo>
                <a:lnTo>
                  <a:pt x="7164" y="115084"/>
                </a:lnTo>
                <a:lnTo>
                  <a:pt x="1286" y="189099"/>
                </a:lnTo>
                <a:lnTo>
                  <a:pt x="0" y="263333"/>
                </a:lnTo>
                <a:lnTo>
                  <a:pt x="3277" y="324163"/>
                </a:lnTo>
                <a:lnTo>
                  <a:pt x="10485" y="365423"/>
                </a:lnTo>
                <a:lnTo>
                  <a:pt x="20991" y="380947"/>
                </a:lnTo>
                <a:lnTo>
                  <a:pt x="32925" y="366481"/>
                </a:lnTo>
                <a:lnTo>
                  <a:pt x="44038" y="326097"/>
                </a:lnTo>
                <a:lnTo>
                  <a:pt x="53121" y="265863"/>
                </a:lnTo>
                <a:lnTo>
                  <a:pt x="58966" y="191848"/>
                </a:lnTo>
                <a:lnTo>
                  <a:pt x="60244" y="117613"/>
                </a:lnTo>
                <a:lnTo>
                  <a:pt x="56954" y="56784"/>
                </a:lnTo>
                <a:lnTo>
                  <a:pt x="49743" y="15524"/>
                </a:lnTo>
                <a:lnTo>
                  <a:pt x="3926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19401" y="7925392"/>
            <a:ext cx="60325" cy="381000"/>
          </a:xfrm>
          <a:custGeom>
            <a:avLst/>
            <a:gdLst/>
            <a:ahLst/>
            <a:cxnLst/>
            <a:rect l="l" t="t" r="r" b="b"/>
            <a:pathLst>
              <a:path w="60325" h="381000">
                <a:moveTo>
                  <a:pt x="39262" y="0"/>
                </a:moveTo>
                <a:lnTo>
                  <a:pt x="16258" y="54850"/>
                </a:lnTo>
                <a:lnTo>
                  <a:pt x="7164" y="115084"/>
                </a:lnTo>
                <a:lnTo>
                  <a:pt x="1286" y="189099"/>
                </a:lnTo>
                <a:lnTo>
                  <a:pt x="0" y="263333"/>
                </a:lnTo>
                <a:lnTo>
                  <a:pt x="3277" y="324163"/>
                </a:lnTo>
                <a:lnTo>
                  <a:pt x="10485" y="365423"/>
                </a:lnTo>
                <a:lnTo>
                  <a:pt x="20991" y="380947"/>
                </a:lnTo>
                <a:lnTo>
                  <a:pt x="32925" y="366481"/>
                </a:lnTo>
                <a:lnTo>
                  <a:pt x="44038" y="326097"/>
                </a:lnTo>
                <a:lnTo>
                  <a:pt x="53121" y="265863"/>
                </a:lnTo>
                <a:lnTo>
                  <a:pt x="58966" y="191848"/>
                </a:lnTo>
                <a:lnTo>
                  <a:pt x="60244" y="117613"/>
                </a:lnTo>
                <a:lnTo>
                  <a:pt x="56954" y="56784"/>
                </a:lnTo>
                <a:lnTo>
                  <a:pt x="49743" y="15524"/>
                </a:lnTo>
                <a:lnTo>
                  <a:pt x="3926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01514" y="6013401"/>
            <a:ext cx="92710" cy="373380"/>
          </a:xfrm>
          <a:custGeom>
            <a:avLst/>
            <a:gdLst/>
            <a:ahLst/>
            <a:cxnLst/>
            <a:rect l="l" t="t" r="r" b="b"/>
            <a:pathLst>
              <a:path w="92709" h="373379">
                <a:moveTo>
                  <a:pt x="83168" y="0"/>
                </a:moveTo>
                <a:lnTo>
                  <a:pt x="52302" y="50711"/>
                </a:lnTo>
                <a:lnTo>
                  <a:pt x="34493" y="108848"/>
                </a:lnTo>
                <a:lnTo>
                  <a:pt x="17870" y="181077"/>
                </a:lnTo>
                <a:lnTo>
                  <a:pt x="5708" y="254191"/>
                </a:lnTo>
                <a:lnTo>
                  <a:pt x="0" y="314732"/>
                </a:lnTo>
                <a:lnTo>
                  <a:pt x="1036" y="356508"/>
                </a:lnTo>
                <a:lnTo>
                  <a:pt x="9106" y="373327"/>
                </a:lnTo>
                <a:lnTo>
                  <a:pt x="22988" y="360839"/>
                </a:lnTo>
                <a:lnTo>
                  <a:pt x="39865" y="322616"/>
                </a:lnTo>
                <a:lnTo>
                  <a:pt x="57644" y="264478"/>
                </a:lnTo>
                <a:lnTo>
                  <a:pt x="74232" y="192248"/>
                </a:lnTo>
                <a:lnTo>
                  <a:pt x="86470" y="119167"/>
                </a:lnTo>
                <a:lnTo>
                  <a:pt x="92232" y="58637"/>
                </a:lnTo>
                <a:lnTo>
                  <a:pt x="91228" y="16851"/>
                </a:lnTo>
                <a:lnTo>
                  <a:pt x="8316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33884" y="7275110"/>
            <a:ext cx="100330" cy="370840"/>
          </a:xfrm>
          <a:custGeom>
            <a:avLst/>
            <a:gdLst/>
            <a:ahLst/>
            <a:cxnLst/>
            <a:rect l="l" t="t" r="r" b="b"/>
            <a:pathLst>
              <a:path w="100329" h="370840">
                <a:moveTo>
                  <a:pt x="7554" y="0"/>
                </a:moveTo>
                <a:lnTo>
                  <a:pt x="0" y="17083"/>
                </a:lnTo>
                <a:lnTo>
                  <a:pt x="215" y="58818"/>
                </a:lnTo>
                <a:lnTo>
                  <a:pt x="7723" y="119048"/>
                </a:lnTo>
                <a:lnTo>
                  <a:pt x="22045" y="191620"/>
                </a:lnTo>
                <a:lnTo>
                  <a:pt x="40795" y="263185"/>
                </a:lnTo>
                <a:lnTo>
                  <a:pt x="60307" y="320662"/>
                </a:lnTo>
                <a:lnTo>
                  <a:pt x="78316" y="358302"/>
                </a:lnTo>
                <a:lnTo>
                  <a:pt x="92555" y="370351"/>
                </a:lnTo>
                <a:lnTo>
                  <a:pt x="100117" y="353332"/>
                </a:lnTo>
                <a:lnTo>
                  <a:pt x="99915" y="311626"/>
                </a:lnTo>
                <a:lnTo>
                  <a:pt x="92410" y="251391"/>
                </a:lnTo>
                <a:lnTo>
                  <a:pt x="78063" y="178789"/>
                </a:lnTo>
                <a:lnTo>
                  <a:pt x="59289" y="107191"/>
                </a:lnTo>
                <a:lnTo>
                  <a:pt x="39780" y="49695"/>
                </a:lnTo>
                <a:lnTo>
                  <a:pt x="21785" y="12050"/>
                </a:lnTo>
                <a:lnTo>
                  <a:pt x="7554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77051" y="7036993"/>
            <a:ext cx="114300" cy="365760"/>
          </a:xfrm>
          <a:custGeom>
            <a:avLst/>
            <a:gdLst/>
            <a:ahLst/>
            <a:cxnLst/>
            <a:rect l="l" t="t" r="r" b="b"/>
            <a:pathLst>
              <a:path w="114300" h="365759">
                <a:moveTo>
                  <a:pt x="6793" y="0"/>
                </a:moveTo>
                <a:lnTo>
                  <a:pt x="0" y="17304"/>
                </a:lnTo>
                <a:lnTo>
                  <a:pt x="1981" y="58867"/>
                </a:lnTo>
                <a:lnTo>
                  <a:pt x="11995" y="118572"/>
                </a:lnTo>
                <a:lnTo>
                  <a:pt x="29302" y="190301"/>
                </a:lnTo>
                <a:lnTo>
                  <a:pt x="51008" y="260827"/>
                </a:lnTo>
                <a:lnTo>
                  <a:pt x="72870" y="317261"/>
                </a:lnTo>
                <a:lnTo>
                  <a:pt x="92379" y="353995"/>
                </a:lnTo>
                <a:lnTo>
                  <a:pt x="107029" y="365424"/>
                </a:lnTo>
                <a:lnTo>
                  <a:pt x="113863" y="348087"/>
                </a:lnTo>
                <a:lnTo>
                  <a:pt x="111912" y="306513"/>
                </a:lnTo>
                <a:lnTo>
                  <a:pt x="101907" y="246819"/>
                </a:lnTo>
                <a:lnTo>
                  <a:pt x="84576" y="175121"/>
                </a:lnTo>
                <a:lnTo>
                  <a:pt x="62877" y="104612"/>
                </a:lnTo>
                <a:lnTo>
                  <a:pt x="41023" y="48162"/>
                </a:lnTo>
                <a:lnTo>
                  <a:pt x="21499" y="11412"/>
                </a:lnTo>
                <a:lnTo>
                  <a:pt x="679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511190" y="6550549"/>
            <a:ext cx="81280" cy="374650"/>
          </a:xfrm>
          <a:custGeom>
            <a:avLst/>
            <a:gdLst/>
            <a:ahLst/>
            <a:cxnLst/>
            <a:rect l="l" t="t" r="r" b="b"/>
            <a:pathLst>
              <a:path w="81279" h="374650">
                <a:moveTo>
                  <a:pt x="12436" y="0"/>
                </a:moveTo>
                <a:lnTo>
                  <a:pt x="195" y="25650"/>
                </a:lnTo>
                <a:lnTo>
                  <a:pt x="0" y="81301"/>
                </a:lnTo>
                <a:lnTo>
                  <a:pt x="6065" y="144149"/>
                </a:lnTo>
                <a:lnTo>
                  <a:pt x="12608" y="191390"/>
                </a:lnTo>
                <a:lnTo>
                  <a:pt x="25873" y="263847"/>
                </a:lnTo>
                <a:lnTo>
                  <a:pt x="40975" y="322373"/>
                </a:lnTo>
                <a:lnTo>
                  <a:pt x="56055" y="361093"/>
                </a:lnTo>
                <a:lnTo>
                  <a:pt x="69256" y="374130"/>
                </a:lnTo>
                <a:lnTo>
                  <a:pt x="78042" y="357745"/>
                </a:lnTo>
                <a:lnTo>
                  <a:pt x="80949" y="316301"/>
                </a:lnTo>
                <a:lnTo>
                  <a:pt x="77980" y="255952"/>
                </a:lnTo>
                <a:lnTo>
                  <a:pt x="69142" y="182854"/>
                </a:lnTo>
                <a:lnTo>
                  <a:pt x="55867" y="110330"/>
                </a:lnTo>
                <a:lnTo>
                  <a:pt x="40789" y="51770"/>
                </a:lnTo>
                <a:lnTo>
                  <a:pt x="25711" y="13039"/>
                </a:lnTo>
                <a:lnTo>
                  <a:pt x="1243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016322" y="7781503"/>
            <a:ext cx="131445" cy="358775"/>
          </a:xfrm>
          <a:custGeom>
            <a:avLst/>
            <a:gdLst/>
            <a:ahLst/>
            <a:cxnLst/>
            <a:rect l="l" t="t" r="r" b="b"/>
            <a:pathLst>
              <a:path w="131445" h="358775">
                <a:moveTo>
                  <a:pt x="125199" y="0"/>
                </a:moveTo>
                <a:lnTo>
                  <a:pt x="88504" y="46193"/>
                </a:lnTo>
                <a:lnTo>
                  <a:pt x="63717" y="101269"/>
                </a:lnTo>
                <a:lnTo>
                  <a:pt x="38365" y="170366"/>
                </a:lnTo>
                <a:lnTo>
                  <a:pt x="17286" y="240881"/>
                </a:lnTo>
                <a:lnTo>
                  <a:pt x="4148" y="299810"/>
                </a:lnTo>
                <a:lnTo>
                  <a:pt x="0" y="341093"/>
                </a:lnTo>
                <a:lnTo>
                  <a:pt x="5887" y="358664"/>
                </a:lnTo>
                <a:lnTo>
                  <a:pt x="42460" y="312563"/>
                </a:lnTo>
                <a:lnTo>
                  <a:pt x="67232" y="257483"/>
                </a:lnTo>
                <a:lnTo>
                  <a:pt x="92607" y="188354"/>
                </a:lnTo>
                <a:lnTo>
                  <a:pt x="113696" y="117840"/>
                </a:lnTo>
                <a:lnTo>
                  <a:pt x="126860" y="58904"/>
                </a:lnTo>
                <a:lnTo>
                  <a:pt x="131044" y="17605"/>
                </a:lnTo>
                <a:lnTo>
                  <a:pt x="12519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82529" y="5883626"/>
            <a:ext cx="104775" cy="367030"/>
          </a:xfrm>
          <a:custGeom>
            <a:avLst/>
            <a:gdLst/>
            <a:ahLst/>
            <a:cxnLst/>
            <a:rect l="l" t="t" r="r" b="b"/>
            <a:pathLst>
              <a:path w="104775" h="367029">
                <a:moveTo>
                  <a:pt x="7242" y="0"/>
                </a:moveTo>
                <a:lnTo>
                  <a:pt x="0" y="17037"/>
                </a:lnTo>
                <a:lnTo>
                  <a:pt x="849" y="58488"/>
                </a:lnTo>
                <a:lnTo>
                  <a:pt x="9248" y="118242"/>
                </a:lnTo>
                <a:lnTo>
                  <a:pt x="24655" y="190187"/>
                </a:lnTo>
                <a:lnTo>
                  <a:pt x="44391" y="261049"/>
                </a:lnTo>
                <a:lnTo>
                  <a:pt x="64664" y="317862"/>
                </a:lnTo>
                <a:lnTo>
                  <a:pt x="83133" y="354976"/>
                </a:lnTo>
                <a:lnTo>
                  <a:pt x="97457" y="366741"/>
                </a:lnTo>
                <a:lnTo>
                  <a:pt x="104715" y="349688"/>
                </a:lnTo>
                <a:lnTo>
                  <a:pt x="103850" y="308210"/>
                </a:lnTo>
                <a:lnTo>
                  <a:pt x="95435" y="248450"/>
                </a:lnTo>
                <a:lnTo>
                  <a:pt x="80044" y="176554"/>
                </a:lnTo>
                <a:lnTo>
                  <a:pt x="60307" y="105707"/>
                </a:lnTo>
                <a:lnTo>
                  <a:pt x="40034" y="48878"/>
                </a:lnTo>
                <a:lnTo>
                  <a:pt x="21566" y="11748"/>
                </a:lnTo>
                <a:lnTo>
                  <a:pt x="724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56682" y="7825441"/>
            <a:ext cx="84455" cy="372745"/>
          </a:xfrm>
          <a:custGeom>
            <a:avLst/>
            <a:gdLst/>
            <a:ahLst/>
            <a:cxnLst/>
            <a:rect l="l" t="t" r="r" b="b"/>
            <a:pathLst>
              <a:path w="84454" h="372745">
                <a:moveTo>
                  <a:pt x="10746" y="0"/>
                </a:moveTo>
                <a:lnTo>
                  <a:pt x="2256" y="16450"/>
                </a:lnTo>
                <a:lnTo>
                  <a:pt x="0" y="57836"/>
                </a:lnTo>
                <a:lnTo>
                  <a:pt x="3876" y="118008"/>
                </a:lnTo>
                <a:lnTo>
                  <a:pt x="13783" y="190817"/>
                </a:lnTo>
                <a:lnTo>
                  <a:pt x="28145" y="262916"/>
                </a:lnTo>
                <a:lnTo>
                  <a:pt x="44097" y="321077"/>
                </a:lnTo>
                <a:lnTo>
                  <a:pt x="59726" y="359465"/>
                </a:lnTo>
                <a:lnTo>
                  <a:pt x="73122" y="372240"/>
                </a:lnTo>
                <a:lnTo>
                  <a:pt x="81636" y="355797"/>
                </a:lnTo>
                <a:lnTo>
                  <a:pt x="83883" y="314425"/>
                </a:lnTo>
                <a:lnTo>
                  <a:pt x="79977" y="254256"/>
                </a:lnTo>
                <a:lnTo>
                  <a:pt x="70028" y="181423"/>
                </a:lnTo>
                <a:lnTo>
                  <a:pt x="55707" y="109325"/>
                </a:lnTo>
                <a:lnTo>
                  <a:pt x="39786" y="51163"/>
                </a:lnTo>
                <a:lnTo>
                  <a:pt x="24166" y="12776"/>
                </a:lnTo>
                <a:lnTo>
                  <a:pt x="1074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67366" y="6589055"/>
            <a:ext cx="94615" cy="369570"/>
          </a:xfrm>
          <a:custGeom>
            <a:avLst/>
            <a:gdLst/>
            <a:ahLst/>
            <a:cxnLst/>
            <a:rect l="l" t="t" r="r" b="b"/>
            <a:pathLst>
              <a:path w="94615" h="369570">
                <a:moveTo>
                  <a:pt x="8363" y="0"/>
                </a:moveTo>
                <a:lnTo>
                  <a:pt x="535" y="16774"/>
                </a:lnTo>
                <a:lnTo>
                  <a:pt x="0" y="58195"/>
                </a:lnTo>
                <a:lnTo>
                  <a:pt x="6381" y="118122"/>
                </a:lnTo>
                <a:lnTo>
                  <a:pt x="19303" y="190417"/>
                </a:lnTo>
                <a:lnTo>
                  <a:pt x="36649" y="261753"/>
                </a:lnTo>
                <a:lnTo>
                  <a:pt x="54973" y="319137"/>
                </a:lnTo>
                <a:lnTo>
                  <a:pt x="72158" y="356800"/>
                </a:lnTo>
                <a:lnTo>
                  <a:pt x="86089" y="368975"/>
                </a:lnTo>
                <a:lnTo>
                  <a:pt x="93891" y="352233"/>
                </a:lnTo>
                <a:lnTo>
                  <a:pt x="94423" y="310830"/>
                </a:lnTo>
                <a:lnTo>
                  <a:pt x="88038" y="250910"/>
                </a:lnTo>
                <a:lnTo>
                  <a:pt x="75091" y="178616"/>
                </a:lnTo>
                <a:lnTo>
                  <a:pt x="57786" y="107254"/>
                </a:lnTo>
                <a:lnTo>
                  <a:pt x="39450" y="49867"/>
                </a:lnTo>
                <a:lnTo>
                  <a:pt x="22253" y="12200"/>
                </a:lnTo>
                <a:lnTo>
                  <a:pt x="836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009554" y="6482328"/>
            <a:ext cx="133985" cy="356870"/>
          </a:xfrm>
          <a:custGeom>
            <a:avLst/>
            <a:gdLst/>
            <a:ahLst/>
            <a:cxnLst/>
            <a:rect l="l" t="t" r="r" b="b"/>
            <a:pathLst>
              <a:path w="133984" h="356870">
                <a:moveTo>
                  <a:pt x="5658" y="0"/>
                </a:moveTo>
                <a:lnTo>
                  <a:pt x="0" y="17584"/>
                </a:lnTo>
                <a:lnTo>
                  <a:pt x="4549" y="58745"/>
                </a:lnTo>
                <a:lnTo>
                  <a:pt x="18216" y="117436"/>
                </a:lnTo>
                <a:lnTo>
                  <a:pt x="39911" y="187609"/>
                </a:lnTo>
                <a:lnTo>
                  <a:pt x="65838" y="256292"/>
                </a:lnTo>
                <a:lnTo>
                  <a:pt x="91046" y="311001"/>
                </a:lnTo>
                <a:lnTo>
                  <a:pt x="112710" y="346291"/>
                </a:lnTo>
                <a:lnTo>
                  <a:pt x="128005" y="356715"/>
                </a:lnTo>
                <a:lnTo>
                  <a:pt x="133713" y="339107"/>
                </a:lnTo>
                <a:lnTo>
                  <a:pt x="129165" y="297954"/>
                </a:lnTo>
                <a:lnTo>
                  <a:pt x="115488" y="239294"/>
                </a:lnTo>
                <a:lnTo>
                  <a:pt x="93810" y="169162"/>
                </a:lnTo>
                <a:lnTo>
                  <a:pt x="67898" y="100414"/>
                </a:lnTo>
                <a:lnTo>
                  <a:pt x="42668" y="45676"/>
                </a:lnTo>
                <a:lnTo>
                  <a:pt x="20971" y="10391"/>
                </a:lnTo>
                <a:lnTo>
                  <a:pt x="565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061423" y="7981791"/>
            <a:ext cx="156210" cy="349250"/>
          </a:xfrm>
          <a:custGeom>
            <a:avLst/>
            <a:gdLst/>
            <a:ahLst/>
            <a:cxnLst/>
            <a:rect l="l" t="t" r="r" b="b"/>
            <a:pathLst>
              <a:path w="156209" h="349250">
                <a:moveTo>
                  <a:pt x="4866" y="0"/>
                </a:moveTo>
                <a:lnTo>
                  <a:pt x="7006" y="59569"/>
                </a:lnTo>
                <a:lnTo>
                  <a:pt x="24398" y="117606"/>
                </a:lnTo>
                <a:lnTo>
                  <a:pt x="50687" y="186463"/>
                </a:lnTo>
                <a:lnTo>
                  <a:pt x="81276" y="253422"/>
                </a:lnTo>
                <a:lnTo>
                  <a:pt x="110329" y="306283"/>
                </a:lnTo>
                <a:lnTo>
                  <a:pt x="134635" y="339821"/>
                </a:lnTo>
                <a:lnTo>
                  <a:pt x="150983" y="348810"/>
                </a:lnTo>
                <a:lnTo>
                  <a:pt x="155825" y="330445"/>
                </a:lnTo>
                <a:lnTo>
                  <a:pt x="148821" y="289240"/>
                </a:lnTo>
                <a:lnTo>
                  <a:pt x="131442" y="231204"/>
                </a:lnTo>
                <a:lnTo>
                  <a:pt x="105160" y="162346"/>
                </a:lnTo>
                <a:lnTo>
                  <a:pt x="74571" y="95396"/>
                </a:lnTo>
                <a:lnTo>
                  <a:pt x="45519" y="42548"/>
                </a:lnTo>
                <a:lnTo>
                  <a:pt x="21213" y="9013"/>
                </a:lnTo>
                <a:lnTo>
                  <a:pt x="4866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136529" y="7186021"/>
            <a:ext cx="94615" cy="369570"/>
          </a:xfrm>
          <a:custGeom>
            <a:avLst/>
            <a:gdLst/>
            <a:ahLst/>
            <a:cxnLst/>
            <a:rect l="l" t="t" r="r" b="b"/>
            <a:pathLst>
              <a:path w="94615" h="369570">
                <a:moveTo>
                  <a:pt x="8391" y="0"/>
                </a:moveTo>
                <a:lnTo>
                  <a:pt x="592" y="16784"/>
                </a:lnTo>
                <a:lnTo>
                  <a:pt x="0" y="58230"/>
                </a:lnTo>
                <a:lnTo>
                  <a:pt x="6281" y="118193"/>
                </a:lnTo>
                <a:lnTo>
                  <a:pt x="19103" y="190530"/>
                </a:lnTo>
                <a:lnTo>
                  <a:pt x="36291" y="261986"/>
                </a:lnTo>
                <a:lnTo>
                  <a:pt x="54543" y="319473"/>
                </a:lnTo>
                <a:lnTo>
                  <a:pt x="71700" y="357228"/>
                </a:lnTo>
                <a:lnTo>
                  <a:pt x="85602" y="369489"/>
                </a:lnTo>
                <a:lnTo>
                  <a:pt x="93434" y="352680"/>
                </a:lnTo>
                <a:lnTo>
                  <a:pt x="94044" y="311231"/>
                </a:lnTo>
                <a:lnTo>
                  <a:pt x="87769" y="251264"/>
                </a:lnTo>
                <a:lnTo>
                  <a:pt x="74948" y="178902"/>
                </a:lnTo>
                <a:lnTo>
                  <a:pt x="57735" y="107447"/>
                </a:lnTo>
                <a:lnTo>
                  <a:pt x="39479" y="49967"/>
                </a:lnTo>
                <a:lnTo>
                  <a:pt x="22319" y="12228"/>
                </a:lnTo>
                <a:lnTo>
                  <a:pt x="8391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55048" y="6937168"/>
            <a:ext cx="123189" cy="361950"/>
          </a:xfrm>
          <a:custGeom>
            <a:avLst/>
            <a:gdLst/>
            <a:ahLst/>
            <a:cxnLst/>
            <a:rect l="l" t="t" r="r" b="b"/>
            <a:pathLst>
              <a:path w="123190" h="361950">
                <a:moveTo>
                  <a:pt x="6333" y="0"/>
                </a:moveTo>
                <a:lnTo>
                  <a:pt x="0" y="17437"/>
                </a:lnTo>
                <a:lnTo>
                  <a:pt x="3090" y="58817"/>
                </a:lnTo>
                <a:lnTo>
                  <a:pt x="14718" y="118049"/>
                </a:lnTo>
                <a:lnTo>
                  <a:pt x="33999" y="189042"/>
                </a:lnTo>
                <a:lnTo>
                  <a:pt x="57548" y="258686"/>
                </a:lnTo>
                <a:lnTo>
                  <a:pt x="80888" y="314318"/>
                </a:lnTo>
                <a:lnTo>
                  <a:pt x="101360" y="350391"/>
                </a:lnTo>
                <a:lnTo>
                  <a:pt x="116307" y="361356"/>
                </a:lnTo>
                <a:lnTo>
                  <a:pt x="122600" y="343895"/>
                </a:lnTo>
                <a:lnTo>
                  <a:pt x="119479" y="302524"/>
                </a:lnTo>
                <a:lnTo>
                  <a:pt x="107842" y="243323"/>
                </a:lnTo>
                <a:lnTo>
                  <a:pt x="88584" y="172372"/>
                </a:lnTo>
                <a:lnTo>
                  <a:pt x="65036" y="102719"/>
                </a:lnTo>
                <a:lnTo>
                  <a:pt x="41702" y="47067"/>
                </a:lnTo>
                <a:lnTo>
                  <a:pt x="21247" y="10974"/>
                </a:lnTo>
                <a:lnTo>
                  <a:pt x="6333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73763" y="7519595"/>
            <a:ext cx="73025" cy="375285"/>
          </a:xfrm>
          <a:custGeom>
            <a:avLst/>
            <a:gdLst/>
            <a:ahLst/>
            <a:cxnLst/>
            <a:rect l="l" t="t" r="r" b="b"/>
            <a:pathLst>
              <a:path w="73025" h="375284">
                <a:moveTo>
                  <a:pt x="13302" y="0"/>
                </a:moveTo>
                <a:lnTo>
                  <a:pt x="4062" y="16108"/>
                </a:lnTo>
                <a:lnTo>
                  <a:pt x="0" y="57421"/>
                </a:lnTo>
                <a:lnTo>
                  <a:pt x="1285" y="117799"/>
                </a:lnTo>
                <a:lnTo>
                  <a:pt x="8090" y="191104"/>
                </a:lnTo>
                <a:lnTo>
                  <a:pt x="19325" y="263857"/>
                </a:lnTo>
                <a:lnTo>
                  <a:pt x="32762" y="322731"/>
                </a:lnTo>
                <a:lnTo>
                  <a:pt x="46737" y="361821"/>
                </a:lnTo>
                <a:lnTo>
                  <a:pt x="59583" y="375218"/>
                </a:lnTo>
                <a:lnTo>
                  <a:pt x="68823" y="359109"/>
                </a:lnTo>
                <a:lnTo>
                  <a:pt x="72887" y="317791"/>
                </a:lnTo>
                <a:lnTo>
                  <a:pt x="71601" y="257396"/>
                </a:lnTo>
                <a:lnTo>
                  <a:pt x="64796" y="184058"/>
                </a:lnTo>
                <a:lnTo>
                  <a:pt x="53528" y="111330"/>
                </a:lnTo>
                <a:lnTo>
                  <a:pt x="40080" y="52459"/>
                </a:lnTo>
                <a:lnTo>
                  <a:pt x="26117" y="13372"/>
                </a:lnTo>
                <a:lnTo>
                  <a:pt x="13302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33191" y="5924288"/>
            <a:ext cx="57785" cy="378460"/>
          </a:xfrm>
          <a:custGeom>
            <a:avLst/>
            <a:gdLst/>
            <a:ahLst/>
            <a:cxnLst/>
            <a:rect l="l" t="t" r="r" b="b"/>
            <a:pathLst>
              <a:path w="57784" h="378460">
                <a:moveTo>
                  <a:pt x="35278" y="0"/>
                </a:moveTo>
                <a:lnTo>
                  <a:pt x="13226" y="54706"/>
                </a:lnTo>
                <a:lnTo>
                  <a:pt x="5057" y="114600"/>
                </a:lnTo>
                <a:lnTo>
                  <a:pt x="282" y="188125"/>
                </a:lnTo>
                <a:lnTo>
                  <a:pt x="0" y="261808"/>
                </a:lnTo>
                <a:lnTo>
                  <a:pt x="4083" y="322129"/>
                </a:lnTo>
                <a:lnTo>
                  <a:pt x="11808" y="362966"/>
                </a:lnTo>
                <a:lnTo>
                  <a:pt x="22448" y="378197"/>
                </a:lnTo>
                <a:lnTo>
                  <a:pt x="34086" y="363696"/>
                </a:lnTo>
                <a:lnTo>
                  <a:pt x="44543" y="323460"/>
                </a:lnTo>
                <a:lnTo>
                  <a:pt x="52702" y="263547"/>
                </a:lnTo>
                <a:lnTo>
                  <a:pt x="57446" y="190014"/>
                </a:lnTo>
                <a:lnTo>
                  <a:pt x="57711" y="116364"/>
                </a:lnTo>
                <a:lnTo>
                  <a:pt x="53643" y="56060"/>
                </a:lnTo>
                <a:lnTo>
                  <a:pt x="45935" y="15229"/>
                </a:lnTo>
                <a:lnTo>
                  <a:pt x="35278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13309" y="5682594"/>
            <a:ext cx="73025" cy="376555"/>
          </a:xfrm>
          <a:custGeom>
            <a:avLst/>
            <a:gdLst/>
            <a:ahLst/>
            <a:cxnLst/>
            <a:rect l="l" t="t" r="r" b="b"/>
            <a:pathLst>
              <a:path w="73025" h="376554">
                <a:moveTo>
                  <a:pt x="13489" y="0"/>
                </a:moveTo>
                <a:lnTo>
                  <a:pt x="4161" y="16106"/>
                </a:lnTo>
                <a:lnTo>
                  <a:pt x="0" y="57486"/>
                </a:lnTo>
                <a:lnTo>
                  <a:pt x="1165" y="117985"/>
                </a:lnTo>
                <a:lnTo>
                  <a:pt x="7818" y="191448"/>
                </a:lnTo>
                <a:lnTo>
                  <a:pt x="18929" y="264378"/>
                </a:lnTo>
                <a:lnTo>
                  <a:pt x="32269" y="323419"/>
                </a:lnTo>
                <a:lnTo>
                  <a:pt x="46200" y="362633"/>
                </a:lnTo>
                <a:lnTo>
                  <a:pt x="59083" y="376078"/>
                </a:lnTo>
                <a:lnTo>
                  <a:pt x="68329" y="359940"/>
                </a:lnTo>
                <a:lnTo>
                  <a:pt x="72479" y="318550"/>
                </a:lnTo>
                <a:lnTo>
                  <a:pt x="71334" y="258062"/>
                </a:lnTo>
                <a:lnTo>
                  <a:pt x="64695" y="184631"/>
                </a:lnTo>
                <a:lnTo>
                  <a:pt x="53553" y="111677"/>
                </a:lnTo>
                <a:lnTo>
                  <a:pt x="40209" y="52638"/>
                </a:lnTo>
                <a:lnTo>
                  <a:pt x="26306" y="13438"/>
                </a:lnTo>
                <a:lnTo>
                  <a:pt x="13489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29146" y="6033663"/>
            <a:ext cx="61594" cy="379095"/>
          </a:xfrm>
          <a:custGeom>
            <a:avLst/>
            <a:gdLst/>
            <a:ahLst/>
            <a:cxnLst/>
            <a:rect l="l" t="t" r="r" b="b"/>
            <a:pathLst>
              <a:path w="61595" h="379095">
                <a:moveTo>
                  <a:pt x="41607" y="0"/>
                </a:moveTo>
                <a:lnTo>
                  <a:pt x="18144" y="54270"/>
                </a:lnTo>
                <a:lnTo>
                  <a:pt x="8526" y="114125"/>
                </a:lnTo>
                <a:lnTo>
                  <a:pt x="2028" y="187723"/>
                </a:lnTo>
                <a:lnTo>
                  <a:pt x="0" y="261550"/>
                </a:lnTo>
                <a:lnTo>
                  <a:pt x="2643" y="322107"/>
                </a:lnTo>
                <a:lnTo>
                  <a:pt x="9390" y="363234"/>
                </a:lnTo>
                <a:lnTo>
                  <a:pt x="19669" y="378769"/>
                </a:lnTo>
                <a:lnTo>
                  <a:pt x="31686" y="364535"/>
                </a:lnTo>
                <a:lnTo>
                  <a:pt x="43161" y="324485"/>
                </a:lnTo>
                <a:lnTo>
                  <a:pt x="52799" y="264660"/>
                </a:lnTo>
                <a:lnTo>
                  <a:pt x="59306" y="191103"/>
                </a:lnTo>
                <a:lnTo>
                  <a:pt x="61309" y="117210"/>
                </a:lnTo>
                <a:lnTo>
                  <a:pt x="58662" y="56625"/>
                </a:lnTo>
                <a:lnTo>
                  <a:pt x="51912" y="15504"/>
                </a:lnTo>
                <a:lnTo>
                  <a:pt x="4160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64008" y="8084216"/>
            <a:ext cx="60960" cy="381000"/>
          </a:xfrm>
          <a:custGeom>
            <a:avLst/>
            <a:gdLst/>
            <a:ahLst/>
            <a:cxnLst/>
            <a:rect l="l" t="t" r="r" b="b"/>
            <a:pathLst>
              <a:path w="60959" h="381000">
                <a:moveTo>
                  <a:pt x="39350" y="0"/>
                </a:moveTo>
                <a:lnTo>
                  <a:pt x="16632" y="54836"/>
                </a:lnTo>
                <a:lnTo>
                  <a:pt x="7881" y="115036"/>
                </a:lnTo>
                <a:lnTo>
                  <a:pt x="2463" y="188984"/>
                </a:lnTo>
                <a:lnTo>
                  <a:pt x="0" y="291858"/>
                </a:lnTo>
                <a:lnTo>
                  <a:pt x="2534" y="349598"/>
                </a:lnTo>
                <a:lnTo>
                  <a:pt x="8357" y="375034"/>
                </a:lnTo>
                <a:lnTo>
                  <a:pt x="15757" y="380997"/>
                </a:lnTo>
                <a:lnTo>
                  <a:pt x="23026" y="380318"/>
                </a:lnTo>
                <a:lnTo>
                  <a:pt x="45772" y="325488"/>
                </a:lnTo>
                <a:lnTo>
                  <a:pt x="54528" y="265305"/>
                </a:lnTo>
                <a:lnTo>
                  <a:pt x="59970" y="191390"/>
                </a:lnTo>
                <a:lnTo>
                  <a:pt x="60864" y="117283"/>
                </a:lnTo>
                <a:lnTo>
                  <a:pt x="57285" y="56576"/>
                </a:lnTo>
                <a:lnTo>
                  <a:pt x="49894" y="15428"/>
                </a:lnTo>
                <a:lnTo>
                  <a:pt x="39350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07975" y="6678684"/>
            <a:ext cx="66040" cy="380365"/>
          </a:xfrm>
          <a:custGeom>
            <a:avLst/>
            <a:gdLst/>
            <a:ahLst/>
            <a:cxnLst/>
            <a:rect l="l" t="t" r="r" b="b"/>
            <a:pathLst>
              <a:path w="66040" h="380365">
                <a:moveTo>
                  <a:pt x="16617" y="0"/>
                </a:moveTo>
                <a:lnTo>
                  <a:pt x="6681" y="15863"/>
                </a:lnTo>
                <a:lnTo>
                  <a:pt x="1015" y="57350"/>
                </a:lnTo>
                <a:lnTo>
                  <a:pt x="0" y="118266"/>
                </a:lnTo>
                <a:lnTo>
                  <a:pt x="4015" y="192421"/>
                </a:lnTo>
                <a:lnTo>
                  <a:pt x="12561" y="266161"/>
                </a:lnTo>
                <a:lnTo>
                  <a:pt x="23841" y="326019"/>
                </a:lnTo>
                <a:lnTo>
                  <a:pt x="36420" y="365951"/>
                </a:lnTo>
                <a:lnTo>
                  <a:pt x="48865" y="379917"/>
                </a:lnTo>
                <a:lnTo>
                  <a:pt x="58808" y="364054"/>
                </a:lnTo>
                <a:lnTo>
                  <a:pt x="64487" y="322574"/>
                </a:lnTo>
                <a:lnTo>
                  <a:pt x="65506" y="261674"/>
                </a:lnTo>
                <a:lnTo>
                  <a:pt x="61466" y="187552"/>
                </a:lnTo>
                <a:lnTo>
                  <a:pt x="52944" y="113779"/>
                </a:lnTo>
                <a:lnTo>
                  <a:pt x="41661" y="53905"/>
                </a:lnTo>
                <a:lnTo>
                  <a:pt x="29069" y="13967"/>
                </a:lnTo>
                <a:lnTo>
                  <a:pt x="16617" y="0"/>
                </a:lnTo>
                <a:close/>
              </a:path>
            </a:pathLst>
          </a:custGeom>
          <a:solidFill>
            <a:srgbClr val="26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4482" y="6966779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315145" y="0"/>
                </a:moveTo>
                <a:lnTo>
                  <a:pt x="168569" y="0"/>
                </a:lnTo>
                <a:lnTo>
                  <a:pt x="122332" y="8257"/>
                </a:lnTo>
                <a:lnTo>
                  <a:pt x="81666" y="30503"/>
                </a:lnTo>
                <a:lnTo>
                  <a:pt x="47834" y="62949"/>
                </a:lnTo>
                <a:lnTo>
                  <a:pt x="22103" y="101807"/>
                </a:lnTo>
                <a:lnTo>
                  <a:pt x="5736" y="143286"/>
                </a:lnTo>
                <a:lnTo>
                  <a:pt x="0" y="183600"/>
                </a:lnTo>
                <a:lnTo>
                  <a:pt x="6817" y="223557"/>
                </a:lnTo>
                <a:lnTo>
                  <a:pt x="26190" y="256001"/>
                </a:lnTo>
                <a:lnTo>
                  <a:pt x="56496" y="277779"/>
                </a:lnTo>
                <a:lnTo>
                  <a:pt x="96112" y="285739"/>
                </a:lnTo>
                <a:lnTo>
                  <a:pt x="134259" y="279491"/>
                </a:lnTo>
                <a:lnTo>
                  <a:pt x="151322" y="271360"/>
                </a:lnTo>
                <a:lnTo>
                  <a:pt x="96571" y="271360"/>
                </a:lnTo>
                <a:lnTo>
                  <a:pt x="74424" y="267001"/>
                </a:lnTo>
                <a:lnTo>
                  <a:pt x="56304" y="253924"/>
                </a:lnTo>
                <a:lnTo>
                  <a:pt x="44070" y="232137"/>
                </a:lnTo>
                <a:lnTo>
                  <a:pt x="39579" y="201645"/>
                </a:lnTo>
                <a:lnTo>
                  <a:pt x="41128" y="181603"/>
                </a:lnTo>
                <a:lnTo>
                  <a:pt x="55503" y="121948"/>
                </a:lnTo>
                <a:lnTo>
                  <a:pt x="91550" y="64214"/>
                </a:lnTo>
                <a:lnTo>
                  <a:pt x="137713" y="39869"/>
                </a:lnTo>
                <a:lnTo>
                  <a:pt x="156713" y="37750"/>
                </a:lnTo>
                <a:lnTo>
                  <a:pt x="308672" y="37750"/>
                </a:lnTo>
                <a:lnTo>
                  <a:pt x="317140" y="37405"/>
                </a:lnTo>
                <a:lnTo>
                  <a:pt x="327617" y="34986"/>
                </a:lnTo>
                <a:lnTo>
                  <a:pt x="336526" y="28422"/>
                </a:lnTo>
                <a:lnTo>
                  <a:pt x="340290" y="15640"/>
                </a:lnTo>
                <a:lnTo>
                  <a:pt x="337988" y="6598"/>
                </a:lnTo>
                <a:lnTo>
                  <a:pt x="332056" y="1955"/>
                </a:lnTo>
                <a:lnTo>
                  <a:pt x="323955" y="244"/>
                </a:lnTo>
                <a:lnTo>
                  <a:pt x="315145" y="0"/>
                </a:lnTo>
                <a:close/>
              </a:path>
              <a:path w="340359" h="285750">
                <a:moveTo>
                  <a:pt x="237819" y="37750"/>
                </a:moveTo>
                <a:lnTo>
                  <a:pt x="156713" y="37750"/>
                </a:lnTo>
                <a:lnTo>
                  <a:pt x="188612" y="44723"/>
                </a:lnTo>
                <a:lnTo>
                  <a:pt x="206352" y="61567"/>
                </a:lnTo>
                <a:lnTo>
                  <a:pt x="214006" y="82170"/>
                </a:lnTo>
                <a:lnTo>
                  <a:pt x="215652" y="100421"/>
                </a:lnTo>
                <a:lnTo>
                  <a:pt x="213298" y="126692"/>
                </a:lnTo>
                <a:lnTo>
                  <a:pt x="195596" y="188728"/>
                </a:lnTo>
                <a:lnTo>
                  <a:pt x="160799" y="241103"/>
                </a:lnTo>
                <a:lnTo>
                  <a:pt x="116770" y="268135"/>
                </a:lnTo>
                <a:lnTo>
                  <a:pt x="96571" y="271360"/>
                </a:lnTo>
                <a:lnTo>
                  <a:pt x="151322" y="271360"/>
                </a:lnTo>
                <a:lnTo>
                  <a:pt x="204862" y="234239"/>
                </a:lnTo>
                <a:lnTo>
                  <a:pt x="232040" y="198393"/>
                </a:lnTo>
                <a:lnTo>
                  <a:pt x="250282" y="155839"/>
                </a:lnTo>
                <a:lnTo>
                  <a:pt x="256950" y="108154"/>
                </a:lnTo>
                <a:lnTo>
                  <a:pt x="256651" y="96542"/>
                </a:lnTo>
                <a:lnTo>
                  <a:pt x="254558" y="79526"/>
                </a:lnTo>
                <a:lnTo>
                  <a:pt x="248879" y="59224"/>
                </a:lnTo>
                <a:lnTo>
                  <a:pt x="237819" y="3775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6601" y="7060269"/>
            <a:ext cx="153035" cy="287655"/>
          </a:xfrm>
          <a:custGeom>
            <a:avLst/>
            <a:gdLst/>
            <a:ahLst/>
            <a:cxnLst/>
            <a:rect l="l" t="t" r="r" b="b"/>
            <a:pathLst>
              <a:path w="153034" h="287654">
                <a:moveTo>
                  <a:pt x="91874" y="104202"/>
                </a:moveTo>
                <a:lnTo>
                  <a:pt x="56419" y="104202"/>
                </a:lnTo>
                <a:lnTo>
                  <a:pt x="29269" y="211039"/>
                </a:lnTo>
                <a:lnTo>
                  <a:pt x="26987" y="220435"/>
                </a:lnTo>
                <a:lnTo>
                  <a:pt x="24801" y="229829"/>
                </a:lnTo>
                <a:lnTo>
                  <a:pt x="23083" y="238396"/>
                </a:lnTo>
                <a:lnTo>
                  <a:pt x="22395" y="244494"/>
                </a:lnTo>
                <a:lnTo>
                  <a:pt x="26343" y="262469"/>
                </a:lnTo>
                <a:lnTo>
                  <a:pt x="36966" y="275986"/>
                </a:lnTo>
                <a:lnTo>
                  <a:pt x="52432" y="284499"/>
                </a:lnTo>
                <a:lnTo>
                  <a:pt x="70910" y="287458"/>
                </a:lnTo>
                <a:lnTo>
                  <a:pt x="104450" y="277384"/>
                </a:lnTo>
                <a:lnTo>
                  <a:pt x="107221" y="274854"/>
                </a:lnTo>
                <a:lnTo>
                  <a:pt x="72342" y="274854"/>
                </a:lnTo>
                <a:lnTo>
                  <a:pt x="65861" y="273687"/>
                </a:lnTo>
                <a:lnTo>
                  <a:pt x="60872" y="269900"/>
                </a:lnTo>
                <a:lnTo>
                  <a:pt x="57666" y="263062"/>
                </a:lnTo>
                <a:lnTo>
                  <a:pt x="56533" y="252743"/>
                </a:lnTo>
                <a:lnTo>
                  <a:pt x="56533" y="248217"/>
                </a:lnTo>
                <a:lnTo>
                  <a:pt x="58372" y="238396"/>
                </a:lnTo>
                <a:lnTo>
                  <a:pt x="59225" y="234182"/>
                </a:lnTo>
                <a:lnTo>
                  <a:pt x="91874" y="104202"/>
                </a:lnTo>
                <a:close/>
              </a:path>
              <a:path w="153034" h="287654">
                <a:moveTo>
                  <a:pt x="149782" y="211726"/>
                </a:moveTo>
                <a:lnTo>
                  <a:pt x="137067" y="211726"/>
                </a:lnTo>
                <a:lnTo>
                  <a:pt x="133000" y="220435"/>
                </a:lnTo>
                <a:lnTo>
                  <a:pt x="121685" y="241094"/>
                </a:lnTo>
                <a:lnTo>
                  <a:pt x="107267" y="258450"/>
                </a:lnTo>
                <a:lnTo>
                  <a:pt x="90551" y="270403"/>
                </a:lnTo>
                <a:lnTo>
                  <a:pt x="72342" y="274854"/>
                </a:lnTo>
                <a:lnTo>
                  <a:pt x="107221" y="274854"/>
                </a:lnTo>
                <a:lnTo>
                  <a:pt x="129205" y="254776"/>
                </a:lnTo>
                <a:lnTo>
                  <a:pt x="144531" y="231051"/>
                </a:lnTo>
                <a:lnTo>
                  <a:pt x="149782" y="217627"/>
                </a:lnTo>
                <a:lnTo>
                  <a:pt x="149782" y="211726"/>
                </a:lnTo>
                <a:close/>
              </a:path>
              <a:path w="153034" h="287654">
                <a:moveTo>
                  <a:pt x="152532" y="88047"/>
                </a:moveTo>
                <a:lnTo>
                  <a:pt x="0" y="88047"/>
                </a:lnTo>
                <a:lnTo>
                  <a:pt x="0" y="104202"/>
                </a:lnTo>
                <a:lnTo>
                  <a:pt x="152532" y="104202"/>
                </a:lnTo>
                <a:lnTo>
                  <a:pt x="152532" y="88047"/>
                </a:lnTo>
                <a:close/>
              </a:path>
              <a:path w="153034" h="287654">
                <a:moveTo>
                  <a:pt x="107855" y="0"/>
                </a:moveTo>
                <a:lnTo>
                  <a:pt x="98805" y="0"/>
                </a:lnTo>
                <a:lnTo>
                  <a:pt x="91184" y="1375"/>
                </a:lnTo>
                <a:lnTo>
                  <a:pt x="75320" y="28413"/>
                </a:lnTo>
                <a:lnTo>
                  <a:pt x="71103" y="45610"/>
                </a:lnTo>
                <a:lnTo>
                  <a:pt x="60485" y="88047"/>
                </a:lnTo>
                <a:lnTo>
                  <a:pt x="96112" y="88047"/>
                </a:lnTo>
                <a:lnTo>
                  <a:pt x="112780" y="20852"/>
                </a:lnTo>
                <a:lnTo>
                  <a:pt x="113239" y="18559"/>
                </a:lnTo>
                <a:lnTo>
                  <a:pt x="114155" y="16325"/>
                </a:lnTo>
                <a:lnTo>
                  <a:pt x="114155" y="6301"/>
                </a:lnTo>
                <a:lnTo>
                  <a:pt x="107855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78753" y="6761989"/>
            <a:ext cx="150495" cy="645160"/>
          </a:xfrm>
          <a:custGeom>
            <a:avLst/>
            <a:gdLst/>
            <a:ahLst/>
            <a:cxnLst/>
            <a:rect l="l" t="t" r="r" b="b"/>
            <a:pathLst>
              <a:path w="150494" h="645159">
                <a:moveTo>
                  <a:pt x="147835" y="0"/>
                </a:moveTo>
                <a:lnTo>
                  <a:pt x="143940" y="0"/>
                </a:lnTo>
                <a:lnTo>
                  <a:pt x="130456" y="8154"/>
                </a:lnTo>
                <a:lnTo>
                  <a:pt x="72172" y="71680"/>
                </a:lnTo>
                <a:lnTo>
                  <a:pt x="40839" y="125914"/>
                </a:lnTo>
                <a:lnTo>
                  <a:pt x="20515" y="178949"/>
                </a:lnTo>
                <a:lnTo>
                  <a:pt x="8026" y="230545"/>
                </a:lnTo>
                <a:lnTo>
                  <a:pt x="1733" y="279005"/>
                </a:lnTo>
                <a:lnTo>
                  <a:pt x="0" y="322632"/>
                </a:lnTo>
                <a:lnTo>
                  <a:pt x="1675" y="365047"/>
                </a:lnTo>
                <a:lnTo>
                  <a:pt x="8033" y="414782"/>
                </a:lnTo>
                <a:lnTo>
                  <a:pt x="21071" y="468739"/>
                </a:lnTo>
                <a:lnTo>
                  <a:pt x="42786" y="523817"/>
                </a:lnTo>
                <a:lnTo>
                  <a:pt x="74081" y="576262"/>
                </a:lnTo>
                <a:lnTo>
                  <a:pt x="105499" y="614228"/>
                </a:lnTo>
                <a:lnTo>
                  <a:pt x="143940" y="645091"/>
                </a:lnTo>
                <a:lnTo>
                  <a:pt x="147835" y="645091"/>
                </a:lnTo>
                <a:lnTo>
                  <a:pt x="150469" y="643143"/>
                </a:lnTo>
                <a:lnTo>
                  <a:pt x="150412" y="635410"/>
                </a:lnTo>
                <a:lnTo>
                  <a:pt x="139415" y="624467"/>
                </a:lnTo>
                <a:lnTo>
                  <a:pt x="108296" y="587329"/>
                </a:lnTo>
                <a:lnTo>
                  <a:pt x="83854" y="546334"/>
                </a:lnTo>
                <a:lnTo>
                  <a:pt x="65399" y="502598"/>
                </a:lnTo>
                <a:lnTo>
                  <a:pt x="52243" y="457238"/>
                </a:lnTo>
                <a:lnTo>
                  <a:pt x="43698" y="411370"/>
                </a:lnTo>
                <a:lnTo>
                  <a:pt x="39076" y="366110"/>
                </a:lnTo>
                <a:lnTo>
                  <a:pt x="37689" y="322574"/>
                </a:lnTo>
                <a:lnTo>
                  <a:pt x="39288" y="274571"/>
                </a:lnTo>
                <a:lnTo>
                  <a:pt x="44440" y="227121"/>
                </a:lnTo>
                <a:lnTo>
                  <a:pt x="53672" y="180777"/>
                </a:lnTo>
                <a:lnTo>
                  <a:pt x="67515" y="136093"/>
                </a:lnTo>
                <a:lnTo>
                  <a:pt x="86496" y="93622"/>
                </a:lnTo>
                <a:lnTo>
                  <a:pt x="111146" y="53916"/>
                </a:lnTo>
                <a:lnTo>
                  <a:pt x="141992" y="17529"/>
                </a:lnTo>
                <a:lnTo>
                  <a:pt x="150412" y="9795"/>
                </a:lnTo>
                <a:lnTo>
                  <a:pt x="150412" y="2062"/>
                </a:lnTo>
                <a:lnTo>
                  <a:pt x="147835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31812" y="6761954"/>
            <a:ext cx="150495" cy="645160"/>
          </a:xfrm>
          <a:custGeom>
            <a:avLst/>
            <a:gdLst/>
            <a:ahLst/>
            <a:cxnLst/>
            <a:rect l="l" t="t" r="r" b="b"/>
            <a:pathLst>
              <a:path w="150494" h="645159">
                <a:moveTo>
                  <a:pt x="6414" y="0"/>
                </a:moveTo>
                <a:lnTo>
                  <a:pt x="2576" y="0"/>
                </a:lnTo>
                <a:lnTo>
                  <a:pt x="0" y="2692"/>
                </a:lnTo>
                <a:lnTo>
                  <a:pt x="0" y="9795"/>
                </a:lnTo>
                <a:lnTo>
                  <a:pt x="12256" y="21424"/>
                </a:lnTo>
                <a:lnTo>
                  <a:pt x="37713" y="51126"/>
                </a:lnTo>
                <a:lnTo>
                  <a:pt x="59760" y="85457"/>
                </a:lnTo>
                <a:lnTo>
                  <a:pt x="78211" y="124306"/>
                </a:lnTo>
                <a:lnTo>
                  <a:pt x="92883" y="167560"/>
                </a:lnTo>
                <a:lnTo>
                  <a:pt x="103591" y="215107"/>
                </a:lnTo>
                <a:lnTo>
                  <a:pt x="110152" y="266834"/>
                </a:lnTo>
                <a:lnTo>
                  <a:pt x="112379" y="322630"/>
                </a:lnTo>
                <a:lnTo>
                  <a:pt x="110820" y="369984"/>
                </a:lnTo>
                <a:lnTo>
                  <a:pt x="105765" y="417112"/>
                </a:lnTo>
                <a:lnTo>
                  <a:pt x="96653" y="463393"/>
                </a:lnTo>
                <a:lnTo>
                  <a:pt x="82919" y="508210"/>
                </a:lnTo>
                <a:lnTo>
                  <a:pt x="64002" y="550942"/>
                </a:lnTo>
                <a:lnTo>
                  <a:pt x="39337" y="590970"/>
                </a:lnTo>
                <a:lnTo>
                  <a:pt x="8361" y="627675"/>
                </a:lnTo>
                <a:lnTo>
                  <a:pt x="0" y="635467"/>
                </a:lnTo>
                <a:lnTo>
                  <a:pt x="0" y="642513"/>
                </a:lnTo>
                <a:lnTo>
                  <a:pt x="2576" y="645090"/>
                </a:lnTo>
                <a:lnTo>
                  <a:pt x="6414" y="645090"/>
                </a:lnTo>
                <a:lnTo>
                  <a:pt x="45972" y="612917"/>
                </a:lnTo>
                <a:lnTo>
                  <a:pt x="78029" y="573531"/>
                </a:lnTo>
                <a:lnTo>
                  <a:pt x="109286" y="519349"/>
                </a:lnTo>
                <a:lnTo>
                  <a:pt x="129577" y="466281"/>
                </a:lnTo>
                <a:lnTo>
                  <a:pt x="142049" y="414674"/>
                </a:lnTo>
                <a:lnTo>
                  <a:pt x="148335" y="366225"/>
                </a:lnTo>
                <a:lnTo>
                  <a:pt x="150068" y="322630"/>
                </a:lnTo>
                <a:lnTo>
                  <a:pt x="148402" y="280190"/>
                </a:lnTo>
                <a:lnTo>
                  <a:pt x="142071" y="230451"/>
                </a:lnTo>
                <a:lnTo>
                  <a:pt x="129069" y="176491"/>
                </a:lnTo>
                <a:lnTo>
                  <a:pt x="107396" y="121387"/>
                </a:lnTo>
                <a:lnTo>
                  <a:pt x="76144" y="68973"/>
                </a:lnTo>
                <a:lnTo>
                  <a:pt x="44769" y="30962"/>
                </a:lnTo>
                <a:lnTo>
                  <a:pt x="19462" y="7817"/>
                </a:lnTo>
                <a:lnTo>
                  <a:pt x="6414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60442" y="7022557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753" y="0"/>
                </a:lnTo>
              </a:path>
            </a:pathLst>
          </a:custGeom>
          <a:ln w="25148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60385" y="7146522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810" y="0"/>
                </a:lnTo>
              </a:path>
            </a:pathLst>
          </a:custGeom>
          <a:ln w="25147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3119" y="708452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948" y="0"/>
                </a:lnTo>
              </a:path>
            </a:pathLst>
          </a:custGeom>
          <a:ln w="57285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32282" y="6942174"/>
            <a:ext cx="247650" cy="285750"/>
          </a:xfrm>
          <a:custGeom>
            <a:avLst/>
            <a:gdLst/>
            <a:ahLst/>
            <a:cxnLst/>
            <a:rect l="l" t="t" r="r" b="b"/>
            <a:pathLst>
              <a:path w="247650" h="285750">
                <a:moveTo>
                  <a:pt x="0" y="0"/>
                </a:moveTo>
                <a:lnTo>
                  <a:pt x="0" y="285625"/>
                </a:lnTo>
                <a:lnTo>
                  <a:pt x="247327" y="142812"/>
                </a:lnTo>
                <a:lnTo>
                  <a:pt x="0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81399" y="699111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315145" y="0"/>
                </a:moveTo>
                <a:lnTo>
                  <a:pt x="168570" y="0"/>
                </a:lnTo>
                <a:lnTo>
                  <a:pt x="122333" y="8257"/>
                </a:lnTo>
                <a:lnTo>
                  <a:pt x="81666" y="30503"/>
                </a:lnTo>
                <a:lnTo>
                  <a:pt x="47834" y="62949"/>
                </a:lnTo>
                <a:lnTo>
                  <a:pt x="22103" y="101806"/>
                </a:lnTo>
                <a:lnTo>
                  <a:pt x="5736" y="143285"/>
                </a:lnTo>
                <a:lnTo>
                  <a:pt x="0" y="183598"/>
                </a:lnTo>
                <a:lnTo>
                  <a:pt x="6817" y="223557"/>
                </a:lnTo>
                <a:lnTo>
                  <a:pt x="26190" y="256001"/>
                </a:lnTo>
                <a:lnTo>
                  <a:pt x="56495" y="277779"/>
                </a:lnTo>
                <a:lnTo>
                  <a:pt x="96112" y="285739"/>
                </a:lnTo>
                <a:lnTo>
                  <a:pt x="134259" y="279491"/>
                </a:lnTo>
                <a:lnTo>
                  <a:pt x="151321" y="271360"/>
                </a:lnTo>
                <a:lnTo>
                  <a:pt x="96570" y="271360"/>
                </a:lnTo>
                <a:lnTo>
                  <a:pt x="74424" y="267000"/>
                </a:lnTo>
                <a:lnTo>
                  <a:pt x="56304" y="253924"/>
                </a:lnTo>
                <a:lnTo>
                  <a:pt x="44070" y="232137"/>
                </a:lnTo>
                <a:lnTo>
                  <a:pt x="39579" y="201644"/>
                </a:lnTo>
                <a:lnTo>
                  <a:pt x="41128" y="181602"/>
                </a:lnTo>
                <a:lnTo>
                  <a:pt x="55503" y="121948"/>
                </a:lnTo>
                <a:lnTo>
                  <a:pt x="91550" y="64214"/>
                </a:lnTo>
                <a:lnTo>
                  <a:pt x="137713" y="39869"/>
                </a:lnTo>
                <a:lnTo>
                  <a:pt x="156714" y="37750"/>
                </a:lnTo>
                <a:lnTo>
                  <a:pt x="308672" y="37750"/>
                </a:lnTo>
                <a:lnTo>
                  <a:pt x="317140" y="37405"/>
                </a:lnTo>
                <a:lnTo>
                  <a:pt x="327617" y="34986"/>
                </a:lnTo>
                <a:lnTo>
                  <a:pt x="336525" y="28422"/>
                </a:lnTo>
                <a:lnTo>
                  <a:pt x="340290" y="15638"/>
                </a:lnTo>
                <a:lnTo>
                  <a:pt x="337988" y="6597"/>
                </a:lnTo>
                <a:lnTo>
                  <a:pt x="332056" y="1954"/>
                </a:lnTo>
                <a:lnTo>
                  <a:pt x="323955" y="244"/>
                </a:lnTo>
                <a:lnTo>
                  <a:pt x="315145" y="0"/>
                </a:lnTo>
                <a:close/>
              </a:path>
              <a:path w="340359" h="285750">
                <a:moveTo>
                  <a:pt x="237820" y="37750"/>
                </a:moveTo>
                <a:lnTo>
                  <a:pt x="156714" y="37750"/>
                </a:lnTo>
                <a:lnTo>
                  <a:pt x="188613" y="44723"/>
                </a:lnTo>
                <a:lnTo>
                  <a:pt x="206352" y="61567"/>
                </a:lnTo>
                <a:lnTo>
                  <a:pt x="214006" y="82170"/>
                </a:lnTo>
                <a:lnTo>
                  <a:pt x="215652" y="100421"/>
                </a:lnTo>
                <a:lnTo>
                  <a:pt x="213298" y="126691"/>
                </a:lnTo>
                <a:lnTo>
                  <a:pt x="195596" y="188728"/>
                </a:lnTo>
                <a:lnTo>
                  <a:pt x="160800" y="241103"/>
                </a:lnTo>
                <a:lnTo>
                  <a:pt x="116770" y="268135"/>
                </a:lnTo>
                <a:lnTo>
                  <a:pt x="96570" y="271360"/>
                </a:lnTo>
                <a:lnTo>
                  <a:pt x="151321" y="271360"/>
                </a:lnTo>
                <a:lnTo>
                  <a:pt x="204862" y="234239"/>
                </a:lnTo>
                <a:lnTo>
                  <a:pt x="232040" y="198393"/>
                </a:lnTo>
                <a:lnTo>
                  <a:pt x="250282" y="155839"/>
                </a:lnTo>
                <a:lnTo>
                  <a:pt x="256950" y="108154"/>
                </a:lnTo>
                <a:lnTo>
                  <a:pt x="256651" y="96541"/>
                </a:lnTo>
                <a:lnTo>
                  <a:pt x="254558" y="79526"/>
                </a:lnTo>
                <a:lnTo>
                  <a:pt x="248879" y="59223"/>
                </a:lnTo>
                <a:lnTo>
                  <a:pt x="237820" y="3775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43518" y="7084603"/>
            <a:ext cx="153035" cy="287655"/>
          </a:xfrm>
          <a:custGeom>
            <a:avLst/>
            <a:gdLst/>
            <a:ahLst/>
            <a:cxnLst/>
            <a:rect l="l" t="t" r="r" b="b"/>
            <a:pathLst>
              <a:path w="153034" h="287654">
                <a:moveTo>
                  <a:pt x="91874" y="104202"/>
                </a:moveTo>
                <a:lnTo>
                  <a:pt x="56419" y="104202"/>
                </a:lnTo>
                <a:lnTo>
                  <a:pt x="29268" y="211039"/>
                </a:lnTo>
                <a:lnTo>
                  <a:pt x="26987" y="220435"/>
                </a:lnTo>
                <a:lnTo>
                  <a:pt x="24801" y="229829"/>
                </a:lnTo>
                <a:lnTo>
                  <a:pt x="23082" y="238397"/>
                </a:lnTo>
                <a:lnTo>
                  <a:pt x="22395" y="244495"/>
                </a:lnTo>
                <a:lnTo>
                  <a:pt x="26343" y="262470"/>
                </a:lnTo>
                <a:lnTo>
                  <a:pt x="36965" y="275987"/>
                </a:lnTo>
                <a:lnTo>
                  <a:pt x="52432" y="284500"/>
                </a:lnTo>
                <a:lnTo>
                  <a:pt x="70910" y="287459"/>
                </a:lnTo>
                <a:lnTo>
                  <a:pt x="104450" y="277385"/>
                </a:lnTo>
                <a:lnTo>
                  <a:pt x="107220" y="274855"/>
                </a:lnTo>
                <a:lnTo>
                  <a:pt x="72341" y="274855"/>
                </a:lnTo>
                <a:lnTo>
                  <a:pt x="65860" y="273688"/>
                </a:lnTo>
                <a:lnTo>
                  <a:pt x="60872" y="269900"/>
                </a:lnTo>
                <a:lnTo>
                  <a:pt x="57667" y="263062"/>
                </a:lnTo>
                <a:lnTo>
                  <a:pt x="56534" y="252743"/>
                </a:lnTo>
                <a:lnTo>
                  <a:pt x="56534" y="248217"/>
                </a:lnTo>
                <a:lnTo>
                  <a:pt x="58372" y="238397"/>
                </a:lnTo>
                <a:lnTo>
                  <a:pt x="59226" y="234182"/>
                </a:lnTo>
                <a:lnTo>
                  <a:pt x="91874" y="104202"/>
                </a:lnTo>
                <a:close/>
              </a:path>
              <a:path w="153034" h="287654">
                <a:moveTo>
                  <a:pt x="149782" y="211726"/>
                </a:moveTo>
                <a:lnTo>
                  <a:pt x="137067" y="211726"/>
                </a:lnTo>
                <a:lnTo>
                  <a:pt x="133000" y="220435"/>
                </a:lnTo>
                <a:lnTo>
                  <a:pt x="121686" y="241094"/>
                </a:lnTo>
                <a:lnTo>
                  <a:pt x="107268" y="258451"/>
                </a:lnTo>
                <a:lnTo>
                  <a:pt x="90551" y="270404"/>
                </a:lnTo>
                <a:lnTo>
                  <a:pt x="72341" y="274855"/>
                </a:lnTo>
                <a:lnTo>
                  <a:pt x="107220" y="274855"/>
                </a:lnTo>
                <a:lnTo>
                  <a:pt x="129205" y="254777"/>
                </a:lnTo>
                <a:lnTo>
                  <a:pt x="144530" y="231051"/>
                </a:lnTo>
                <a:lnTo>
                  <a:pt x="149782" y="217627"/>
                </a:lnTo>
                <a:lnTo>
                  <a:pt x="149782" y="211726"/>
                </a:lnTo>
                <a:close/>
              </a:path>
              <a:path w="153034" h="287654">
                <a:moveTo>
                  <a:pt x="152532" y="88047"/>
                </a:moveTo>
                <a:lnTo>
                  <a:pt x="0" y="88047"/>
                </a:lnTo>
                <a:lnTo>
                  <a:pt x="0" y="104202"/>
                </a:lnTo>
                <a:lnTo>
                  <a:pt x="152532" y="104202"/>
                </a:lnTo>
                <a:lnTo>
                  <a:pt x="152532" y="88047"/>
                </a:lnTo>
                <a:close/>
              </a:path>
              <a:path w="153034" h="287654">
                <a:moveTo>
                  <a:pt x="107854" y="0"/>
                </a:moveTo>
                <a:lnTo>
                  <a:pt x="98804" y="0"/>
                </a:lnTo>
                <a:lnTo>
                  <a:pt x="91184" y="1375"/>
                </a:lnTo>
                <a:lnTo>
                  <a:pt x="75321" y="28414"/>
                </a:lnTo>
                <a:lnTo>
                  <a:pt x="71104" y="45610"/>
                </a:lnTo>
                <a:lnTo>
                  <a:pt x="60486" y="88047"/>
                </a:lnTo>
                <a:lnTo>
                  <a:pt x="96112" y="88047"/>
                </a:lnTo>
                <a:lnTo>
                  <a:pt x="112781" y="20852"/>
                </a:lnTo>
                <a:lnTo>
                  <a:pt x="113239" y="18561"/>
                </a:lnTo>
                <a:lnTo>
                  <a:pt x="114156" y="16327"/>
                </a:lnTo>
                <a:lnTo>
                  <a:pt x="114156" y="6301"/>
                </a:lnTo>
                <a:lnTo>
                  <a:pt x="107854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15670" y="6786325"/>
            <a:ext cx="150495" cy="645160"/>
          </a:xfrm>
          <a:custGeom>
            <a:avLst/>
            <a:gdLst/>
            <a:ahLst/>
            <a:cxnLst/>
            <a:rect l="l" t="t" r="r" b="b"/>
            <a:pathLst>
              <a:path w="150495" h="645159">
                <a:moveTo>
                  <a:pt x="147834" y="0"/>
                </a:moveTo>
                <a:lnTo>
                  <a:pt x="143939" y="0"/>
                </a:lnTo>
                <a:lnTo>
                  <a:pt x="130455" y="8154"/>
                </a:lnTo>
                <a:lnTo>
                  <a:pt x="72172" y="71679"/>
                </a:lnTo>
                <a:lnTo>
                  <a:pt x="40839" y="125912"/>
                </a:lnTo>
                <a:lnTo>
                  <a:pt x="20515" y="178948"/>
                </a:lnTo>
                <a:lnTo>
                  <a:pt x="8025" y="230544"/>
                </a:lnTo>
                <a:lnTo>
                  <a:pt x="1733" y="279004"/>
                </a:lnTo>
                <a:lnTo>
                  <a:pt x="0" y="322630"/>
                </a:lnTo>
                <a:lnTo>
                  <a:pt x="1675" y="365045"/>
                </a:lnTo>
                <a:lnTo>
                  <a:pt x="8032" y="414781"/>
                </a:lnTo>
                <a:lnTo>
                  <a:pt x="21070" y="468737"/>
                </a:lnTo>
                <a:lnTo>
                  <a:pt x="42786" y="523816"/>
                </a:lnTo>
                <a:lnTo>
                  <a:pt x="74081" y="576261"/>
                </a:lnTo>
                <a:lnTo>
                  <a:pt x="105499" y="614227"/>
                </a:lnTo>
                <a:lnTo>
                  <a:pt x="143939" y="645090"/>
                </a:lnTo>
                <a:lnTo>
                  <a:pt x="147834" y="645090"/>
                </a:lnTo>
                <a:lnTo>
                  <a:pt x="150469" y="643141"/>
                </a:lnTo>
                <a:lnTo>
                  <a:pt x="150412" y="635408"/>
                </a:lnTo>
                <a:lnTo>
                  <a:pt x="139414" y="624467"/>
                </a:lnTo>
                <a:lnTo>
                  <a:pt x="108295" y="587329"/>
                </a:lnTo>
                <a:lnTo>
                  <a:pt x="83853" y="546333"/>
                </a:lnTo>
                <a:lnTo>
                  <a:pt x="65398" y="502597"/>
                </a:lnTo>
                <a:lnTo>
                  <a:pt x="52242" y="457237"/>
                </a:lnTo>
                <a:lnTo>
                  <a:pt x="43698" y="411368"/>
                </a:lnTo>
                <a:lnTo>
                  <a:pt x="39076" y="366108"/>
                </a:lnTo>
                <a:lnTo>
                  <a:pt x="37688" y="322573"/>
                </a:lnTo>
                <a:lnTo>
                  <a:pt x="39288" y="274570"/>
                </a:lnTo>
                <a:lnTo>
                  <a:pt x="44439" y="227120"/>
                </a:lnTo>
                <a:lnTo>
                  <a:pt x="53672" y="180777"/>
                </a:lnTo>
                <a:lnTo>
                  <a:pt x="67514" y="136092"/>
                </a:lnTo>
                <a:lnTo>
                  <a:pt x="86496" y="93621"/>
                </a:lnTo>
                <a:lnTo>
                  <a:pt x="111145" y="53915"/>
                </a:lnTo>
                <a:lnTo>
                  <a:pt x="141992" y="17528"/>
                </a:lnTo>
                <a:lnTo>
                  <a:pt x="150412" y="9795"/>
                </a:lnTo>
                <a:lnTo>
                  <a:pt x="150412" y="2061"/>
                </a:lnTo>
                <a:lnTo>
                  <a:pt x="147834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68728" y="6786289"/>
            <a:ext cx="150495" cy="645160"/>
          </a:xfrm>
          <a:custGeom>
            <a:avLst/>
            <a:gdLst/>
            <a:ahLst/>
            <a:cxnLst/>
            <a:rect l="l" t="t" r="r" b="b"/>
            <a:pathLst>
              <a:path w="150495" h="645159">
                <a:moveTo>
                  <a:pt x="6414" y="0"/>
                </a:moveTo>
                <a:lnTo>
                  <a:pt x="2578" y="0"/>
                </a:lnTo>
                <a:lnTo>
                  <a:pt x="0" y="2692"/>
                </a:lnTo>
                <a:lnTo>
                  <a:pt x="0" y="9795"/>
                </a:lnTo>
                <a:lnTo>
                  <a:pt x="12258" y="21424"/>
                </a:lnTo>
                <a:lnTo>
                  <a:pt x="37714" y="51126"/>
                </a:lnTo>
                <a:lnTo>
                  <a:pt x="59760" y="85458"/>
                </a:lnTo>
                <a:lnTo>
                  <a:pt x="78212" y="124307"/>
                </a:lnTo>
                <a:lnTo>
                  <a:pt x="92883" y="167561"/>
                </a:lnTo>
                <a:lnTo>
                  <a:pt x="103591" y="215108"/>
                </a:lnTo>
                <a:lnTo>
                  <a:pt x="110152" y="266836"/>
                </a:lnTo>
                <a:lnTo>
                  <a:pt x="112379" y="322632"/>
                </a:lnTo>
                <a:lnTo>
                  <a:pt x="110820" y="369985"/>
                </a:lnTo>
                <a:lnTo>
                  <a:pt x="105765" y="417112"/>
                </a:lnTo>
                <a:lnTo>
                  <a:pt x="96653" y="463394"/>
                </a:lnTo>
                <a:lnTo>
                  <a:pt x="82919" y="508210"/>
                </a:lnTo>
                <a:lnTo>
                  <a:pt x="64002" y="550942"/>
                </a:lnTo>
                <a:lnTo>
                  <a:pt x="39337" y="590971"/>
                </a:lnTo>
                <a:lnTo>
                  <a:pt x="8362" y="627677"/>
                </a:lnTo>
                <a:lnTo>
                  <a:pt x="0" y="635467"/>
                </a:lnTo>
                <a:lnTo>
                  <a:pt x="0" y="642513"/>
                </a:lnTo>
                <a:lnTo>
                  <a:pt x="2578" y="645091"/>
                </a:lnTo>
                <a:lnTo>
                  <a:pt x="6414" y="645091"/>
                </a:lnTo>
                <a:lnTo>
                  <a:pt x="45973" y="612918"/>
                </a:lnTo>
                <a:lnTo>
                  <a:pt x="78030" y="573531"/>
                </a:lnTo>
                <a:lnTo>
                  <a:pt x="109287" y="519349"/>
                </a:lnTo>
                <a:lnTo>
                  <a:pt x="129578" y="466281"/>
                </a:lnTo>
                <a:lnTo>
                  <a:pt x="142050" y="414674"/>
                </a:lnTo>
                <a:lnTo>
                  <a:pt x="148336" y="366225"/>
                </a:lnTo>
                <a:lnTo>
                  <a:pt x="150069" y="322632"/>
                </a:lnTo>
                <a:lnTo>
                  <a:pt x="148403" y="280191"/>
                </a:lnTo>
                <a:lnTo>
                  <a:pt x="142071" y="230452"/>
                </a:lnTo>
                <a:lnTo>
                  <a:pt x="129070" y="176492"/>
                </a:lnTo>
                <a:lnTo>
                  <a:pt x="107396" y="121387"/>
                </a:lnTo>
                <a:lnTo>
                  <a:pt x="76145" y="68973"/>
                </a:lnTo>
                <a:lnTo>
                  <a:pt x="44770" y="30963"/>
                </a:lnTo>
                <a:lnTo>
                  <a:pt x="19462" y="7817"/>
                </a:lnTo>
                <a:lnTo>
                  <a:pt x="6414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97358" y="7046893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753" y="0"/>
                </a:lnTo>
              </a:path>
            </a:pathLst>
          </a:custGeom>
          <a:ln w="25147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97301" y="7170858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810" y="0"/>
                </a:lnTo>
              </a:path>
            </a:pathLst>
          </a:custGeom>
          <a:ln w="25148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08340" y="683351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0998"/>
                </a:lnTo>
              </a:path>
            </a:pathLst>
          </a:custGeom>
          <a:ln w="57278">
            <a:solidFill>
              <a:srgbClr val="DCD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65088" y="7192725"/>
            <a:ext cx="285750" cy="247650"/>
          </a:xfrm>
          <a:custGeom>
            <a:avLst/>
            <a:gdLst/>
            <a:ahLst/>
            <a:cxnLst/>
            <a:rect l="l" t="t" r="r" b="b"/>
            <a:pathLst>
              <a:path w="285750" h="247650">
                <a:moveTo>
                  <a:pt x="285589" y="0"/>
                </a:moveTo>
                <a:lnTo>
                  <a:pt x="0" y="0"/>
                </a:lnTo>
                <a:lnTo>
                  <a:pt x="142794" y="247357"/>
                </a:lnTo>
                <a:lnTo>
                  <a:pt x="285589" y="0"/>
                </a:lnTo>
                <a:close/>
              </a:path>
            </a:pathLst>
          </a:custGeom>
          <a:solidFill>
            <a:srgbClr val="DC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91319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40" dirty="0">
                <a:latin typeface="Calibri"/>
                <a:cs typeface="Calibri"/>
              </a:rPr>
              <a:t>Example: </a:t>
            </a:r>
            <a:r>
              <a:rPr sz="5600" b="0" spc="80" dirty="0">
                <a:latin typeface="Calibri"/>
                <a:cs typeface="Calibri"/>
              </a:rPr>
              <a:t>extinction</a:t>
            </a:r>
            <a:r>
              <a:rPr sz="5600" b="0" spc="-245" dirty="0">
                <a:latin typeface="Calibri"/>
                <a:cs typeface="Calibri"/>
              </a:rPr>
              <a:t> </a:t>
            </a:r>
            <a:r>
              <a:rPr sz="5600" b="0" spc="-35" dirty="0">
                <a:latin typeface="Calibri"/>
                <a:cs typeface="Calibri"/>
              </a:rPr>
              <a:t>coe</a:t>
            </a:r>
            <a:r>
              <a:rPr sz="5600" b="0" spc="-35" dirty="0">
                <a:latin typeface="Verdana"/>
                <a:cs typeface="Verdana"/>
              </a:rPr>
              <a:t>ﬃ</a:t>
            </a:r>
            <a:r>
              <a:rPr sz="5600" b="0" spc="-35" dirty="0">
                <a:latin typeface="Calibri"/>
                <a:cs typeface="Calibri"/>
              </a:rPr>
              <a:t>cient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1255" y="4914347"/>
            <a:ext cx="11849735" cy="635"/>
          </a:xfrm>
          <a:custGeom>
            <a:avLst/>
            <a:gdLst/>
            <a:ahLst/>
            <a:cxnLst/>
            <a:rect l="l" t="t" r="r" b="b"/>
            <a:pathLst>
              <a:path w="11849735" h="635">
                <a:moveTo>
                  <a:pt x="0" y="435"/>
                </a:moveTo>
                <a:lnTo>
                  <a:pt x="11849387" y="0"/>
                </a:lnTo>
              </a:path>
            </a:pathLst>
          </a:custGeom>
          <a:ln w="38100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14300" y="9728200"/>
            <a:ext cx="12616815" cy="37093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lang="en-US" sz="3000" spc="-5" dirty="0">
                <a:latin typeface="Lucida Sans Unicode"/>
                <a:cs typeface="Lucida Sans Unicode"/>
              </a:rPr>
              <a:t>All </a:t>
            </a:r>
            <a:r>
              <a:rPr lang="en-US" sz="3000" dirty="0">
                <a:latin typeface="Lucida Sans Unicode"/>
                <a:cs typeface="Lucida Sans Unicode"/>
              </a:rPr>
              <a:t>of </a:t>
            </a:r>
            <a:r>
              <a:rPr lang="en-US" sz="3000" spc="-5" dirty="0">
                <a:latin typeface="Lucida Sans Unicode"/>
                <a:cs typeface="Lucida Sans Unicode"/>
              </a:rPr>
              <a:t>them turn into integrals over the sphere. The easiest one </a:t>
            </a:r>
            <a:r>
              <a:rPr lang="en-US" sz="3000" dirty="0">
                <a:latin typeface="Lucida Sans Unicode"/>
                <a:cs typeface="Lucida Sans Unicode"/>
              </a:rPr>
              <a:t>is  </a:t>
            </a:r>
            <a:r>
              <a:rPr lang="en-US" sz="3000" spc="-5" dirty="0">
                <a:latin typeface="Lucida Sans Unicode"/>
                <a:cs typeface="Lucida Sans Unicode"/>
              </a:rPr>
              <a:t>the extinction </a:t>
            </a:r>
            <a:r>
              <a:rPr lang="en-US" sz="3000" spc="-15" dirty="0">
                <a:latin typeface="Lucida Sans Unicode"/>
                <a:cs typeface="Lucida Sans Unicode"/>
              </a:rPr>
              <a:t>coe</a:t>
            </a:r>
            <a:r>
              <a:rPr lang="en-US" sz="3000" spc="-15" dirty="0">
                <a:latin typeface="Lucida Sans"/>
                <a:cs typeface="Lucida Sans"/>
              </a:rPr>
              <a:t>ffi</a:t>
            </a:r>
            <a:r>
              <a:rPr lang="en-US" sz="3000" spc="-15" dirty="0">
                <a:latin typeface="Lucida Sans Unicode"/>
                <a:cs typeface="Lucida Sans Unicode"/>
              </a:rPr>
              <a:t>cient, </a:t>
            </a:r>
            <a:r>
              <a:rPr lang="en-US" sz="3000" spc="-5" dirty="0">
                <a:latin typeface="Lucida Sans Unicode"/>
                <a:cs typeface="Lucida Sans Unicode"/>
              </a:rPr>
              <a:t>which </a:t>
            </a:r>
            <a:r>
              <a:rPr lang="en-US" sz="3000" dirty="0">
                <a:latin typeface="Lucida Sans Unicode"/>
                <a:cs typeface="Lucida Sans Unicode"/>
              </a:rPr>
              <a:t>is simply </a:t>
            </a:r>
            <a:r>
              <a:rPr lang="en-US" sz="3000" spc="-5" dirty="0">
                <a:latin typeface="Lucida Sans Unicode"/>
                <a:cs typeface="Lucida Sans Unicode"/>
              </a:rPr>
              <a:t>the convolution </a:t>
            </a:r>
            <a:r>
              <a:rPr lang="en-US" sz="3000" dirty="0">
                <a:latin typeface="Lucida Sans Unicode"/>
                <a:cs typeface="Lucida Sans Unicode"/>
              </a:rPr>
              <a:t>of </a:t>
            </a:r>
            <a:r>
              <a:rPr lang="en-US" sz="3000" spc="-5" dirty="0">
                <a:latin typeface="Lucida Sans Unicode"/>
                <a:cs typeface="Lucida Sans Unicode"/>
              </a:rPr>
              <a:t>the  projected area function </a:t>
            </a:r>
            <a:r>
              <a:rPr lang="en-US" sz="3000" dirty="0">
                <a:latin typeface="Lucida Sans Unicode"/>
                <a:cs typeface="Lucida Sans Unicode"/>
              </a:rPr>
              <a:t>of a </a:t>
            </a:r>
            <a:r>
              <a:rPr lang="en-US" sz="3000" spc="-5" dirty="0">
                <a:latin typeface="Lucida Sans Unicode"/>
                <a:cs typeface="Lucida Sans Unicode"/>
              </a:rPr>
              <a:t>single particle with the particle  distribution.</a:t>
            </a:r>
            <a:endParaRPr lang="en-US" sz="300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  <a:spcBef>
                <a:spcPts val="300"/>
              </a:spcBef>
            </a:pPr>
            <a:endParaRPr lang="en-US" sz="3000" spc="-5" dirty="0" smtClean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 smtClean="0">
                <a:latin typeface="Lucida Sans Unicode"/>
                <a:cs typeface="Lucida Sans Unicode"/>
              </a:rPr>
              <a:t>This </a:t>
            </a:r>
            <a:r>
              <a:rPr sz="3000" spc="-5" dirty="0">
                <a:latin typeface="Lucida Sans Unicode"/>
                <a:cs typeface="Lucida Sans Unicode"/>
              </a:rPr>
              <a:t>means that the amount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extinction can potentially vary quite  strongly with the direction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propagation, and here </a:t>
            </a:r>
            <a:r>
              <a:rPr sz="3000" dirty="0">
                <a:latin typeface="Lucida Sans Unicode"/>
                <a:cs typeface="Lucida Sans Unicode"/>
              </a:rPr>
              <a:t>is a </a:t>
            </a:r>
            <a:r>
              <a:rPr sz="3000" spc="-5" dirty="0">
                <a:latin typeface="Lucida Sans Unicode"/>
                <a:cs typeface="Lucida Sans Unicode"/>
              </a:rPr>
              <a:t>just picture  to illustrate</a:t>
            </a:r>
            <a:r>
              <a:rPr sz="3000" spc="-6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that.</a:t>
            </a:r>
            <a:endParaRPr sz="3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60579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8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53500" y="59690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65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1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EBEBEB"/>
                </a:solidFill>
                <a:latin typeface="Calibri"/>
                <a:cs typeface="Calibri"/>
              </a:rPr>
              <a:t>dipole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0100" y="66294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800" y="6431292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40">
                <a:moveTo>
                  <a:pt x="1" y="0"/>
                </a:moveTo>
                <a:lnTo>
                  <a:pt x="0" y="396240"/>
                </a:lnTo>
                <a:lnTo>
                  <a:pt x="396241" y="198122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8149" y="2768600"/>
            <a:ext cx="0" cy="1711960"/>
          </a:xfrm>
          <a:custGeom>
            <a:avLst/>
            <a:gdLst/>
            <a:ahLst/>
            <a:cxnLst/>
            <a:rect l="l" t="t" r="r" b="b"/>
            <a:pathLst>
              <a:path h="1711960">
                <a:moveTo>
                  <a:pt x="0" y="0"/>
                </a:moveTo>
                <a:lnTo>
                  <a:pt x="0" y="1711732"/>
                </a:lnTo>
              </a:path>
            </a:pathLst>
          </a:custGeom>
          <a:ln w="10550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8187" y="4378309"/>
            <a:ext cx="396240" cy="396875"/>
          </a:xfrm>
          <a:custGeom>
            <a:avLst/>
            <a:gdLst/>
            <a:ahLst/>
            <a:cxnLst/>
            <a:rect l="l" t="t" r="r" b="b"/>
            <a:pathLst>
              <a:path w="396239" h="396875">
                <a:moveTo>
                  <a:pt x="0" y="0"/>
                </a:moveTo>
                <a:lnTo>
                  <a:pt x="197272" y="396661"/>
                </a:lnTo>
                <a:lnTo>
                  <a:pt x="396238" y="84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3922" y="4908397"/>
            <a:ext cx="242125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spc="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usion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app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r</a:t>
            </a:r>
            <a:r>
              <a:rPr sz="3100" spc="20" dirty="0">
                <a:solidFill>
                  <a:srgbClr val="EBEBEB"/>
                </a:solidFill>
                <a:latin typeface="Calibri"/>
                <a:cs typeface="Calibri"/>
              </a:rPr>
              <a:t>o</a:t>
            </a: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xim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a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7388" y="1619097"/>
            <a:ext cx="28543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</a:t>
            </a:r>
            <a:r>
              <a:rPr sz="3100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8600" y="1498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68630" marR="174625" indent="-286385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EBEBEB"/>
                </a:solidFill>
                <a:latin typeface="Calibri"/>
                <a:cs typeface="Calibri"/>
              </a:rPr>
              <a:t>radiative 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53500" y="32131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2650"/>
              </a:spcBef>
            </a:pPr>
            <a:r>
              <a:rPr sz="3100" spc="-10" dirty="0">
                <a:solidFill>
                  <a:srgbClr val="EBEBEB"/>
                </a:solidFill>
                <a:latin typeface="Calibri"/>
                <a:cs typeface="Calibri"/>
              </a:rPr>
              <a:t>Monte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EBEBEB"/>
                </a:solidFill>
                <a:latin typeface="Calibri"/>
                <a:cs typeface="Calibri"/>
              </a:rPr>
              <a:t>Carlo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30900" y="3797273"/>
            <a:ext cx="2678430" cy="0"/>
          </a:xfrm>
          <a:custGeom>
            <a:avLst/>
            <a:gdLst/>
            <a:ahLst/>
            <a:cxnLst/>
            <a:rect l="l" t="t" r="r" b="b"/>
            <a:pathLst>
              <a:path w="2678429">
                <a:moveTo>
                  <a:pt x="0" y="0"/>
                </a:moveTo>
                <a:lnTo>
                  <a:pt x="2678402" y="0"/>
                </a:lnTo>
              </a:path>
            </a:pathLst>
          </a:custGeom>
          <a:ln w="10164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8498" y="3599134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0" y="0"/>
                </a:moveTo>
                <a:lnTo>
                  <a:pt x="6" y="396240"/>
                </a:lnTo>
                <a:lnTo>
                  <a:pt x="396243" y="19811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0100" y="2781300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826"/>
                </a:lnTo>
              </a:path>
            </a:pathLst>
          </a:custGeom>
          <a:ln w="1016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8600" y="47879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668655" marR="167005" indent="-497840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usion  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approximation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53500" y="76708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227455" marR="696595" indent="-523240">
              <a:lnSpc>
                <a:spcPts val="3700"/>
              </a:lnSpc>
              <a:spcBef>
                <a:spcPts val="890"/>
              </a:spcBef>
            </a:pPr>
            <a:r>
              <a:rPr sz="3100" spc="10" dirty="0">
                <a:solidFill>
                  <a:srgbClr val="EBEBEB"/>
                </a:solidFill>
                <a:latin typeface="Calibri"/>
                <a:cs typeface="Calibri"/>
              </a:rPr>
              <a:t>Finite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EBEBEB"/>
                </a:solidFill>
                <a:latin typeface="Calibri"/>
                <a:cs typeface="Calibri"/>
              </a:rPr>
              <a:t>Element  </a:t>
            </a: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Method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67400" y="6616282"/>
            <a:ext cx="0" cy="1737995"/>
          </a:xfrm>
          <a:custGeom>
            <a:avLst/>
            <a:gdLst/>
            <a:ahLst/>
            <a:cxnLst/>
            <a:rect l="l" t="t" r="r" b="b"/>
            <a:pathLst>
              <a:path h="1737995">
                <a:moveTo>
                  <a:pt x="0" y="0"/>
                </a:moveTo>
                <a:lnTo>
                  <a:pt x="0" y="1737644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0100" y="83058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45800" y="8107692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40">
                <a:moveTo>
                  <a:pt x="1" y="0"/>
                </a:moveTo>
                <a:lnTo>
                  <a:pt x="0" y="396240"/>
                </a:lnTo>
                <a:lnTo>
                  <a:pt x="396241" y="198122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2597" y="1498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44993" y="584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08398" y="1498578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0"/>
                </a:moveTo>
                <a:lnTo>
                  <a:pt x="0" y="2260321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8398" y="3860502"/>
            <a:ext cx="0" cy="5093335"/>
          </a:xfrm>
          <a:custGeom>
            <a:avLst/>
            <a:gdLst/>
            <a:ahLst/>
            <a:cxnLst/>
            <a:rect l="l" t="t" r="r" b="b"/>
            <a:pathLst>
              <a:path h="5093334">
                <a:moveTo>
                  <a:pt x="0" y="0"/>
                </a:moveTo>
                <a:lnTo>
                  <a:pt x="0" y="5093064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96827" y="584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4732" y="584200"/>
            <a:ext cx="1189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rgbClr val="929292"/>
                </a:solidFill>
                <a:latin typeface="Calibri"/>
                <a:cs typeface="Calibri"/>
              </a:rPr>
              <a:t>M</a:t>
            </a:r>
            <a:r>
              <a:rPr sz="3000" spc="40" dirty="0">
                <a:solidFill>
                  <a:srgbClr val="929292"/>
                </a:solidFill>
                <a:latin typeface="Calibri"/>
                <a:cs typeface="Calibri"/>
              </a:rPr>
              <a:t>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3300" y="3809701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3" y="0"/>
                </a:lnTo>
              </a:path>
            </a:pathLst>
          </a:custGeom>
          <a:ln w="101602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0062" y="361158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" y="0"/>
                </a:moveTo>
                <a:lnTo>
                  <a:pt x="0" y="396240"/>
                </a:lnTo>
                <a:lnTo>
                  <a:pt x="396239" y="198121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6400" y="3162300"/>
            <a:ext cx="3136900" cy="1270000"/>
          </a:xfrm>
          <a:prstGeom prst="rect">
            <a:avLst/>
          </a:prstGeom>
          <a:solidFill>
            <a:srgbClr val="4F7A28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73355" marR="165735" indent="470534">
              <a:lnSpc>
                <a:spcPts val="3700"/>
              </a:lnSpc>
              <a:spcBef>
                <a:spcPts val="890"/>
              </a:spcBef>
            </a:pPr>
            <a:r>
              <a:rPr sz="3100" spc="-30" dirty="0" smtClean="0">
                <a:solidFill>
                  <a:srgbClr val="FFFFFF"/>
                </a:solidFill>
                <a:latin typeface="Calibri"/>
                <a:cs typeface="Calibri"/>
              </a:rPr>
              <a:t>Micro-</a:t>
            </a:r>
            <a:r>
              <a:rPr sz="3100" spc="-30" dirty="0" smtClean="0">
                <a:solidFill>
                  <a:srgbClr val="FFFFFF"/>
                </a:solidFill>
                <a:latin typeface="Verdana"/>
                <a:cs typeface="Verdana"/>
              </a:rPr>
              <a:t>fl</a:t>
            </a:r>
            <a:r>
              <a:rPr sz="3100" spc="-30" dirty="0" smtClean="0">
                <a:solidFill>
                  <a:srgbClr val="FFFFFF"/>
                </a:solidFill>
                <a:latin typeface="Calibri"/>
                <a:cs typeface="Calibri"/>
              </a:rPr>
              <a:t>ake  </a:t>
            </a:r>
            <a:r>
              <a:rPr sz="3100" spc="30" dirty="0">
                <a:solidFill>
                  <a:srgbClr val="FFFFFF"/>
                </a:solidFill>
                <a:latin typeface="Calibri"/>
                <a:cs typeface="Calibri"/>
              </a:rPr>
              <a:t>scattering</a:t>
            </a:r>
            <a:r>
              <a:rPr sz="31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300" y="9728200"/>
            <a:ext cx="12796520" cy="2705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latin typeface="Lucida Sans Unicode"/>
                <a:cs typeface="Lucida Sans Unicode"/>
              </a:rPr>
              <a:t>So </a:t>
            </a:r>
            <a:r>
              <a:rPr sz="3000" spc="-5" dirty="0">
                <a:latin typeface="Lucida Sans Unicode"/>
                <a:cs typeface="Lucida Sans Unicode"/>
              </a:rPr>
              <a:t>now we have this equation to work with </a:t>
            </a:r>
            <a:r>
              <a:rPr sz="3000" dirty="0">
                <a:latin typeface="Lucida Sans Unicode"/>
                <a:cs typeface="Lucida Sans Unicode"/>
              </a:rPr>
              <a:t>— </a:t>
            </a:r>
            <a:r>
              <a:rPr sz="3000" spc="-5" dirty="0">
                <a:latin typeface="Lucida Sans Unicode"/>
                <a:cs typeface="Lucida Sans Unicode"/>
              </a:rPr>
              <a:t>but </a:t>
            </a:r>
            <a:r>
              <a:rPr sz="3000" dirty="0">
                <a:latin typeface="Lucida Sans Unicode"/>
                <a:cs typeface="Lucida Sans Unicode"/>
              </a:rPr>
              <a:t>by </a:t>
            </a:r>
            <a:r>
              <a:rPr sz="3000" spc="-5" dirty="0">
                <a:latin typeface="Lucida Sans Unicode"/>
                <a:cs typeface="Lucida Sans Unicode"/>
              </a:rPr>
              <a:t>itself we can’t  use </a:t>
            </a:r>
            <a:r>
              <a:rPr sz="3000" dirty="0">
                <a:latin typeface="Lucida Sans Unicode"/>
                <a:cs typeface="Lucida Sans Unicode"/>
              </a:rPr>
              <a:t>it </a:t>
            </a:r>
            <a:r>
              <a:rPr sz="3000" spc="-5" dirty="0">
                <a:latin typeface="Lucida Sans Unicode"/>
                <a:cs typeface="Lucida Sans Unicode"/>
              </a:rPr>
              <a:t>yet. The reason </a:t>
            </a:r>
            <a:r>
              <a:rPr sz="3000" dirty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this </a:t>
            </a:r>
            <a:r>
              <a:rPr sz="3000" dirty="0">
                <a:latin typeface="Lucida Sans Unicode"/>
                <a:cs typeface="Lucida Sans Unicode"/>
              </a:rPr>
              <a:t>is simply </a:t>
            </a:r>
            <a:r>
              <a:rPr sz="3000" spc="-5" dirty="0">
                <a:latin typeface="Lucida Sans Unicode"/>
                <a:cs typeface="Lucida Sans Unicode"/>
              </a:rPr>
              <a:t>that nobody has ever used  this anisotropic RTE before, </a:t>
            </a:r>
            <a:r>
              <a:rPr sz="3000" dirty="0">
                <a:latin typeface="Lucida Sans Unicode"/>
                <a:cs typeface="Lucida Sans Unicode"/>
              </a:rPr>
              <a:t>so </a:t>
            </a:r>
            <a:r>
              <a:rPr sz="3000" spc="-5" dirty="0">
                <a:latin typeface="Lucida Sans Unicode"/>
                <a:cs typeface="Lucida Sans Unicode"/>
              </a:rPr>
              <a:t>there are no scattering models </a:t>
            </a:r>
            <a:r>
              <a:rPr sz="3000" dirty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it.  To </a:t>
            </a:r>
            <a:r>
              <a:rPr sz="3000" spc="-15" dirty="0">
                <a:latin typeface="Lucida Sans Unicode"/>
                <a:cs typeface="Lucida Sans Unicode"/>
              </a:rPr>
              <a:t>fix </a:t>
            </a:r>
            <a:r>
              <a:rPr sz="3000" spc="-5" dirty="0">
                <a:latin typeface="Lucida Sans Unicode"/>
                <a:cs typeface="Lucida Sans Unicode"/>
              </a:rPr>
              <a:t>this, we </a:t>
            </a:r>
            <a:r>
              <a:rPr sz="3000" dirty="0">
                <a:latin typeface="Lucida Sans Unicode"/>
                <a:cs typeface="Lucida Sans Unicode"/>
              </a:rPr>
              <a:t>propose a </a:t>
            </a:r>
            <a:r>
              <a:rPr sz="3000" spc="-5" dirty="0">
                <a:latin typeface="Lucida Sans Unicode"/>
                <a:cs typeface="Lucida Sans Unicode"/>
              </a:rPr>
              <a:t>new model called </a:t>
            </a:r>
            <a:r>
              <a:rPr sz="3000" spc="0" dirty="0">
                <a:latin typeface="Lucida Sans Unicode"/>
                <a:cs typeface="Lucida Sans Unicode"/>
              </a:rPr>
              <a:t>“micro-flakes”. </a:t>
            </a:r>
            <a:r>
              <a:rPr sz="3000" spc="-5" dirty="0">
                <a:latin typeface="Lucida Sans Unicode"/>
                <a:cs typeface="Lucida Sans Unicode"/>
              </a:rPr>
              <a:t>One thing  to note here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that this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not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restriction -- </a:t>
            </a:r>
            <a:r>
              <a:rPr sz="3000" dirty="0">
                <a:latin typeface="Lucida Sans Unicode"/>
                <a:cs typeface="Lucida Sans Unicode"/>
              </a:rPr>
              <a:t>most of </a:t>
            </a:r>
            <a:r>
              <a:rPr sz="3000" spc="-5" dirty="0">
                <a:latin typeface="Lucida Sans Unicode"/>
                <a:cs typeface="Lucida Sans Unicode"/>
              </a:rPr>
              <a:t>the paper </a:t>
            </a:r>
            <a:r>
              <a:rPr sz="3000" dirty="0">
                <a:latin typeface="Lucida Sans Unicode"/>
                <a:cs typeface="Lucida Sans Unicode"/>
              </a:rPr>
              <a:t>is  </a:t>
            </a:r>
            <a:r>
              <a:rPr sz="3000" spc="-5" dirty="0">
                <a:latin typeface="Lucida Sans Unicode"/>
                <a:cs typeface="Lucida Sans Unicode"/>
              </a:rPr>
              <a:t>equally applicable </a:t>
            </a:r>
            <a:r>
              <a:rPr sz="3000" dirty="0">
                <a:latin typeface="Lucida Sans Unicode"/>
                <a:cs typeface="Lucida Sans Unicode"/>
              </a:rPr>
              <a:t>if </a:t>
            </a:r>
            <a:r>
              <a:rPr sz="3000" spc="-5" dirty="0">
                <a:latin typeface="Lucida Sans Unicode"/>
                <a:cs typeface="Lucida Sans Unicode"/>
              </a:rPr>
              <a:t>you’d rather come up with your own</a:t>
            </a:r>
            <a:r>
              <a:rPr sz="3000" spc="8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model.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36220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-225" dirty="0">
                <a:latin typeface="Calibri"/>
                <a:cs typeface="Calibri"/>
              </a:rPr>
              <a:t>M</a:t>
            </a:r>
            <a:r>
              <a:rPr sz="5600" b="0" spc="5" dirty="0">
                <a:latin typeface="Calibri"/>
                <a:cs typeface="Calibri"/>
              </a:rPr>
              <a:t>ic</a:t>
            </a:r>
            <a:r>
              <a:rPr sz="5600" b="0" spc="-45" dirty="0">
                <a:latin typeface="Calibri"/>
                <a:cs typeface="Calibri"/>
              </a:rPr>
              <a:t>r</a:t>
            </a:r>
            <a:r>
              <a:rPr sz="5600" b="0" spc="195" dirty="0">
                <a:latin typeface="Calibri"/>
                <a:cs typeface="Calibri"/>
              </a:rPr>
              <a:t>o</a:t>
            </a:r>
            <a:r>
              <a:rPr sz="5600" b="0" dirty="0">
                <a:latin typeface="Calibri"/>
                <a:cs typeface="Calibri"/>
              </a:rPr>
              <a:t>-</a:t>
            </a:r>
            <a:r>
              <a:rPr sz="5600" b="0" spc="-290" dirty="0">
                <a:latin typeface="Verdana"/>
                <a:cs typeface="Verdana"/>
              </a:rPr>
              <a:t>fl</a:t>
            </a:r>
            <a:r>
              <a:rPr sz="5600" b="0" spc="30" dirty="0">
                <a:latin typeface="Calibri"/>
                <a:cs typeface="Calibri"/>
              </a:rPr>
              <a:t>akes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0" y="4584700"/>
            <a:ext cx="2222500" cy="332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17200" y="7721600"/>
            <a:ext cx="774065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773978" y="0"/>
                </a:moveTo>
                <a:lnTo>
                  <a:pt x="76445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77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56888" y="7672069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0" y="0"/>
                </a:moveTo>
                <a:lnTo>
                  <a:pt x="24765" y="49529"/>
                </a:lnTo>
                <a:lnTo>
                  <a:pt x="0" y="99059"/>
                </a:lnTo>
                <a:lnTo>
                  <a:pt x="9905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77B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4394" y="7721600"/>
            <a:ext cx="319405" cy="431165"/>
          </a:xfrm>
          <a:custGeom>
            <a:avLst/>
            <a:gdLst/>
            <a:ahLst/>
            <a:cxnLst/>
            <a:rect l="l" t="t" r="r" b="b"/>
            <a:pathLst>
              <a:path w="319404" h="431165">
                <a:moveTo>
                  <a:pt x="319043" y="0"/>
                </a:moveTo>
                <a:lnTo>
                  <a:pt x="5678" y="422898"/>
                </a:lnTo>
                <a:lnTo>
                  <a:pt x="0" y="430559"/>
                </a:lnTo>
              </a:path>
            </a:pathLst>
          </a:custGeom>
          <a:ln w="1905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5833" y="8095120"/>
            <a:ext cx="99060" cy="109220"/>
          </a:xfrm>
          <a:custGeom>
            <a:avLst/>
            <a:gdLst/>
            <a:ahLst/>
            <a:cxnLst/>
            <a:rect l="l" t="t" r="r" b="b"/>
            <a:pathLst>
              <a:path w="99059" h="109220">
                <a:moveTo>
                  <a:pt x="19179" y="0"/>
                </a:moveTo>
                <a:lnTo>
                  <a:pt x="0" y="109079"/>
                </a:lnTo>
                <a:lnTo>
                  <a:pt x="98771" y="58976"/>
                </a:lnTo>
                <a:lnTo>
                  <a:pt x="44231" y="49385"/>
                </a:lnTo>
                <a:lnTo>
                  <a:pt x="19179" y="0"/>
                </a:lnTo>
                <a:close/>
              </a:path>
            </a:pathLst>
          </a:custGeom>
          <a:solidFill>
            <a:srgbClr val="006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5933" y="6299200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785812" y="0"/>
                </a:moveTo>
                <a:lnTo>
                  <a:pt x="658812" y="0"/>
                </a:lnTo>
                <a:lnTo>
                  <a:pt x="0" y="0"/>
                </a:lnTo>
              </a:path>
            </a:pathLst>
          </a:custGeom>
          <a:ln w="2540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8525" y="5826759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0" y="0"/>
                </a:moveTo>
                <a:lnTo>
                  <a:pt x="236220" y="472440"/>
                </a:lnTo>
                <a:lnTo>
                  <a:pt x="0" y="944880"/>
                </a:lnTo>
                <a:lnTo>
                  <a:pt x="944879" y="47244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100" y="4597400"/>
            <a:ext cx="53721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650" y="1397000"/>
            <a:ext cx="956246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Approach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Plugs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into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discussed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particle</a:t>
            </a:r>
            <a:r>
              <a:rPr sz="3600" spc="-5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abstraction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Simple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ideal </a:t>
            </a:r>
            <a:r>
              <a:rPr sz="3600" dirty="0">
                <a:solidFill>
                  <a:srgbClr val="E0E0E0"/>
                </a:solidFill>
                <a:latin typeface="Calibri"/>
                <a:cs typeface="Calibri"/>
              </a:rPr>
              <a:t>mirror-like 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re</a:t>
            </a:r>
            <a:r>
              <a:rPr sz="3600" spc="-4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ector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on </a:t>
            </a: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both</a:t>
            </a:r>
            <a:r>
              <a:rPr sz="36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sides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300" y="8686800"/>
            <a:ext cx="12849225" cy="9743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0">
              <a:lnSpc>
                <a:spcPct val="100000"/>
              </a:lnSpc>
              <a:spcBef>
                <a:spcPts val="100"/>
              </a:spcBef>
              <a:tabLst>
                <a:tab pos="9258935" algn="l"/>
              </a:tabLst>
            </a:pPr>
            <a:r>
              <a:rPr sz="2800" spc="10" dirty="0">
                <a:solidFill>
                  <a:srgbClr val="AAAAAA"/>
                </a:solidFill>
                <a:latin typeface="Calibri"/>
                <a:cs typeface="Calibri"/>
              </a:rPr>
              <a:t>surface</a:t>
            </a:r>
            <a:r>
              <a:rPr sz="2800" spc="-3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AAAAAA"/>
                </a:solidFill>
                <a:latin typeface="Calibri"/>
                <a:cs typeface="Calibri"/>
              </a:rPr>
              <a:t>structure	</a:t>
            </a:r>
            <a:r>
              <a:rPr sz="2800" spc="-50" dirty="0">
                <a:solidFill>
                  <a:srgbClr val="AAAAAA"/>
                </a:solidFill>
                <a:latin typeface="Verdana"/>
                <a:cs typeface="Verdana"/>
              </a:rPr>
              <a:t>fl</a:t>
            </a:r>
            <a:r>
              <a:rPr sz="2800" spc="-50" dirty="0">
                <a:solidFill>
                  <a:srgbClr val="AAAAAA"/>
                </a:solidFill>
                <a:latin typeface="Calibri"/>
                <a:cs typeface="Calibri"/>
              </a:rPr>
              <a:t>ake</a:t>
            </a:r>
            <a:r>
              <a:rPr sz="2800" spc="-6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AAAAAA"/>
                </a:solidFill>
                <a:latin typeface="Calibri"/>
                <a:cs typeface="Calibri"/>
              </a:rPr>
              <a:t>distribution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 marR="172085" indent="647065">
              <a:lnSpc>
                <a:spcPts val="3000"/>
              </a:lnSpc>
              <a:spcBef>
                <a:spcPts val="300"/>
              </a:spcBef>
            </a:pPr>
            <a:r>
              <a:rPr lang="en-US" sz="3200" dirty="0">
                <a:latin typeface="Lucida Sans Unicode"/>
                <a:cs typeface="Lucida Sans Unicode"/>
              </a:rPr>
              <a:t>We </a:t>
            </a:r>
            <a:r>
              <a:rPr lang="en-US" sz="3200" spc="-5" dirty="0">
                <a:latin typeface="Lucida Sans Unicode"/>
                <a:cs typeface="Lucida Sans Unicode"/>
              </a:rPr>
              <a:t>present </a:t>
            </a:r>
            <a:r>
              <a:rPr lang="en-US" sz="3200" dirty="0">
                <a:latin typeface="Lucida Sans Unicode"/>
                <a:cs typeface="Lucida Sans Unicode"/>
              </a:rPr>
              <a:t>a simple </a:t>
            </a:r>
            <a:r>
              <a:rPr lang="en-US" sz="3200" spc="-5" dirty="0">
                <a:latin typeface="Lucida Sans Unicode"/>
                <a:cs typeface="Lucida Sans Unicode"/>
              </a:rPr>
              <a:t>model inspired </a:t>
            </a:r>
            <a:r>
              <a:rPr lang="en-US" sz="3200" dirty="0">
                <a:latin typeface="Lucida Sans Unicode"/>
                <a:cs typeface="Lucida Sans Unicode"/>
              </a:rPr>
              <a:t>by </a:t>
            </a:r>
            <a:r>
              <a:rPr lang="en-US" sz="3200" spc="-5" dirty="0" err="1">
                <a:latin typeface="Lucida Sans Unicode"/>
                <a:cs typeface="Lucida Sans Unicode"/>
              </a:rPr>
              <a:t>microfacet</a:t>
            </a:r>
            <a:r>
              <a:rPr lang="en-US" sz="3200" spc="-5" dirty="0">
                <a:latin typeface="Lucida Sans Unicode"/>
                <a:cs typeface="Lucida Sans Unicode"/>
              </a:rPr>
              <a:t> models, which turns out  to get </a:t>
            </a:r>
            <a:r>
              <a:rPr lang="en-US" sz="3200" dirty="0">
                <a:latin typeface="Lucida Sans Unicode"/>
                <a:cs typeface="Lucida Sans Unicode"/>
              </a:rPr>
              <a:t>you </a:t>
            </a:r>
            <a:r>
              <a:rPr lang="en-US" sz="3200" spc="-5" dirty="0">
                <a:latin typeface="Lucida Sans Unicode"/>
                <a:cs typeface="Lucida Sans Unicode"/>
              </a:rPr>
              <a:t>pretty far. It’s based </a:t>
            </a:r>
            <a:r>
              <a:rPr lang="en-US" sz="3200" dirty="0">
                <a:latin typeface="Lucida Sans Unicode"/>
                <a:cs typeface="Lucida Sans Unicode"/>
              </a:rPr>
              <a:t>on </a:t>
            </a:r>
            <a:r>
              <a:rPr lang="en-US" sz="3200" spc="-5" dirty="0">
                <a:latin typeface="Lucida Sans Unicode"/>
                <a:cs typeface="Lucida Sans Unicode"/>
              </a:rPr>
              <a:t>little </a:t>
            </a:r>
            <a:r>
              <a:rPr lang="en-US" sz="3200" spc="-10" dirty="0">
                <a:latin typeface="Lucida Sans Unicode"/>
                <a:cs typeface="Lucida Sans Unicode"/>
              </a:rPr>
              <a:t>flakes </a:t>
            </a:r>
            <a:r>
              <a:rPr lang="en-US" sz="3200" spc="-5" dirty="0">
                <a:latin typeface="Lucida Sans Unicode"/>
                <a:cs typeface="Lucida Sans Unicode"/>
              </a:rPr>
              <a:t>with ideal mirror-like reflection  </a:t>
            </a:r>
            <a:r>
              <a:rPr lang="en-US" sz="3200" dirty="0">
                <a:latin typeface="Lucida Sans Unicode"/>
                <a:cs typeface="Lucida Sans Unicode"/>
              </a:rPr>
              <a:t>on </a:t>
            </a:r>
            <a:r>
              <a:rPr lang="en-US" sz="3200" spc="-5" dirty="0">
                <a:latin typeface="Lucida Sans Unicode"/>
                <a:cs typeface="Lucida Sans Unicode"/>
              </a:rPr>
              <a:t>both sides. These plug directly into the earlier particle abstraction, which  gives </a:t>
            </a:r>
            <a:r>
              <a:rPr lang="en-US" sz="3200" dirty="0">
                <a:latin typeface="Lucida Sans Unicode"/>
                <a:cs typeface="Lucida Sans Unicode"/>
              </a:rPr>
              <a:t>you </a:t>
            </a:r>
            <a:r>
              <a:rPr lang="en-US" sz="3200" spc="-5" dirty="0">
                <a:latin typeface="Lucida Sans Unicode"/>
                <a:cs typeface="Lucida Sans Unicode"/>
              </a:rPr>
              <a:t>scattering </a:t>
            </a:r>
            <a:r>
              <a:rPr lang="en-US" sz="3200" spc="-15" dirty="0">
                <a:latin typeface="Lucida Sans Unicode"/>
                <a:cs typeface="Lucida Sans Unicode"/>
              </a:rPr>
              <a:t>coe</a:t>
            </a:r>
            <a:r>
              <a:rPr lang="en-US" sz="3200" spc="-15" dirty="0">
                <a:latin typeface="Lucida Sans"/>
                <a:cs typeface="Lucida Sans"/>
              </a:rPr>
              <a:t>ffi</a:t>
            </a:r>
            <a:r>
              <a:rPr lang="en-US" sz="3200" spc="-15" dirty="0">
                <a:latin typeface="Lucida Sans Unicode"/>
                <a:cs typeface="Lucida Sans Unicode"/>
              </a:rPr>
              <a:t>cients </a:t>
            </a:r>
            <a:r>
              <a:rPr lang="en-US" sz="3200" spc="-5" dirty="0">
                <a:latin typeface="Lucida Sans Unicode"/>
                <a:cs typeface="Lucida Sans Unicode"/>
              </a:rPr>
              <a:t>and </a:t>
            </a:r>
            <a:r>
              <a:rPr lang="en-US" sz="3200" dirty="0">
                <a:latin typeface="Lucida Sans Unicode"/>
                <a:cs typeface="Lucida Sans Unicode"/>
              </a:rPr>
              <a:t>a </a:t>
            </a:r>
            <a:r>
              <a:rPr lang="en-US" sz="3200" spc="-5" dirty="0">
                <a:latin typeface="Lucida Sans Unicode"/>
                <a:cs typeface="Lucida Sans Unicode"/>
              </a:rPr>
              <a:t>phase</a:t>
            </a:r>
            <a:r>
              <a:rPr lang="en-US" sz="3200" spc="25" dirty="0">
                <a:latin typeface="Lucida Sans Unicode"/>
                <a:cs typeface="Lucida Sans Unicode"/>
              </a:rPr>
              <a:t> </a:t>
            </a:r>
            <a:r>
              <a:rPr lang="en-US" sz="3200" spc="-5" dirty="0">
                <a:latin typeface="Lucida Sans Unicode"/>
                <a:cs typeface="Lucida Sans Unicode"/>
              </a:rPr>
              <a:t>function.</a:t>
            </a:r>
            <a:endParaRPr lang="en-US" sz="3200" dirty="0">
              <a:latin typeface="Lucida Sans Unicode"/>
              <a:cs typeface="Lucida Sans Unicode"/>
            </a:endParaRPr>
          </a:p>
          <a:p>
            <a:pPr marL="12700" marR="5080" indent="647065">
              <a:lnSpc>
                <a:spcPts val="3000"/>
              </a:lnSpc>
            </a:pPr>
            <a:r>
              <a:rPr lang="en-US" sz="3200" dirty="0">
                <a:latin typeface="Lucida Sans Unicode"/>
                <a:cs typeface="Lucida Sans Unicode"/>
              </a:rPr>
              <a:t>We </a:t>
            </a:r>
            <a:r>
              <a:rPr lang="en-US" sz="3200" spc="-5" dirty="0">
                <a:latin typeface="Lucida Sans Unicode"/>
                <a:cs typeface="Lucida Sans Unicode"/>
              </a:rPr>
              <a:t>use </a:t>
            </a:r>
            <a:r>
              <a:rPr lang="en-US" sz="3200" spc="-10" dirty="0">
                <a:latin typeface="Lucida Sans Unicode"/>
                <a:cs typeface="Lucida Sans Unicode"/>
              </a:rPr>
              <a:t>flakes </a:t>
            </a:r>
            <a:r>
              <a:rPr lang="en-US" sz="3200" spc="-5" dirty="0">
                <a:latin typeface="Lucida Sans Unicode"/>
                <a:cs typeface="Lucida Sans Unicode"/>
              </a:rPr>
              <a:t>to simulate various materials, even </a:t>
            </a:r>
            <a:r>
              <a:rPr lang="en-US" sz="3200" dirty="0">
                <a:latin typeface="Lucida Sans Unicode"/>
                <a:cs typeface="Lucida Sans Unicode"/>
              </a:rPr>
              <a:t>if </a:t>
            </a:r>
            <a:r>
              <a:rPr lang="en-US" sz="3200" spc="-5" dirty="0">
                <a:latin typeface="Lucida Sans Unicode"/>
                <a:cs typeface="Lucida Sans Unicode"/>
              </a:rPr>
              <a:t>they aren’t actually  made out </a:t>
            </a:r>
            <a:r>
              <a:rPr lang="en-US" sz="3200" dirty="0">
                <a:latin typeface="Lucida Sans Unicode"/>
                <a:cs typeface="Lucida Sans Unicode"/>
              </a:rPr>
              <a:t>of </a:t>
            </a:r>
            <a:r>
              <a:rPr lang="en-US" sz="3200" spc="-10" dirty="0">
                <a:latin typeface="Lucida Sans Unicode"/>
                <a:cs typeface="Lucida Sans Unicode"/>
              </a:rPr>
              <a:t>flakes </a:t>
            </a:r>
            <a:r>
              <a:rPr lang="en-US" sz="3200" dirty="0">
                <a:latin typeface="Lucida Sans Unicode"/>
                <a:cs typeface="Lucida Sans Unicode"/>
              </a:rPr>
              <a:t>in </a:t>
            </a:r>
            <a:r>
              <a:rPr lang="en-US" sz="3200" spc="-5" dirty="0">
                <a:latin typeface="Lucida Sans Unicode"/>
                <a:cs typeface="Lucida Sans Unicode"/>
              </a:rPr>
              <a:t>real-life. </a:t>
            </a:r>
            <a:r>
              <a:rPr lang="en-US" sz="3200" dirty="0">
                <a:latin typeface="Lucida Sans Unicode"/>
                <a:cs typeface="Lucida Sans Unicode"/>
              </a:rPr>
              <a:t>We </a:t>
            </a:r>
            <a:r>
              <a:rPr lang="en-US" sz="3200" spc="-5" dirty="0">
                <a:latin typeface="Lucida Sans Unicode"/>
                <a:cs typeface="Lucida Sans Unicode"/>
              </a:rPr>
              <a:t>mainly consider them to </a:t>
            </a:r>
            <a:r>
              <a:rPr lang="en-US" sz="3200" dirty="0">
                <a:latin typeface="Lucida Sans Unicode"/>
                <a:cs typeface="Lucida Sans Unicode"/>
              </a:rPr>
              <a:t>be a </a:t>
            </a:r>
            <a:r>
              <a:rPr lang="en-US" sz="3200" spc="-5" dirty="0">
                <a:latin typeface="Lucida Sans Unicode"/>
                <a:cs typeface="Lucida Sans Unicode"/>
              </a:rPr>
              <a:t>flexible tool </a:t>
            </a:r>
            <a:r>
              <a:rPr lang="en-US" sz="3200" dirty="0">
                <a:latin typeface="Lucida Sans Unicode"/>
                <a:cs typeface="Lucida Sans Unicode"/>
              </a:rPr>
              <a:t>for  </a:t>
            </a:r>
            <a:r>
              <a:rPr lang="en-US" sz="3200" spc="-5" dirty="0">
                <a:latin typeface="Lucida Sans Unicode"/>
                <a:cs typeface="Lucida Sans Unicode"/>
              </a:rPr>
              <a:t>expressing </a:t>
            </a:r>
            <a:r>
              <a:rPr lang="en-US" sz="3200" spc="-15" dirty="0">
                <a:latin typeface="Lucida Sans Unicode"/>
                <a:cs typeface="Lucida Sans Unicode"/>
              </a:rPr>
              <a:t>di</a:t>
            </a:r>
            <a:r>
              <a:rPr lang="en-US" sz="3200" spc="-15" dirty="0">
                <a:latin typeface="Lucida Sans"/>
                <a:cs typeface="Lucida Sans"/>
              </a:rPr>
              <a:t>ff</a:t>
            </a:r>
            <a:r>
              <a:rPr lang="en-US" sz="3200" spc="-15" dirty="0">
                <a:latin typeface="Lucida Sans Unicode"/>
                <a:cs typeface="Lucida Sans Unicode"/>
              </a:rPr>
              <a:t>erent </a:t>
            </a:r>
            <a:r>
              <a:rPr lang="en-US" sz="3200" spc="-5" dirty="0">
                <a:latin typeface="Lucida Sans Unicode"/>
                <a:cs typeface="Lucida Sans Unicode"/>
              </a:rPr>
              <a:t>types </a:t>
            </a:r>
            <a:r>
              <a:rPr lang="en-US" sz="3200" dirty="0">
                <a:latin typeface="Lucida Sans Unicode"/>
                <a:cs typeface="Lucida Sans Unicode"/>
              </a:rPr>
              <a:t>of </a:t>
            </a:r>
            <a:r>
              <a:rPr lang="en-US" sz="3200" spc="-5" dirty="0">
                <a:latin typeface="Lucida Sans Unicode"/>
                <a:cs typeface="Lucida Sans Unicode"/>
              </a:rPr>
              <a:t>scattering, but without necessarily implying </a:t>
            </a:r>
            <a:r>
              <a:rPr lang="en-US" sz="3200" dirty="0">
                <a:latin typeface="Lucida Sans Unicode"/>
                <a:cs typeface="Lucida Sans Unicode"/>
              </a:rPr>
              <a:t>a  </a:t>
            </a:r>
            <a:r>
              <a:rPr lang="en-US" sz="3200" spc="-10" dirty="0">
                <a:latin typeface="Lucida Sans Unicode"/>
                <a:cs typeface="Lucida Sans Unicode"/>
              </a:rPr>
              <a:t>specific </a:t>
            </a:r>
            <a:r>
              <a:rPr lang="en-US" sz="3200" spc="-5" dirty="0">
                <a:latin typeface="Lucida Sans Unicode"/>
                <a:cs typeface="Lucida Sans Unicode"/>
              </a:rPr>
              <a:t>internal makeup </a:t>
            </a:r>
            <a:r>
              <a:rPr lang="en-US" sz="3200" dirty="0">
                <a:latin typeface="Lucida Sans Unicode"/>
                <a:cs typeface="Lucida Sans Unicode"/>
              </a:rPr>
              <a:t>of </a:t>
            </a:r>
            <a:r>
              <a:rPr lang="en-US" sz="3200" spc="-5" dirty="0">
                <a:latin typeface="Lucida Sans Unicode"/>
                <a:cs typeface="Lucida Sans Unicode"/>
              </a:rPr>
              <a:t>your</a:t>
            </a:r>
            <a:r>
              <a:rPr lang="en-US" sz="3200" spc="25" dirty="0">
                <a:latin typeface="Lucida Sans Unicode"/>
                <a:cs typeface="Lucida Sans Unicode"/>
              </a:rPr>
              <a:t> </a:t>
            </a:r>
            <a:r>
              <a:rPr lang="en-US" sz="3200" spc="-5" dirty="0">
                <a:latin typeface="Lucida Sans Unicode"/>
                <a:cs typeface="Lucida Sans Unicode"/>
              </a:rPr>
              <a:t>material.</a:t>
            </a:r>
            <a:endParaRPr lang="en-US" sz="3200" dirty="0">
              <a:latin typeface="Lucida Sans Unicode"/>
              <a:cs typeface="Lucida Sans Unicode"/>
            </a:endParaRPr>
          </a:p>
          <a:p>
            <a:pPr marL="12700" marR="477520" indent="647065">
              <a:lnSpc>
                <a:spcPts val="3000"/>
              </a:lnSpc>
            </a:pPr>
            <a:r>
              <a:rPr lang="en-US" sz="3200" spc="-5" dirty="0">
                <a:latin typeface="Lucida Sans Unicode"/>
                <a:cs typeface="Lucida Sans Unicode"/>
              </a:rPr>
              <a:t>The next question </a:t>
            </a:r>
            <a:r>
              <a:rPr lang="en-US" sz="3200" dirty="0">
                <a:latin typeface="Lucida Sans Unicode"/>
                <a:cs typeface="Lucida Sans Unicode"/>
              </a:rPr>
              <a:t>is: </a:t>
            </a:r>
            <a:r>
              <a:rPr lang="en-US" sz="3200" spc="-5" dirty="0">
                <a:latin typeface="Lucida Sans Unicode"/>
                <a:cs typeface="Lucida Sans Unicode"/>
              </a:rPr>
              <a:t>how </a:t>
            </a:r>
            <a:r>
              <a:rPr lang="en-US" sz="3200" dirty="0">
                <a:latin typeface="Lucida Sans Unicode"/>
                <a:cs typeface="Lucida Sans Unicode"/>
              </a:rPr>
              <a:t>do </a:t>
            </a:r>
            <a:r>
              <a:rPr lang="en-US" sz="3200" spc="-5" dirty="0">
                <a:latin typeface="Lucida Sans Unicode"/>
                <a:cs typeface="Lucida Sans Unicode"/>
              </a:rPr>
              <a:t>we choose the particle distributions. This  decision </a:t>
            </a:r>
            <a:r>
              <a:rPr lang="en-US" sz="3200" dirty="0">
                <a:latin typeface="Lucida Sans Unicode"/>
                <a:cs typeface="Lucida Sans Unicode"/>
              </a:rPr>
              <a:t>is </a:t>
            </a:r>
            <a:r>
              <a:rPr lang="en-US" sz="3200" spc="-5" dirty="0">
                <a:latin typeface="Lucida Sans Unicode"/>
                <a:cs typeface="Lucida Sans Unicode"/>
              </a:rPr>
              <a:t>guided </a:t>
            </a:r>
            <a:r>
              <a:rPr lang="en-US" sz="3200" dirty="0">
                <a:latin typeface="Lucida Sans Unicode"/>
                <a:cs typeface="Lucida Sans Unicode"/>
              </a:rPr>
              <a:t>by </a:t>
            </a:r>
            <a:r>
              <a:rPr lang="en-US" sz="3200" spc="-5" dirty="0">
                <a:latin typeface="Lucida Sans Unicode"/>
                <a:cs typeface="Lucida Sans Unicode"/>
              </a:rPr>
              <a:t>the type </a:t>
            </a:r>
            <a:r>
              <a:rPr lang="en-US" sz="3200" dirty="0">
                <a:latin typeface="Lucida Sans Unicode"/>
                <a:cs typeface="Lucida Sans Unicode"/>
              </a:rPr>
              <a:t>of </a:t>
            </a:r>
            <a:r>
              <a:rPr lang="en-US" sz="3200" spc="-5" dirty="0">
                <a:latin typeface="Lucida Sans Unicode"/>
                <a:cs typeface="Lucida Sans Unicode"/>
              </a:rPr>
              <a:t>reflection we want our volume to</a:t>
            </a:r>
            <a:r>
              <a:rPr lang="en-US" sz="3200" spc="55" dirty="0">
                <a:latin typeface="Lucida Sans Unicode"/>
                <a:cs typeface="Lucida Sans Unicode"/>
              </a:rPr>
              <a:t> </a:t>
            </a:r>
            <a:r>
              <a:rPr lang="en-US" sz="3200" spc="-5" dirty="0">
                <a:latin typeface="Lucida Sans Unicode"/>
                <a:cs typeface="Lucida Sans Unicode"/>
              </a:rPr>
              <a:t>represent.</a:t>
            </a:r>
            <a:endParaRPr lang="en-US" sz="320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</a:pPr>
            <a:endParaRPr lang="en-US" sz="3000" spc="-5" dirty="0" smtClean="0">
              <a:latin typeface="Lucida Sans Unicode"/>
              <a:cs typeface="Lucida Sans Unicode"/>
            </a:endParaRPr>
          </a:p>
          <a:p>
            <a:pPr marL="12700" marR="5080">
              <a:lnSpc>
                <a:spcPts val="3500"/>
              </a:lnSpc>
            </a:pPr>
            <a:r>
              <a:rPr sz="3000" spc="-5" dirty="0" smtClean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instance, to make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volume behave similarly to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rough surface,  we choose the </a:t>
            </a:r>
            <a:r>
              <a:rPr sz="3000" spc="-10" dirty="0">
                <a:latin typeface="Lucida Sans Unicode"/>
                <a:cs typeface="Lucida Sans Unicode"/>
              </a:rPr>
              <a:t>flake </a:t>
            </a:r>
            <a:r>
              <a:rPr sz="3000" spc="-5" dirty="0">
                <a:latin typeface="Lucida Sans Unicode"/>
                <a:cs typeface="Lucida Sans Unicode"/>
              </a:rPr>
              <a:t>distribution </a:t>
            </a:r>
            <a:r>
              <a:rPr sz="3000" dirty="0">
                <a:latin typeface="Lucida Sans Unicode"/>
                <a:cs typeface="Lucida Sans Unicode"/>
              </a:rPr>
              <a:t>on </a:t>
            </a:r>
            <a:r>
              <a:rPr sz="3000" spc="-5" dirty="0">
                <a:latin typeface="Lucida Sans Unicode"/>
                <a:cs typeface="Lucida Sans Unicode"/>
              </a:rPr>
              <a:t>the right </a:t>
            </a:r>
            <a:r>
              <a:rPr sz="3000" dirty="0">
                <a:latin typeface="Lucida Sans Unicode"/>
                <a:cs typeface="Lucida Sans Unicode"/>
              </a:rPr>
              <a:t>side </a:t>
            </a:r>
            <a:r>
              <a:rPr sz="3000" spc="-5" dirty="0">
                <a:latin typeface="Lucida Sans Unicode"/>
                <a:cs typeface="Lucida Sans Unicode"/>
              </a:rPr>
              <a:t>here shown as </a:t>
            </a:r>
            <a:r>
              <a:rPr sz="3000" dirty="0">
                <a:latin typeface="Lucida Sans Unicode"/>
                <a:cs typeface="Lucida Sans Unicode"/>
              </a:rPr>
              <a:t>a  </a:t>
            </a:r>
            <a:r>
              <a:rPr sz="3000" spc="-5" dirty="0">
                <a:latin typeface="Lucida Sans Unicode"/>
                <a:cs typeface="Lucida Sans Unicode"/>
              </a:rPr>
              <a:t>polar </a:t>
            </a:r>
            <a:r>
              <a:rPr sz="3000" dirty="0">
                <a:latin typeface="Lucida Sans Unicode"/>
                <a:cs typeface="Lucida Sans Unicode"/>
              </a:rPr>
              <a:t>plot </a:t>
            </a:r>
            <a:r>
              <a:rPr sz="3000" spc="-5" dirty="0">
                <a:latin typeface="Lucida Sans Unicode"/>
                <a:cs typeface="Lucida Sans Unicode"/>
              </a:rPr>
              <a:t>over the </a:t>
            </a:r>
            <a:r>
              <a:rPr sz="3000" spc="-10" dirty="0">
                <a:latin typeface="Lucida Sans Unicode"/>
                <a:cs typeface="Lucida Sans Unicode"/>
              </a:rPr>
              <a:t>flake </a:t>
            </a:r>
            <a:r>
              <a:rPr sz="3000" spc="-5" dirty="0">
                <a:latin typeface="Lucida Sans Unicode"/>
                <a:cs typeface="Lucida Sans Unicode"/>
              </a:rPr>
              <a:t>normals. Because </a:t>
            </a:r>
            <a:r>
              <a:rPr sz="3000" dirty="0">
                <a:latin typeface="Lucida Sans Unicode"/>
                <a:cs typeface="Lucida Sans Unicode"/>
              </a:rPr>
              <a:t>most </a:t>
            </a:r>
            <a:r>
              <a:rPr sz="3000" spc="-5" dirty="0">
                <a:latin typeface="Lucida Sans Unicode"/>
                <a:cs typeface="Lucida Sans Unicode"/>
              </a:rPr>
              <a:t>point upwards, the  volume behaves </a:t>
            </a:r>
            <a:r>
              <a:rPr sz="3000" dirty="0">
                <a:latin typeface="Lucida Sans Unicode"/>
                <a:cs typeface="Lucida Sans Unicode"/>
              </a:rPr>
              <a:t>like a </a:t>
            </a:r>
            <a:r>
              <a:rPr sz="3000" spc="-5" dirty="0">
                <a:latin typeface="Lucida Sans Unicode"/>
                <a:cs typeface="Lucida Sans Unicode"/>
              </a:rPr>
              <a:t>translucent rough surface, which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oriented </a:t>
            </a:r>
            <a:r>
              <a:rPr sz="3000" dirty="0">
                <a:latin typeface="Lucida Sans Unicode"/>
                <a:cs typeface="Lucida Sans Unicode"/>
              </a:rPr>
              <a:t>in  </a:t>
            </a:r>
            <a:r>
              <a:rPr sz="3000" spc="-5" dirty="0">
                <a:latin typeface="Lucida Sans Unicode"/>
                <a:cs typeface="Lucida Sans Unicode"/>
              </a:rPr>
              <a:t>that direction. Another way to think about this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as chopping up </a:t>
            </a:r>
            <a:r>
              <a:rPr sz="3000" dirty="0">
                <a:latin typeface="Lucida Sans Unicode"/>
                <a:cs typeface="Lucida Sans Unicode"/>
              </a:rPr>
              <a:t>a  </a:t>
            </a:r>
            <a:r>
              <a:rPr sz="3000" spc="-5" dirty="0">
                <a:latin typeface="Lucida Sans Unicode"/>
                <a:cs typeface="Lucida Sans Unicode"/>
              </a:rPr>
              <a:t>facet representation </a:t>
            </a:r>
            <a:r>
              <a:rPr sz="3000" dirty="0">
                <a:latin typeface="Lucida Sans Unicode"/>
                <a:cs typeface="Lucida Sans Unicode"/>
              </a:rPr>
              <a:t>of a </a:t>
            </a:r>
            <a:r>
              <a:rPr sz="3000" spc="-5" dirty="0">
                <a:latin typeface="Lucida Sans Unicode"/>
                <a:cs typeface="Lucida Sans Unicode"/>
              </a:rPr>
              <a:t>surface and then building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histogram over  the observed</a:t>
            </a:r>
            <a:r>
              <a:rPr sz="3000" spc="-3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normals.</a:t>
            </a:r>
            <a:endParaRPr sz="3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0013" y="8751516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[Wikimedia</a:t>
            </a:r>
            <a:r>
              <a:rPr sz="1200" spc="-1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E0E0E0"/>
                </a:solidFill>
                <a:latin typeface="Calibri"/>
                <a:cs typeface="Calibri"/>
              </a:rPr>
              <a:t>commons]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649" y="4621945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[NC </a:t>
            </a:r>
            <a:r>
              <a:rPr sz="1200" spc="0" dirty="0">
                <a:solidFill>
                  <a:srgbClr val="E0E0E0"/>
                </a:solidFill>
                <a:latin typeface="Calibri"/>
                <a:cs typeface="Calibri"/>
              </a:rPr>
              <a:t>Brown Center </a:t>
            </a:r>
            <a:r>
              <a:rPr sz="1200" spc="-1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E0E0E0"/>
                </a:solidFill>
                <a:latin typeface="Calibri"/>
                <a:cs typeface="Calibri"/>
              </a:rPr>
              <a:t>Ultrastructure</a:t>
            </a:r>
            <a:r>
              <a:rPr sz="12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Studies]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3700" y="5575300"/>
            <a:ext cx="3162300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948" y="5579723"/>
            <a:ext cx="3162300" cy="3162300"/>
          </a:xfrm>
          <a:custGeom>
            <a:avLst/>
            <a:gdLst/>
            <a:ahLst/>
            <a:cxnLst/>
            <a:rect l="l" t="t" r="r" b="b"/>
            <a:pathLst>
              <a:path w="3162300" h="3162300">
                <a:moveTo>
                  <a:pt x="0" y="0"/>
                </a:moveTo>
                <a:lnTo>
                  <a:pt x="3162300" y="0"/>
                </a:lnTo>
                <a:lnTo>
                  <a:pt x="3162300" y="3162300"/>
                </a:lnTo>
                <a:lnTo>
                  <a:pt x="0" y="316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5000" y="5575300"/>
            <a:ext cx="3162300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5000" y="5577989"/>
            <a:ext cx="3161030" cy="3161030"/>
          </a:xfrm>
          <a:custGeom>
            <a:avLst/>
            <a:gdLst/>
            <a:ahLst/>
            <a:cxnLst/>
            <a:rect l="l" t="t" r="r" b="b"/>
            <a:pathLst>
              <a:path w="3161029" h="3161029">
                <a:moveTo>
                  <a:pt x="0" y="0"/>
                </a:moveTo>
                <a:lnTo>
                  <a:pt x="3160828" y="0"/>
                </a:lnTo>
                <a:lnTo>
                  <a:pt x="3160828" y="3160828"/>
                </a:lnTo>
                <a:lnTo>
                  <a:pt x="0" y="31608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64993" y="5031268"/>
            <a:ext cx="14008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 dirty="0">
                <a:solidFill>
                  <a:srgbClr val="E0E0E0"/>
                </a:solidFill>
                <a:latin typeface="Calibri"/>
                <a:cs typeface="Calibri"/>
              </a:rPr>
              <a:t>Animal</a:t>
            </a:r>
            <a:r>
              <a:rPr sz="25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fur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3542" y="5031268"/>
            <a:ext cx="7086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oss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9009" y="889000"/>
            <a:ext cx="24225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E0E0E0"/>
                </a:solidFill>
                <a:latin typeface="Calibri"/>
                <a:cs typeface="Calibri"/>
              </a:rPr>
              <a:t>Wood</a:t>
            </a:r>
            <a:r>
              <a:rPr sz="2500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40" dirty="0">
                <a:solidFill>
                  <a:srgbClr val="E0E0E0"/>
                </a:solidFill>
                <a:latin typeface="Calibri"/>
                <a:cs typeface="Calibri"/>
              </a:rPr>
              <a:t>micrograph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3700" y="1435100"/>
            <a:ext cx="3175000" cy="317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9948" y="1435719"/>
            <a:ext cx="3175000" cy="3175000"/>
          </a:xfrm>
          <a:custGeom>
            <a:avLst/>
            <a:gdLst/>
            <a:ahLst/>
            <a:cxnLst/>
            <a:rect l="l" t="t" r="r" b="b"/>
            <a:pathLst>
              <a:path w="3175000" h="3175000">
                <a:moveTo>
                  <a:pt x="0" y="0"/>
                </a:moveTo>
                <a:lnTo>
                  <a:pt x="3175000" y="0"/>
                </a:lnTo>
                <a:lnTo>
                  <a:pt x="3175000" y="3175001"/>
                </a:lnTo>
                <a:lnTo>
                  <a:pt x="0" y="3175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000" y="1447800"/>
            <a:ext cx="3175000" cy="317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000" y="1450153"/>
            <a:ext cx="3175000" cy="3175000"/>
          </a:xfrm>
          <a:custGeom>
            <a:avLst/>
            <a:gdLst/>
            <a:ahLst/>
            <a:cxnLst/>
            <a:rect l="l" t="t" r="r" b="b"/>
            <a:pathLst>
              <a:path w="3175000" h="3175000">
                <a:moveTo>
                  <a:pt x="0" y="0"/>
                </a:moveTo>
                <a:lnTo>
                  <a:pt x="3175000" y="0"/>
                </a:lnTo>
                <a:lnTo>
                  <a:pt x="3175000" y="3174999"/>
                </a:lnTo>
                <a:lnTo>
                  <a:pt x="0" y="3174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26458" y="889000"/>
            <a:ext cx="24752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E0E0E0"/>
                </a:solidFill>
                <a:latin typeface="Calibri"/>
                <a:cs typeface="Calibri"/>
              </a:rPr>
              <a:t>Wood</a:t>
            </a:r>
            <a:r>
              <a:rPr sz="2500" spc="-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50" dirty="0">
                <a:solidFill>
                  <a:srgbClr val="E0E0E0"/>
                </a:solidFill>
                <a:latin typeface="Calibri"/>
                <a:cs typeface="Calibri"/>
              </a:rPr>
              <a:t>photograph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3789" y="4621945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0E0E0"/>
                </a:solidFill>
                <a:latin typeface="Calibri"/>
                <a:cs typeface="Calibri"/>
              </a:rPr>
              <a:t>[Marschner et</a:t>
            </a:r>
            <a:r>
              <a:rPr sz="1200" spc="-8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0E0E0"/>
                </a:solidFill>
                <a:latin typeface="Calibri"/>
                <a:cs typeface="Calibri"/>
              </a:rPr>
              <a:t>al.]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6799" y="8764216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[Wikimedia</a:t>
            </a:r>
            <a:r>
              <a:rPr sz="1200" spc="-1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E0E0E0"/>
                </a:solidFill>
                <a:latin typeface="Calibri"/>
                <a:cs typeface="Calibri"/>
              </a:rPr>
              <a:t>commons]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300" y="9728200"/>
            <a:ext cx="12497435" cy="21285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latin typeface="Lucida Sans Unicode"/>
                <a:cs typeface="Lucida Sans Unicode"/>
              </a:rPr>
              <a:t>Here’s </a:t>
            </a:r>
            <a:r>
              <a:rPr sz="2800" dirty="0">
                <a:latin typeface="Lucida Sans Unicode"/>
                <a:cs typeface="Lucida Sans Unicode"/>
              </a:rPr>
              <a:t>a </a:t>
            </a:r>
            <a:r>
              <a:rPr sz="2800" spc="-5" dirty="0">
                <a:latin typeface="Lucida Sans Unicode"/>
                <a:cs typeface="Lucida Sans Unicode"/>
              </a:rPr>
              <a:t>sample </a:t>
            </a:r>
            <a:r>
              <a:rPr sz="2800" dirty="0">
                <a:latin typeface="Lucida Sans Unicode"/>
                <a:cs typeface="Lucida Sans Unicode"/>
              </a:rPr>
              <a:t>of </a:t>
            </a:r>
            <a:r>
              <a:rPr sz="2800" spc="-5" dirty="0">
                <a:latin typeface="Lucida Sans Unicode"/>
                <a:cs typeface="Lucida Sans Unicode"/>
              </a:rPr>
              <a:t>several interesting types </a:t>
            </a:r>
            <a:r>
              <a:rPr sz="2800" dirty="0">
                <a:latin typeface="Lucida Sans Unicode"/>
                <a:cs typeface="Lucida Sans Unicode"/>
              </a:rPr>
              <a:t>of </a:t>
            </a:r>
            <a:r>
              <a:rPr sz="2800" spc="-5" dirty="0">
                <a:latin typeface="Lucida Sans Unicode"/>
                <a:cs typeface="Lucida Sans Unicode"/>
              </a:rPr>
              <a:t>materials. </a:t>
            </a:r>
            <a:r>
              <a:rPr sz="2800" dirty="0">
                <a:latin typeface="Lucida Sans Unicode"/>
                <a:cs typeface="Lucida Sans Unicode"/>
              </a:rPr>
              <a:t>Common </a:t>
            </a:r>
            <a:r>
              <a:rPr sz="2800" spc="-5" dirty="0">
                <a:latin typeface="Lucida Sans Unicode"/>
                <a:cs typeface="Lucida Sans Unicode"/>
              </a:rPr>
              <a:t>to all  </a:t>
            </a:r>
            <a:r>
              <a:rPr sz="2800" dirty="0">
                <a:latin typeface="Lucida Sans Unicode"/>
                <a:cs typeface="Lucida Sans Unicode"/>
              </a:rPr>
              <a:t>of </a:t>
            </a:r>
            <a:r>
              <a:rPr sz="2800" spc="-5" dirty="0">
                <a:latin typeface="Lucida Sans Unicode"/>
                <a:cs typeface="Lucida Sans Unicode"/>
              </a:rPr>
              <a:t>them </a:t>
            </a:r>
            <a:r>
              <a:rPr sz="2800" dirty="0">
                <a:latin typeface="Lucida Sans Unicode"/>
                <a:cs typeface="Lucida Sans Unicode"/>
              </a:rPr>
              <a:t>is </a:t>
            </a:r>
            <a:r>
              <a:rPr sz="2800" spc="-5" dirty="0">
                <a:latin typeface="Lucida Sans Unicode"/>
                <a:cs typeface="Lucida Sans Unicode"/>
              </a:rPr>
              <a:t>their complex internal structure, which has </a:t>
            </a:r>
            <a:r>
              <a:rPr sz="2800" dirty="0">
                <a:latin typeface="Lucida Sans Unicode"/>
                <a:cs typeface="Lucida Sans Unicode"/>
              </a:rPr>
              <a:t>a </a:t>
            </a:r>
            <a:r>
              <a:rPr sz="2800" spc="-5" dirty="0">
                <a:latin typeface="Lucida Sans Unicode"/>
                <a:cs typeface="Lucida Sans Unicode"/>
              </a:rPr>
              <a:t>profound  </a:t>
            </a:r>
            <a:r>
              <a:rPr sz="2800" spc="-10" dirty="0">
                <a:latin typeface="Lucida Sans Unicode"/>
                <a:cs typeface="Lucida Sans Unicode"/>
              </a:rPr>
              <a:t>influence </a:t>
            </a:r>
            <a:r>
              <a:rPr sz="2800" dirty="0">
                <a:latin typeface="Lucida Sans Unicode"/>
                <a:cs typeface="Lucida Sans Unicode"/>
              </a:rPr>
              <a:t>on </a:t>
            </a:r>
            <a:r>
              <a:rPr sz="2800" spc="-5" dirty="0">
                <a:latin typeface="Lucida Sans Unicode"/>
                <a:cs typeface="Lucida Sans Unicode"/>
              </a:rPr>
              <a:t>their appearance. </a:t>
            </a:r>
            <a:r>
              <a:rPr sz="2800" dirty="0">
                <a:latin typeface="Lucida Sans Unicode"/>
                <a:cs typeface="Lucida Sans Unicode"/>
              </a:rPr>
              <a:t>In </a:t>
            </a:r>
            <a:r>
              <a:rPr sz="2800" spc="-5" dirty="0">
                <a:latin typeface="Lucida Sans Unicode"/>
                <a:cs typeface="Lucida Sans Unicode"/>
              </a:rPr>
              <a:t>this talk, I’m going to present </a:t>
            </a:r>
            <a:r>
              <a:rPr sz="2800" dirty="0">
                <a:latin typeface="Lucida Sans Unicode"/>
                <a:cs typeface="Lucida Sans Unicode"/>
              </a:rPr>
              <a:t>a  </a:t>
            </a:r>
            <a:r>
              <a:rPr sz="2800" spc="-5" dirty="0">
                <a:latin typeface="Lucida Sans Unicode"/>
                <a:cs typeface="Lucida Sans Unicode"/>
              </a:rPr>
              <a:t>principled way to render such materials using </a:t>
            </a:r>
            <a:r>
              <a:rPr sz="2800" dirty="0">
                <a:latin typeface="Lucida Sans Unicode"/>
                <a:cs typeface="Lucida Sans Unicode"/>
              </a:rPr>
              <a:t>a </a:t>
            </a:r>
            <a:r>
              <a:rPr sz="2800" spc="-10" dirty="0">
                <a:latin typeface="Lucida Sans Unicode"/>
                <a:cs typeface="Lucida Sans Unicode"/>
              </a:rPr>
              <a:t>unified </a:t>
            </a:r>
            <a:r>
              <a:rPr sz="2800" spc="-5" dirty="0">
                <a:latin typeface="Lucida Sans Unicode"/>
                <a:cs typeface="Lucida Sans Unicode"/>
              </a:rPr>
              <a:t>volumetric  formulation.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1397000"/>
            <a:ext cx="956246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Approach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Plugs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into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discussed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particle</a:t>
            </a:r>
            <a:r>
              <a:rPr sz="3600" spc="-5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abstraction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Simple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ideal </a:t>
            </a:r>
            <a:r>
              <a:rPr sz="3600" dirty="0">
                <a:solidFill>
                  <a:srgbClr val="E0E0E0"/>
                </a:solidFill>
                <a:latin typeface="Calibri"/>
                <a:cs typeface="Calibri"/>
              </a:rPr>
              <a:t>mirror-like 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re</a:t>
            </a:r>
            <a:r>
              <a:rPr sz="3600" spc="-4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ector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on </a:t>
            </a: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both</a:t>
            </a:r>
            <a:r>
              <a:rPr sz="36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sides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36220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-225" dirty="0">
                <a:latin typeface="Calibri"/>
                <a:cs typeface="Calibri"/>
              </a:rPr>
              <a:t>M</a:t>
            </a:r>
            <a:r>
              <a:rPr sz="5600" b="0" spc="5" dirty="0">
                <a:latin typeface="Calibri"/>
                <a:cs typeface="Calibri"/>
              </a:rPr>
              <a:t>ic</a:t>
            </a:r>
            <a:r>
              <a:rPr sz="5600" b="0" spc="-45" dirty="0">
                <a:latin typeface="Calibri"/>
                <a:cs typeface="Calibri"/>
              </a:rPr>
              <a:t>r</a:t>
            </a:r>
            <a:r>
              <a:rPr sz="5600" b="0" spc="195" dirty="0">
                <a:latin typeface="Calibri"/>
                <a:cs typeface="Calibri"/>
              </a:rPr>
              <a:t>o</a:t>
            </a:r>
            <a:r>
              <a:rPr sz="5600" b="0" dirty="0">
                <a:latin typeface="Calibri"/>
                <a:cs typeface="Calibri"/>
              </a:rPr>
              <a:t>-</a:t>
            </a:r>
            <a:r>
              <a:rPr sz="5600" b="0" spc="-290" dirty="0">
                <a:latin typeface="Verdana"/>
                <a:cs typeface="Verdana"/>
              </a:rPr>
              <a:t>fl</a:t>
            </a:r>
            <a:r>
              <a:rPr sz="5600" b="0" spc="30" dirty="0">
                <a:latin typeface="Calibri"/>
                <a:cs typeface="Calibri"/>
              </a:rPr>
              <a:t>akes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708400"/>
            <a:ext cx="6324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3600" y="4711700"/>
            <a:ext cx="452120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9900" y="4420133"/>
            <a:ext cx="0" cy="1346200"/>
          </a:xfrm>
          <a:custGeom>
            <a:avLst/>
            <a:gdLst/>
            <a:ahLst/>
            <a:cxnLst/>
            <a:rect l="l" t="t" r="r" b="b"/>
            <a:pathLst>
              <a:path h="1346200">
                <a:moveTo>
                  <a:pt x="0" y="0"/>
                </a:moveTo>
                <a:lnTo>
                  <a:pt x="0" y="9525"/>
                </a:lnTo>
                <a:lnTo>
                  <a:pt x="0" y="1345666"/>
                </a:lnTo>
              </a:path>
            </a:pathLst>
          </a:custGeom>
          <a:ln w="19050">
            <a:solidFill>
              <a:srgbClr val="77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10369" y="4355363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60">
                <a:moveTo>
                  <a:pt x="49529" y="0"/>
                </a:moveTo>
                <a:lnTo>
                  <a:pt x="0" y="99058"/>
                </a:lnTo>
                <a:lnTo>
                  <a:pt x="49529" y="74295"/>
                </a:lnTo>
                <a:lnTo>
                  <a:pt x="86677" y="74295"/>
                </a:lnTo>
                <a:lnTo>
                  <a:pt x="49529" y="0"/>
                </a:lnTo>
                <a:close/>
              </a:path>
              <a:path w="99059" h="99060">
                <a:moveTo>
                  <a:pt x="86677" y="74295"/>
                </a:moveTo>
                <a:lnTo>
                  <a:pt x="49529" y="74295"/>
                </a:lnTo>
                <a:lnTo>
                  <a:pt x="99059" y="99058"/>
                </a:lnTo>
                <a:lnTo>
                  <a:pt x="86677" y="74295"/>
                </a:lnTo>
                <a:close/>
              </a:path>
            </a:pathLst>
          </a:custGeom>
          <a:solidFill>
            <a:srgbClr val="77B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2933" y="5956300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785812" y="0"/>
                </a:moveTo>
                <a:lnTo>
                  <a:pt x="658812" y="0"/>
                </a:lnTo>
                <a:lnTo>
                  <a:pt x="0" y="0"/>
                </a:lnTo>
              </a:path>
            </a:pathLst>
          </a:custGeom>
          <a:ln w="2540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5523" y="5483859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0" y="0"/>
                </a:moveTo>
                <a:lnTo>
                  <a:pt x="236221" y="472440"/>
                </a:lnTo>
                <a:lnTo>
                  <a:pt x="0" y="944880"/>
                </a:lnTo>
                <a:lnTo>
                  <a:pt x="944879" y="47244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300" y="8801100"/>
            <a:ext cx="123920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0">
              <a:lnSpc>
                <a:spcPct val="100000"/>
              </a:lnSpc>
              <a:spcBef>
                <a:spcPts val="100"/>
              </a:spcBef>
              <a:tabLst>
                <a:tab pos="8179434" algn="l"/>
              </a:tabLst>
            </a:pPr>
            <a:r>
              <a:rPr sz="2800" spc="10" dirty="0">
                <a:solidFill>
                  <a:srgbClr val="AAAAAA"/>
                </a:solidFill>
                <a:latin typeface="Calibri"/>
                <a:cs typeface="Calibri"/>
              </a:rPr>
              <a:t>surface</a:t>
            </a:r>
            <a:r>
              <a:rPr sz="2800" spc="-3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AAAAAA"/>
                </a:solidFill>
                <a:latin typeface="Calibri"/>
                <a:cs typeface="Calibri"/>
              </a:rPr>
              <a:t>structure	</a:t>
            </a:r>
            <a:r>
              <a:rPr sz="2800" spc="-50" dirty="0">
                <a:solidFill>
                  <a:srgbClr val="AAAAAA"/>
                </a:solidFill>
                <a:latin typeface="Verdana"/>
                <a:cs typeface="Verdana"/>
              </a:rPr>
              <a:t>fl</a:t>
            </a:r>
            <a:r>
              <a:rPr sz="2800" spc="-50" dirty="0">
                <a:solidFill>
                  <a:srgbClr val="AAAAAA"/>
                </a:solidFill>
                <a:latin typeface="Calibri"/>
                <a:cs typeface="Calibri"/>
              </a:rPr>
              <a:t>ake</a:t>
            </a:r>
            <a:r>
              <a:rPr sz="2800" spc="-6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AAAAAA"/>
                </a:solidFill>
                <a:latin typeface="Calibri"/>
                <a:cs typeface="Calibri"/>
              </a:rPr>
              <a:t>distribution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3500"/>
              </a:lnSpc>
            </a:pPr>
            <a:r>
              <a:rPr sz="3000" spc="-5" dirty="0">
                <a:latin typeface="Lucida Sans Unicode"/>
                <a:cs typeface="Lucida Sans Unicode"/>
              </a:rPr>
              <a:t>And to make volume region behave </a:t>
            </a:r>
            <a:r>
              <a:rPr sz="3000" dirty="0">
                <a:latin typeface="Lucida Sans Unicode"/>
                <a:cs typeface="Lucida Sans Unicode"/>
              </a:rPr>
              <a:t>like a </a:t>
            </a:r>
            <a:r>
              <a:rPr sz="3000" spc="-5" dirty="0">
                <a:latin typeface="Lucida Sans Unicode"/>
                <a:cs typeface="Lucida Sans Unicode"/>
              </a:rPr>
              <a:t>rough </a:t>
            </a:r>
            <a:r>
              <a:rPr sz="3000" spc="-10" dirty="0">
                <a:latin typeface="Lucida Sans Unicode"/>
                <a:cs typeface="Lucida Sans Unicode"/>
              </a:rPr>
              <a:t>fiber, </a:t>
            </a:r>
            <a:r>
              <a:rPr sz="3000" spc="-5" dirty="0">
                <a:latin typeface="Lucida Sans Unicode"/>
                <a:cs typeface="Lucida Sans Unicode"/>
              </a:rPr>
              <a:t>we choose </a:t>
            </a:r>
            <a:r>
              <a:rPr sz="3000" dirty="0">
                <a:latin typeface="Lucida Sans Unicode"/>
                <a:cs typeface="Lucida Sans Unicode"/>
              </a:rPr>
              <a:t>a  </a:t>
            </a:r>
            <a:r>
              <a:rPr sz="3000" spc="5" dirty="0">
                <a:latin typeface="Lucida Sans Unicode"/>
                <a:cs typeface="Lucida Sans Unicode"/>
              </a:rPr>
              <a:t>“fibrous” </a:t>
            </a:r>
            <a:r>
              <a:rPr sz="3000" spc="-5" dirty="0">
                <a:latin typeface="Lucida Sans Unicode"/>
                <a:cs typeface="Lucida Sans Unicode"/>
              </a:rPr>
              <a:t>equatorial </a:t>
            </a:r>
            <a:r>
              <a:rPr sz="3000" spc="-10" dirty="0">
                <a:latin typeface="Lucida Sans Unicode"/>
                <a:cs typeface="Lucida Sans Unicode"/>
              </a:rPr>
              <a:t>flake </a:t>
            </a:r>
            <a:r>
              <a:rPr sz="3000" spc="-5" dirty="0">
                <a:latin typeface="Lucida Sans Unicode"/>
                <a:cs typeface="Lucida Sans Unicode"/>
              </a:rPr>
              <a:t>distribution using the same</a:t>
            </a:r>
            <a:r>
              <a:rPr sz="3000" spc="5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principle.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36220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-225" dirty="0">
                <a:latin typeface="Calibri"/>
                <a:cs typeface="Calibri"/>
              </a:rPr>
              <a:t>M</a:t>
            </a:r>
            <a:r>
              <a:rPr sz="5600" b="0" spc="5" dirty="0">
                <a:latin typeface="Calibri"/>
                <a:cs typeface="Calibri"/>
              </a:rPr>
              <a:t>ic</a:t>
            </a:r>
            <a:r>
              <a:rPr sz="5600" b="0" spc="-45" dirty="0">
                <a:latin typeface="Calibri"/>
                <a:cs typeface="Calibri"/>
              </a:rPr>
              <a:t>r</a:t>
            </a:r>
            <a:r>
              <a:rPr sz="5600" b="0" spc="195" dirty="0">
                <a:latin typeface="Calibri"/>
                <a:cs typeface="Calibri"/>
              </a:rPr>
              <a:t>o</a:t>
            </a:r>
            <a:r>
              <a:rPr sz="5600" b="0" dirty="0">
                <a:latin typeface="Calibri"/>
                <a:cs typeface="Calibri"/>
              </a:rPr>
              <a:t>-</a:t>
            </a:r>
            <a:r>
              <a:rPr sz="5600" b="0" spc="-290" dirty="0">
                <a:latin typeface="Verdana"/>
                <a:cs typeface="Verdana"/>
              </a:rPr>
              <a:t>fl</a:t>
            </a:r>
            <a:r>
              <a:rPr sz="5600" b="0" spc="30" dirty="0">
                <a:latin typeface="Calibri"/>
                <a:cs typeface="Calibri"/>
              </a:rPr>
              <a:t>akes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650" y="1397000"/>
            <a:ext cx="10555605" cy="513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Approach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Plugs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into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discussed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particle</a:t>
            </a:r>
            <a:r>
              <a:rPr sz="3600" spc="-5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abstraction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Simple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ideal </a:t>
            </a:r>
            <a:r>
              <a:rPr sz="3600" dirty="0">
                <a:solidFill>
                  <a:srgbClr val="E0E0E0"/>
                </a:solidFill>
                <a:latin typeface="Calibri"/>
                <a:cs typeface="Calibri"/>
              </a:rPr>
              <a:t>mirror-like 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re</a:t>
            </a:r>
            <a:r>
              <a:rPr sz="3600" spc="-4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ector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on </a:t>
            </a: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both</a:t>
            </a:r>
            <a:r>
              <a:rPr sz="36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sides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0E0E0"/>
              </a:buClr>
              <a:buFont typeface="Gill Sans MT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Properties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Model</a:t>
            </a:r>
            <a:r>
              <a:rPr sz="3600" spc="-4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subsumes</a:t>
            </a:r>
            <a:r>
              <a:rPr sz="3600" spc="-4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traditional</a:t>
            </a:r>
            <a:r>
              <a:rPr sz="3600" spc="-3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E0E0E0"/>
                </a:solidFill>
                <a:latin typeface="Calibri"/>
                <a:cs typeface="Calibri"/>
              </a:rPr>
              <a:t>“anisotropic”</a:t>
            </a:r>
            <a:r>
              <a:rPr sz="3600" spc="-36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Leads </a:t>
            </a: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analytic </a:t>
            </a:r>
            <a:r>
              <a:rPr sz="3600" dirty="0">
                <a:solidFill>
                  <a:srgbClr val="E0E0E0"/>
                </a:solidFill>
                <a:latin typeface="Calibri"/>
                <a:cs typeface="Calibri"/>
              </a:rPr>
              <a:t>results </a:t>
            </a:r>
            <a:r>
              <a:rPr sz="3600" spc="-20" dirty="0">
                <a:solidFill>
                  <a:srgbClr val="E0E0E0"/>
                </a:solidFill>
                <a:latin typeface="Calibri"/>
                <a:cs typeface="Calibri"/>
              </a:rPr>
              <a:t>later</a:t>
            </a:r>
            <a:r>
              <a:rPr sz="3600" spc="-3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on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Half-angle</a:t>
            </a:r>
            <a:r>
              <a:rPr sz="36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formulation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788900" cy="4038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37185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latin typeface="Lucida Sans Unicode"/>
                <a:cs typeface="Lucida Sans Unicode"/>
              </a:rPr>
              <a:t>Some more </a:t>
            </a:r>
            <a:r>
              <a:rPr sz="3000" spc="-5" dirty="0">
                <a:latin typeface="Lucida Sans Unicode"/>
                <a:cs typeface="Lucida Sans Unicode"/>
              </a:rPr>
              <a:t>useful facts: First, this model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general enough  subsume all traditional volume scattering models. </a:t>
            </a:r>
            <a:r>
              <a:rPr sz="3000" dirty="0">
                <a:latin typeface="Lucida Sans Unicode"/>
                <a:cs typeface="Lucida Sans Unicode"/>
              </a:rPr>
              <a:t>So if you </a:t>
            </a:r>
            <a:r>
              <a:rPr sz="3000" spc="-5" dirty="0">
                <a:latin typeface="Lucida Sans Unicode"/>
                <a:cs typeface="Lucida Sans Unicode"/>
              </a:rPr>
              <a:t>wanted  to imitate Mie scattering using </a:t>
            </a:r>
            <a:r>
              <a:rPr sz="3000" spc="-10" dirty="0">
                <a:latin typeface="Lucida Sans Unicode"/>
                <a:cs typeface="Lucida Sans Unicode"/>
              </a:rPr>
              <a:t>flakes, </a:t>
            </a:r>
            <a:r>
              <a:rPr sz="3000" spc="-5" dirty="0">
                <a:latin typeface="Lucida Sans Unicode"/>
                <a:cs typeface="Lucida Sans Unicode"/>
              </a:rPr>
              <a:t>then </a:t>
            </a:r>
            <a:r>
              <a:rPr sz="3000" dirty="0">
                <a:latin typeface="Lucida Sans Unicode"/>
                <a:cs typeface="Lucida Sans Unicode"/>
              </a:rPr>
              <a:t>you </a:t>
            </a:r>
            <a:r>
              <a:rPr sz="3000" spc="-5" dirty="0">
                <a:latin typeface="Lucida Sans Unicode"/>
                <a:cs typeface="Lucida Sans Unicode"/>
              </a:rPr>
              <a:t>can </a:t>
            </a:r>
            <a:r>
              <a:rPr sz="3000" spc="-15" dirty="0">
                <a:latin typeface="Lucida Sans Unicode"/>
                <a:cs typeface="Lucida Sans Unicode"/>
              </a:rPr>
              <a:t>find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10" dirty="0">
                <a:latin typeface="Lucida Sans Unicode"/>
                <a:cs typeface="Lucida Sans Unicode"/>
              </a:rPr>
              <a:t>specific  </a:t>
            </a:r>
            <a:r>
              <a:rPr sz="3000" spc="-5" dirty="0">
                <a:latin typeface="Lucida Sans Unicode"/>
                <a:cs typeface="Lucida Sans Unicode"/>
              </a:rPr>
              <a:t>type </a:t>
            </a:r>
            <a:r>
              <a:rPr sz="3000" spc="-10" dirty="0">
                <a:latin typeface="Lucida Sans Unicode"/>
                <a:cs typeface="Lucida Sans Unicode"/>
              </a:rPr>
              <a:t>flake </a:t>
            </a:r>
            <a:r>
              <a:rPr sz="3000" spc="-5" dirty="0">
                <a:latin typeface="Lucida Sans Unicode"/>
                <a:cs typeface="Lucida Sans Unicode"/>
              </a:rPr>
              <a:t>that will behave exactly the same</a:t>
            </a:r>
            <a:r>
              <a:rPr sz="3000" spc="1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way.</a:t>
            </a:r>
            <a:endParaRPr sz="3000">
              <a:latin typeface="Lucida Sans Unicode"/>
              <a:cs typeface="Lucida Sans Unicode"/>
            </a:endParaRPr>
          </a:p>
          <a:p>
            <a:pPr marL="12700" marR="1049655" indent="647700">
              <a:lnSpc>
                <a:spcPts val="3500"/>
              </a:lnSpc>
            </a:pPr>
            <a:r>
              <a:rPr sz="3000" spc="-5" dirty="0">
                <a:latin typeface="Lucida Sans Unicode"/>
                <a:cs typeface="Lucida Sans Unicode"/>
              </a:rPr>
              <a:t>Another motivation </a:t>
            </a:r>
            <a:r>
              <a:rPr sz="3000" dirty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this model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that </a:t>
            </a:r>
            <a:r>
              <a:rPr sz="3000" dirty="0">
                <a:latin typeface="Lucida Sans Unicode"/>
                <a:cs typeface="Lucida Sans Unicode"/>
              </a:rPr>
              <a:t>it </a:t>
            </a:r>
            <a:r>
              <a:rPr sz="3000" spc="-5" dirty="0">
                <a:latin typeface="Lucida Sans Unicode"/>
                <a:cs typeface="Lucida Sans Unicode"/>
              </a:rPr>
              <a:t>leads to analytic  solutions later on, when passing </a:t>
            </a:r>
            <a:r>
              <a:rPr sz="3000" dirty="0">
                <a:latin typeface="Lucida Sans Unicode"/>
                <a:cs typeface="Lucida Sans Unicode"/>
              </a:rPr>
              <a:t>from </a:t>
            </a:r>
            <a:r>
              <a:rPr sz="3000" spc="-5" dirty="0">
                <a:latin typeface="Lucida Sans Unicode"/>
                <a:cs typeface="Lucida Sans Unicode"/>
              </a:rPr>
              <a:t>the radiative transfer  interpretation to that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anisotropic</a:t>
            </a:r>
            <a:r>
              <a:rPr sz="3000" spc="50" dirty="0">
                <a:latin typeface="Lucida Sans Unicode"/>
                <a:cs typeface="Lucida Sans Unicode"/>
              </a:rPr>
              <a:t> </a:t>
            </a:r>
            <a:r>
              <a:rPr sz="3000" spc="-15" dirty="0">
                <a:latin typeface="Lucida Sans Unicode"/>
                <a:cs typeface="Lucida Sans Unicode"/>
              </a:rPr>
              <a:t>di</a:t>
            </a:r>
            <a:r>
              <a:rPr sz="3000" spc="-15" dirty="0">
                <a:latin typeface="Lucida Sans"/>
                <a:cs typeface="Lucida Sans"/>
              </a:rPr>
              <a:t>ff</a:t>
            </a:r>
            <a:r>
              <a:rPr sz="3000" spc="-15" dirty="0">
                <a:latin typeface="Lucida Sans Unicode"/>
                <a:cs typeface="Lucida Sans Unicode"/>
              </a:rPr>
              <a:t>usion.</a:t>
            </a:r>
            <a:endParaRPr sz="3000">
              <a:latin typeface="Lucida Sans Unicode"/>
              <a:cs typeface="Lucida Sans Unicode"/>
            </a:endParaRPr>
          </a:p>
          <a:p>
            <a:pPr marL="12700" marR="5080" indent="647700">
              <a:lnSpc>
                <a:spcPts val="3500"/>
              </a:lnSpc>
            </a:pPr>
            <a:r>
              <a:rPr sz="3000" spc="-5" dirty="0">
                <a:latin typeface="Lucida Sans Unicode"/>
                <a:cs typeface="Lucida Sans Unicode"/>
              </a:rPr>
              <a:t>And </a:t>
            </a:r>
            <a:r>
              <a:rPr sz="3000" spc="-10" dirty="0">
                <a:latin typeface="Lucida Sans Unicode"/>
                <a:cs typeface="Lucida Sans Unicode"/>
              </a:rPr>
              <a:t>finally, </a:t>
            </a:r>
            <a:r>
              <a:rPr sz="3000" dirty="0">
                <a:latin typeface="Lucida Sans Unicode"/>
                <a:cs typeface="Lucida Sans Unicode"/>
              </a:rPr>
              <a:t>it </a:t>
            </a:r>
            <a:r>
              <a:rPr sz="3000" spc="-5" dirty="0">
                <a:latin typeface="Lucida Sans Unicode"/>
                <a:cs typeface="Lucida Sans Unicode"/>
              </a:rPr>
              <a:t>results </a:t>
            </a:r>
            <a:r>
              <a:rPr sz="3000" dirty="0">
                <a:latin typeface="Lucida Sans Unicode"/>
                <a:cs typeface="Lucida Sans Unicode"/>
              </a:rPr>
              <a:t>in a </a:t>
            </a:r>
            <a:r>
              <a:rPr sz="3000" spc="-5" dirty="0">
                <a:latin typeface="Lucida Sans Unicode"/>
                <a:cs typeface="Lucida Sans Unicode"/>
              </a:rPr>
              <a:t>half-angle formulation, which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often </a:t>
            </a:r>
            <a:r>
              <a:rPr sz="3000" dirty="0">
                <a:latin typeface="Lucida Sans Unicode"/>
                <a:cs typeface="Lucida Sans Unicode"/>
              </a:rPr>
              <a:t>a  </a:t>
            </a:r>
            <a:r>
              <a:rPr sz="3000" spc="-5" dirty="0">
                <a:latin typeface="Lucida Sans Unicode"/>
                <a:cs typeface="Lucida Sans Unicode"/>
              </a:rPr>
              <a:t>desirable</a:t>
            </a:r>
            <a:r>
              <a:rPr sz="3000" spc="-3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property.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4400" y="3797001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3" y="0"/>
                </a:lnTo>
              </a:path>
            </a:pathLst>
          </a:custGeom>
          <a:ln w="101602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1162" y="359888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" y="0"/>
                </a:moveTo>
                <a:lnTo>
                  <a:pt x="0" y="396240"/>
                </a:lnTo>
                <a:lnTo>
                  <a:pt x="396239" y="198121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500" y="3149600"/>
            <a:ext cx="3136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73355" marR="165735" indent="470534">
              <a:lnSpc>
                <a:spcPts val="3700"/>
              </a:lnSpc>
              <a:spcBef>
                <a:spcPts val="890"/>
              </a:spcBef>
            </a:pP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Micro-</a:t>
            </a:r>
            <a:r>
              <a:rPr sz="3100" spc="-30" dirty="0">
                <a:solidFill>
                  <a:srgbClr val="EBEBEB"/>
                </a:solidFill>
                <a:latin typeface="Verdana"/>
                <a:cs typeface="Verdana"/>
              </a:rPr>
              <a:t>fl</a:t>
            </a:r>
            <a:r>
              <a:rPr sz="3100" spc="-30" dirty="0">
                <a:solidFill>
                  <a:srgbClr val="EBEBEB"/>
                </a:solidFill>
                <a:latin typeface="Calibri"/>
                <a:cs typeface="Calibri"/>
              </a:rPr>
              <a:t>ake  </a:t>
            </a:r>
            <a:r>
              <a:rPr sz="3100" spc="30" dirty="0">
                <a:solidFill>
                  <a:srgbClr val="EBEBEB"/>
                </a:solidFill>
                <a:latin typeface="Calibri"/>
                <a:cs typeface="Calibri"/>
              </a:rPr>
              <a:t>scattering</a:t>
            </a:r>
            <a:r>
              <a:rPr sz="3100" spc="-1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60" dirty="0">
                <a:solidFill>
                  <a:srgbClr val="EBEBEB"/>
                </a:solidFill>
                <a:latin typeface="Calibri"/>
                <a:cs typeface="Calibri"/>
              </a:rPr>
              <a:t>model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60579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8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53500" y="5969000"/>
            <a:ext cx="3771900" cy="1270000"/>
          </a:xfrm>
          <a:prstGeom prst="rect">
            <a:avLst/>
          </a:prstGeom>
          <a:solidFill>
            <a:srgbClr val="4F7A28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650"/>
              </a:spcBef>
            </a:pPr>
            <a:r>
              <a:rPr sz="3100" spc="35" dirty="0">
                <a:solidFill>
                  <a:srgbClr val="FFFFFF"/>
                </a:solidFill>
                <a:latin typeface="Calibri"/>
                <a:cs typeface="Calibri"/>
              </a:rPr>
              <a:t>Anisotropic</a:t>
            </a:r>
            <a:r>
              <a:rPr sz="31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Calibri"/>
                <a:cs typeface="Calibri"/>
              </a:rPr>
              <a:t>dipole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0100" y="66294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800" y="6431292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40">
                <a:moveTo>
                  <a:pt x="1" y="0"/>
                </a:moveTo>
                <a:lnTo>
                  <a:pt x="0" y="396240"/>
                </a:lnTo>
                <a:lnTo>
                  <a:pt x="396241" y="198122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8149" y="2768600"/>
            <a:ext cx="0" cy="1711960"/>
          </a:xfrm>
          <a:custGeom>
            <a:avLst/>
            <a:gdLst/>
            <a:ahLst/>
            <a:cxnLst/>
            <a:rect l="l" t="t" r="r" b="b"/>
            <a:pathLst>
              <a:path h="1711960">
                <a:moveTo>
                  <a:pt x="0" y="0"/>
                </a:moveTo>
                <a:lnTo>
                  <a:pt x="0" y="1711732"/>
                </a:lnTo>
              </a:path>
            </a:pathLst>
          </a:custGeom>
          <a:ln w="10550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8187" y="4378309"/>
            <a:ext cx="396240" cy="396875"/>
          </a:xfrm>
          <a:custGeom>
            <a:avLst/>
            <a:gdLst/>
            <a:ahLst/>
            <a:cxnLst/>
            <a:rect l="l" t="t" r="r" b="b"/>
            <a:pathLst>
              <a:path w="396239" h="396875">
                <a:moveTo>
                  <a:pt x="0" y="0"/>
                </a:moveTo>
                <a:lnTo>
                  <a:pt x="197272" y="396661"/>
                </a:lnTo>
                <a:lnTo>
                  <a:pt x="396238" y="845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13922" y="4908397"/>
            <a:ext cx="242125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spc="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spc="0" dirty="0">
                <a:solidFill>
                  <a:srgbClr val="EBEBEB"/>
                </a:solidFill>
                <a:latin typeface="Calibri"/>
                <a:cs typeface="Calibri"/>
              </a:rPr>
              <a:t>usion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app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r</a:t>
            </a:r>
            <a:r>
              <a:rPr sz="3100" spc="20" dirty="0">
                <a:solidFill>
                  <a:srgbClr val="EBEBEB"/>
                </a:solidFill>
                <a:latin typeface="Calibri"/>
                <a:cs typeface="Calibri"/>
              </a:rPr>
              <a:t>o</a:t>
            </a:r>
            <a:r>
              <a:rPr sz="3100" spc="50" dirty="0">
                <a:solidFill>
                  <a:srgbClr val="EBEBEB"/>
                </a:solidFill>
                <a:latin typeface="Calibri"/>
                <a:cs typeface="Calibri"/>
              </a:rPr>
              <a:t>xim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a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7388" y="1619097"/>
            <a:ext cx="28543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</a:t>
            </a:r>
            <a:r>
              <a:rPr sz="3100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710"/>
              </a:lnSpc>
            </a:pP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8600" y="1498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68630" marR="174625" indent="-286385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EBEBEB"/>
                </a:solidFill>
                <a:latin typeface="Calibri"/>
                <a:cs typeface="Calibri"/>
              </a:rPr>
              <a:t>radiative 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</a:t>
            </a:r>
            <a:r>
              <a:rPr sz="3100" spc="-11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53500" y="3213100"/>
            <a:ext cx="3771900" cy="1270000"/>
          </a:xfrm>
          <a:prstGeom prst="rect">
            <a:avLst/>
          </a:prstGeom>
          <a:solidFill>
            <a:srgbClr val="4F7A28"/>
          </a:solidFill>
          <a:ln w="12700">
            <a:solidFill>
              <a:srgbClr val="E0E0E0"/>
            </a:solidFill>
          </a:ln>
        </p:spPr>
        <p:txBody>
          <a:bodyPr vert="horz" wrap="square" lIns="0" tIns="336550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2650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Monte</a:t>
            </a:r>
            <a:r>
              <a:rPr sz="3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FFFFFF"/>
                </a:solidFill>
                <a:latin typeface="Calibri"/>
                <a:cs typeface="Calibri"/>
              </a:rPr>
              <a:t>Carlo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0900" y="3797273"/>
            <a:ext cx="2678430" cy="0"/>
          </a:xfrm>
          <a:custGeom>
            <a:avLst/>
            <a:gdLst/>
            <a:ahLst/>
            <a:cxnLst/>
            <a:rect l="l" t="t" r="r" b="b"/>
            <a:pathLst>
              <a:path w="2678429">
                <a:moveTo>
                  <a:pt x="0" y="0"/>
                </a:moveTo>
                <a:lnTo>
                  <a:pt x="2678402" y="0"/>
                </a:lnTo>
              </a:path>
            </a:pathLst>
          </a:custGeom>
          <a:ln w="10164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58498" y="3599134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0" y="0"/>
                </a:moveTo>
                <a:lnTo>
                  <a:pt x="6" y="396240"/>
                </a:lnTo>
                <a:lnTo>
                  <a:pt x="396243" y="198112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0100" y="2781300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826"/>
                </a:lnTo>
              </a:path>
            </a:pathLst>
          </a:custGeom>
          <a:ln w="1016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38600" y="47879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668655" marR="167005" indent="-497840">
              <a:lnSpc>
                <a:spcPts val="3700"/>
              </a:lnSpc>
              <a:spcBef>
                <a:spcPts val="890"/>
              </a:spcBef>
            </a:pP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Anisotropic</a:t>
            </a:r>
            <a:r>
              <a:rPr sz="3100" spc="-9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di</a:t>
            </a:r>
            <a:r>
              <a:rPr sz="3100" dirty="0">
                <a:solidFill>
                  <a:srgbClr val="EBEBEB"/>
                </a:solidFill>
                <a:latin typeface="Verdana"/>
                <a:cs typeface="Verdana"/>
              </a:rPr>
              <a:t>ﬀ</a:t>
            </a:r>
            <a:r>
              <a:rPr sz="3100" dirty="0">
                <a:solidFill>
                  <a:srgbClr val="EBEBEB"/>
                </a:solidFill>
                <a:latin typeface="Calibri"/>
                <a:cs typeface="Calibri"/>
              </a:rPr>
              <a:t>usion  </a:t>
            </a:r>
            <a:r>
              <a:rPr sz="3100" spc="35" dirty="0">
                <a:solidFill>
                  <a:srgbClr val="EBEBEB"/>
                </a:solidFill>
                <a:latin typeface="Calibri"/>
                <a:cs typeface="Calibri"/>
              </a:rPr>
              <a:t>approximation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3500" y="7670800"/>
            <a:ext cx="3771900" cy="1270000"/>
          </a:xfrm>
          <a:prstGeom prst="rect">
            <a:avLst/>
          </a:prstGeom>
          <a:solidFill>
            <a:srgbClr val="4F7A28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227455" marR="696595" indent="-523240">
              <a:lnSpc>
                <a:spcPts val="3700"/>
              </a:lnSpc>
              <a:spcBef>
                <a:spcPts val="890"/>
              </a:spcBef>
            </a:pP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Finite</a:t>
            </a:r>
            <a:r>
              <a:rPr sz="3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FFFFFF"/>
                </a:solidFill>
                <a:latin typeface="Calibri"/>
                <a:cs typeface="Calibri"/>
              </a:rPr>
              <a:t>Element  </a:t>
            </a:r>
            <a:r>
              <a:rPr sz="3100" spc="15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67400" y="6616282"/>
            <a:ext cx="0" cy="1737995"/>
          </a:xfrm>
          <a:custGeom>
            <a:avLst/>
            <a:gdLst/>
            <a:ahLst/>
            <a:cxnLst/>
            <a:rect l="l" t="t" r="r" b="b"/>
            <a:pathLst>
              <a:path h="1737995">
                <a:moveTo>
                  <a:pt x="0" y="0"/>
                </a:moveTo>
                <a:lnTo>
                  <a:pt x="0" y="1737644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0100" y="8305800"/>
            <a:ext cx="2716530" cy="635"/>
          </a:xfrm>
          <a:custGeom>
            <a:avLst/>
            <a:gdLst/>
            <a:ahLst/>
            <a:cxnLst/>
            <a:rect l="l" t="t" r="r" b="b"/>
            <a:pathLst>
              <a:path w="2716529" h="634">
                <a:moveTo>
                  <a:pt x="0" y="0"/>
                </a:moveTo>
                <a:lnTo>
                  <a:pt x="2665702" y="12"/>
                </a:lnTo>
                <a:lnTo>
                  <a:pt x="2716502" y="12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800" y="8107692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40">
                <a:moveTo>
                  <a:pt x="1" y="0"/>
                </a:moveTo>
                <a:lnTo>
                  <a:pt x="0" y="396240"/>
                </a:lnTo>
                <a:lnTo>
                  <a:pt x="396241" y="198122"/>
                </a:lnTo>
                <a:lnTo>
                  <a:pt x="1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02597" y="1498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44993" y="584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08398" y="1498578"/>
            <a:ext cx="0" cy="7455534"/>
          </a:xfrm>
          <a:custGeom>
            <a:avLst/>
            <a:gdLst/>
            <a:ahLst/>
            <a:cxnLst/>
            <a:rect l="l" t="t" r="r" b="b"/>
            <a:pathLst>
              <a:path h="7455534">
                <a:moveTo>
                  <a:pt x="0" y="0"/>
                </a:moveTo>
                <a:lnTo>
                  <a:pt x="0" y="7454988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96827" y="584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4732" y="584200"/>
            <a:ext cx="1189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rgbClr val="929292"/>
                </a:solidFill>
                <a:latin typeface="Calibri"/>
                <a:cs typeface="Calibri"/>
              </a:rPr>
              <a:t>M</a:t>
            </a:r>
            <a:r>
              <a:rPr sz="3000" spc="40" dirty="0">
                <a:solidFill>
                  <a:srgbClr val="929292"/>
                </a:solidFill>
                <a:latin typeface="Calibri"/>
                <a:cs typeface="Calibri"/>
              </a:rPr>
              <a:t>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4300" y="9728200"/>
            <a:ext cx="12423775" cy="1371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Having having seen the equations and the model we use, we’ll now  take </a:t>
            </a:r>
            <a:r>
              <a:rPr sz="3000" dirty="0">
                <a:latin typeface="Lucida Sans Unicode"/>
                <a:cs typeface="Lucida Sans Unicode"/>
              </a:rPr>
              <a:t>a look </a:t>
            </a:r>
            <a:r>
              <a:rPr sz="3000" spc="-5" dirty="0">
                <a:latin typeface="Lucida Sans Unicode"/>
                <a:cs typeface="Lucida Sans Unicode"/>
              </a:rPr>
              <a:t>at the three solution techniques that can </a:t>
            </a:r>
            <a:r>
              <a:rPr sz="3000" dirty="0">
                <a:latin typeface="Lucida Sans Unicode"/>
                <a:cs typeface="Lucida Sans Unicode"/>
              </a:rPr>
              <a:t>be </a:t>
            </a:r>
            <a:r>
              <a:rPr sz="3000" spc="-5" dirty="0">
                <a:latin typeface="Lucida Sans Unicode"/>
                <a:cs typeface="Lucida Sans Unicode"/>
              </a:rPr>
              <a:t>used to  render images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these</a:t>
            </a:r>
            <a:r>
              <a:rPr sz="3000" spc="-2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materials.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101333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100" dirty="0">
                <a:latin typeface="Calibri"/>
                <a:cs typeface="Calibri"/>
              </a:rPr>
              <a:t>Solution </a:t>
            </a:r>
            <a:r>
              <a:rPr sz="5600" b="0" spc="85" dirty="0">
                <a:latin typeface="Calibri"/>
                <a:cs typeface="Calibri"/>
              </a:rPr>
              <a:t>technique </a:t>
            </a:r>
            <a:r>
              <a:rPr sz="5600" b="0" spc="-155" dirty="0">
                <a:latin typeface="Calibri"/>
                <a:cs typeface="Calibri"/>
              </a:rPr>
              <a:t>1: </a:t>
            </a:r>
            <a:r>
              <a:rPr sz="5600" b="0" spc="-10" dirty="0">
                <a:latin typeface="Calibri"/>
                <a:cs typeface="Calibri"/>
              </a:rPr>
              <a:t>Monte</a:t>
            </a:r>
            <a:r>
              <a:rPr sz="5600" b="0" spc="-380" dirty="0">
                <a:latin typeface="Calibri"/>
                <a:cs typeface="Calibri"/>
              </a:rPr>
              <a:t> </a:t>
            </a:r>
            <a:r>
              <a:rPr sz="5600" b="0" spc="50" dirty="0">
                <a:latin typeface="Calibri"/>
                <a:cs typeface="Calibri"/>
              </a:rPr>
              <a:t>Carlo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7350" y="3172358"/>
            <a:ext cx="8942705" cy="26955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600" b="1" spc="130" dirty="0">
                <a:solidFill>
                  <a:srgbClr val="E0E0E0"/>
                </a:solidFill>
                <a:latin typeface="Calibri"/>
                <a:cs typeface="Calibri"/>
              </a:rPr>
              <a:t>Changes</a:t>
            </a:r>
            <a:endParaRPr sz="3600">
              <a:latin typeface="Calibri"/>
              <a:cs typeface="Calibri"/>
            </a:endParaRPr>
          </a:p>
          <a:p>
            <a:pPr marL="774700" marR="5080" indent="-381000">
              <a:lnSpc>
                <a:spcPct val="102800"/>
              </a:lnSpc>
              <a:spcBef>
                <a:spcPts val="875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-20" dirty="0">
                <a:solidFill>
                  <a:srgbClr val="E0E0E0"/>
                </a:solidFill>
                <a:latin typeface="Calibri"/>
                <a:cs typeface="Calibri"/>
              </a:rPr>
              <a:t>Must 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account </a:t>
            </a:r>
            <a:r>
              <a:rPr sz="3000" spc="-30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the directional </a:t>
            </a:r>
            <a:r>
              <a:rPr sz="3000" spc="55" dirty="0">
                <a:solidFill>
                  <a:srgbClr val="E0E0E0"/>
                </a:solidFill>
                <a:latin typeface="Calibri"/>
                <a:cs typeface="Calibri"/>
              </a:rPr>
              <a:t>dependence </a:t>
            </a:r>
            <a:r>
              <a:rPr sz="3000" spc="5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000" spc="-4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the 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r>
              <a:rPr sz="3000" spc="-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E0E0E0"/>
                </a:solidFill>
                <a:latin typeface="Calibri"/>
                <a:cs typeface="Calibri"/>
              </a:rPr>
              <a:t>coe</a:t>
            </a:r>
            <a:r>
              <a:rPr sz="3000" spc="-20" dirty="0">
                <a:solidFill>
                  <a:srgbClr val="E0E0E0"/>
                </a:solidFill>
                <a:latin typeface="Verdana"/>
                <a:cs typeface="Verdana"/>
              </a:rPr>
              <a:t>ﬃ</a:t>
            </a:r>
            <a:r>
              <a:rPr sz="3000" spc="-20" dirty="0">
                <a:solidFill>
                  <a:srgbClr val="E0E0E0"/>
                </a:solidFill>
                <a:latin typeface="Calibri"/>
                <a:cs typeface="Calibri"/>
              </a:rPr>
              <a:t>cients</a:t>
            </a:r>
            <a:endParaRPr sz="3000">
              <a:latin typeface="Calibri"/>
              <a:cs typeface="Calibri"/>
            </a:endParaRPr>
          </a:p>
          <a:p>
            <a:pPr marL="774700" marR="429895" indent="-381000">
              <a:lnSpc>
                <a:spcPct val="102800"/>
              </a:lnSpc>
              <a:spcBef>
                <a:spcPts val="795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Need </a:t>
            </a:r>
            <a:r>
              <a:rPr sz="3000" spc="125" dirty="0">
                <a:solidFill>
                  <a:srgbClr val="E0E0E0"/>
                </a:solidFill>
                <a:latin typeface="Calibri"/>
                <a:cs typeface="Calibri"/>
              </a:rPr>
              <a:t>good</a:t>
            </a:r>
            <a:r>
              <a:rPr sz="3000" spc="-45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importance 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sampling </a:t>
            </a:r>
            <a:r>
              <a:rPr sz="3000" spc="50" dirty="0">
                <a:solidFill>
                  <a:srgbClr val="E0E0E0"/>
                </a:solidFill>
                <a:latin typeface="Calibri"/>
                <a:cs typeface="Calibri"/>
              </a:rPr>
              <a:t>support </a:t>
            </a:r>
            <a:r>
              <a:rPr sz="3000" spc="-30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the  anisotropic </a:t>
            </a:r>
            <a:r>
              <a:rPr sz="3000" spc="50" dirty="0">
                <a:solidFill>
                  <a:srgbClr val="E0E0E0"/>
                </a:solidFill>
                <a:latin typeface="Calibri"/>
                <a:cs typeface="Calibri"/>
              </a:rPr>
              <a:t>phase</a:t>
            </a:r>
            <a:r>
              <a:rPr sz="3000" spc="-1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1995785" cy="4483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The </a:t>
            </a:r>
            <a:r>
              <a:rPr sz="3000" dirty="0">
                <a:latin typeface="Lucida Sans Unicode"/>
                <a:cs typeface="Lucida Sans Unicode"/>
              </a:rPr>
              <a:t>most </a:t>
            </a:r>
            <a:r>
              <a:rPr sz="3000" spc="-5" dirty="0">
                <a:latin typeface="Lucida Sans Unicode"/>
                <a:cs typeface="Lucida Sans Unicode"/>
              </a:rPr>
              <a:t>accurate, but the slowest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Monte Carlo, and just few  changes are required </a:t>
            </a:r>
            <a:r>
              <a:rPr sz="3000" dirty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this method. What does need to </a:t>
            </a:r>
            <a:r>
              <a:rPr sz="3000" dirty="0">
                <a:latin typeface="Lucida Sans Unicode"/>
                <a:cs typeface="Lucida Sans Unicode"/>
              </a:rPr>
              <a:t>be  </a:t>
            </a:r>
            <a:r>
              <a:rPr sz="3000" spc="-5" dirty="0">
                <a:latin typeface="Lucida Sans Unicode"/>
                <a:cs typeface="Lucida Sans Unicode"/>
              </a:rPr>
              <a:t>addressed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that the scattering </a:t>
            </a:r>
            <a:r>
              <a:rPr sz="3000" spc="-15" dirty="0">
                <a:latin typeface="Lucida Sans Unicode"/>
                <a:cs typeface="Lucida Sans Unicode"/>
              </a:rPr>
              <a:t>coe</a:t>
            </a:r>
            <a:r>
              <a:rPr sz="3000" spc="-15" dirty="0">
                <a:latin typeface="Lucida Sans"/>
                <a:cs typeface="Lucida Sans"/>
              </a:rPr>
              <a:t>ffi</a:t>
            </a:r>
            <a:r>
              <a:rPr sz="3000" spc="-15" dirty="0">
                <a:latin typeface="Lucida Sans Unicode"/>
                <a:cs typeface="Lucida Sans Unicode"/>
              </a:rPr>
              <a:t>cients </a:t>
            </a:r>
            <a:r>
              <a:rPr sz="3000" spc="-5" dirty="0">
                <a:latin typeface="Lucida Sans Unicode"/>
                <a:cs typeface="Lucida Sans Unicode"/>
              </a:rPr>
              <a:t>are not constants  anymore, </a:t>
            </a:r>
            <a:r>
              <a:rPr sz="3000" dirty="0">
                <a:latin typeface="Lucida Sans Unicode"/>
                <a:cs typeface="Lucida Sans Unicode"/>
              </a:rPr>
              <a:t>so </a:t>
            </a:r>
            <a:r>
              <a:rPr sz="3000" spc="-5" dirty="0">
                <a:latin typeface="Lucida Sans Unicode"/>
                <a:cs typeface="Lucida Sans Unicode"/>
              </a:rPr>
              <a:t>they often need to </a:t>
            </a:r>
            <a:r>
              <a:rPr sz="3000" dirty="0">
                <a:latin typeface="Lucida Sans Unicode"/>
                <a:cs typeface="Lucida Sans Unicode"/>
              </a:rPr>
              <a:t>be </a:t>
            </a:r>
            <a:r>
              <a:rPr sz="3000" spc="-5" dirty="0">
                <a:latin typeface="Lucida Sans Unicode"/>
                <a:cs typeface="Lucida Sans Unicode"/>
              </a:rPr>
              <a:t>evaluated with respect to  direction. Also, </a:t>
            </a:r>
            <a:r>
              <a:rPr sz="3000" dirty="0">
                <a:latin typeface="Lucida Sans Unicode"/>
                <a:cs typeface="Lucida Sans Unicode"/>
              </a:rPr>
              <a:t>for </a:t>
            </a:r>
            <a:r>
              <a:rPr sz="3000" spc="-5" dirty="0">
                <a:latin typeface="Lucida Sans Unicode"/>
                <a:cs typeface="Lucida Sans Unicode"/>
              </a:rPr>
              <a:t>highly scattering anisotropic media, </a:t>
            </a:r>
            <a:r>
              <a:rPr sz="3000" dirty="0">
                <a:latin typeface="Lucida Sans Unicode"/>
                <a:cs typeface="Lucida Sans Unicode"/>
              </a:rPr>
              <a:t>it is  </a:t>
            </a:r>
            <a:r>
              <a:rPr sz="3000" spc="-5" dirty="0">
                <a:latin typeface="Lucida Sans Unicode"/>
                <a:cs typeface="Lucida Sans Unicode"/>
              </a:rPr>
              <a:t>important to have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good way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importance sampling the phase  function, otherwise there will just </a:t>
            </a:r>
            <a:r>
              <a:rPr sz="3000" dirty="0">
                <a:latin typeface="Lucida Sans Unicode"/>
                <a:cs typeface="Lucida Sans Unicode"/>
              </a:rPr>
              <a:t>be </a:t>
            </a:r>
            <a:r>
              <a:rPr sz="3000" spc="-5" dirty="0">
                <a:latin typeface="Lucida Sans Unicode"/>
                <a:cs typeface="Lucida Sans Unicode"/>
              </a:rPr>
              <a:t>too much noise. The paper  contains </a:t>
            </a:r>
            <a:r>
              <a:rPr sz="3000" dirty="0">
                <a:latin typeface="Lucida Sans Unicode"/>
                <a:cs typeface="Lucida Sans Unicode"/>
              </a:rPr>
              <a:t>some </a:t>
            </a:r>
            <a:r>
              <a:rPr sz="3000" spc="-5" dirty="0">
                <a:latin typeface="Lucida Sans Unicode"/>
                <a:cs typeface="Lucida Sans Unicode"/>
              </a:rPr>
              <a:t>information </a:t>
            </a:r>
            <a:r>
              <a:rPr sz="3000" dirty="0">
                <a:latin typeface="Lucida Sans Unicode"/>
                <a:cs typeface="Lucida Sans Unicode"/>
              </a:rPr>
              <a:t>on </a:t>
            </a:r>
            <a:r>
              <a:rPr sz="3000" spc="-5" dirty="0">
                <a:latin typeface="Lucida Sans Unicode"/>
                <a:cs typeface="Lucida Sans Unicode"/>
              </a:rPr>
              <a:t>how to </a:t>
            </a:r>
            <a:r>
              <a:rPr sz="3000" dirty="0">
                <a:latin typeface="Lucida Sans Unicode"/>
                <a:cs typeface="Lucida Sans Unicode"/>
              </a:rPr>
              <a:t>solve </a:t>
            </a:r>
            <a:r>
              <a:rPr sz="3000" spc="-5" dirty="0">
                <a:latin typeface="Lucida Sans Unicode"/>
                <a:cs typeface="Lucida Sans Unicode"/>
              </a:rPr>
              <a:t>these</a:t>
            </a:r>
            <a:r>
              <a:rPr sz="3000" spc="2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problems.</a:t>
            </a:r>
            <a:endParaRPr sz="3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Lucida Sans Unicode"/>
                <a:cs typeface="Lucida Sans Unicode"/>
              </a:rPr>
              <a:t>Here are </a:t>
            </a:r>
            <a:r>
              <a:rPr sz="3000" dirty="0">
                <a:latin typeface="Lucida Sans Unicode"/>
                <a:cs typeface="Lucida Sans Unicode"/>
              </a:rPr>
              <a:t>some </a:t>
            </a:r>
            <a:r>
              <a:rPr sz="3000" spc="-5" dirty="0">
                <a:latin typeface="Lucida Sans Unicode"/>
                <a:cs typeface="Lucida Sans Unicode"/>
              </a:rPr>
              <a:t>renderings made using Monte</a:t>
            </a:r>
            <a:r>
              <a:rPr sz="3000" spc="1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Carlo: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09798" y="101600"/>
            <a:ext cx="289242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415 </a:t>
            </a:r>
            <a:r>
              <a:rPr sz="3000" spc="-15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000" spc="-1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voxels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</a:pP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3 GB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storage 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Render </a:t>
            </a:r>
            <a:r>
              <a:rPr sz="3000" spc="-15" dirty="0">
                <a:solidFill>
                  <a:srgbClr val="E0E0E0"/>
                </a:solidFill>
                <a:latin typeface="Calibri"/>
                <a:cs typeface="Calibri"/>
              </a:rPr>
              <a:t>time: </a:t>
            </a: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5</a:t>
            </a:r>
            <a:r>
              <a:rPr sz="3000" spc="-2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E0E0E0"/>
                </a:solidFill>
                <a:latin typeface="Calibri"/>
                <a:cs typeface="Calibri"/>
              </a:rPr>
              <a:t>hrs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752070" cy="4500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240"/>
              </a:spcBef>
            </a:pPr>
            <a:r>
              <a:rPr sz="2700" spc="-5" dirty="0">
                <a:latin typeface="Lucida Sans Unicode"/>
                <a:cs typeface="Lucida Sans Unicode"/>
              </a:rPr>
              <a:t>This </a:t>
            </a:r>
            <a:r>
              <a:rPr sz="2700" dirty="0">
                <a:latin typeface="Lucida Sans Unicode"/>
                <a:cs typeface="Lucida Sans Unicode"/>
              </a:rPr>
              <a:t>is a </a:t>
            </a:r>
            <a:r>
              <a:rPr sz="2700" spc="-5" dirty="0">
                <a:latin typeface="Lucida Sans Unicode"/>
                <a:cs typeface="Lucida Sans Unicode"/>
              </a:rPr>
              <a:t>high resolution scarf model represented as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415 megavoxel  volume. At every point </a:t>
            </a:r>
            <a:r>
              <a:rPr sz="2700" dirty="0">
                <a:latin typeface="Lucida Sans Unicode"/>
                <a:cs typeface="Lucida Sans Unicode"/>
              </a:rPr>
              <a:t>in </a:t>
            </a:r>
            <a:r>
              <a:rPr sz="2700" spc="-5" dirty="0">
                <a:latin typeface="Lucida Sans Unicode"/>
                <a:cs typeface="Lucida Sans Unicode"/>
              </a:rPr>
              <a:t>the medium, </a:t>
            </a:r>
            <a:r>
              <a:rPr sz="2700" dirty="0">
                <a:latin typeface="Lucida Sans Unicode"/>
                <a:cs typeface="Lucida Sans Unicode"/>
              </a:rPr>
              <a:t>it </a:t>
            </a:r>
            <a:r>
              <a:rPr sz="2700" spc="-5" dirty="0">
                <a:latin typeface="Lucida Sans Unicode"/>
                <a:cs typeface="Lucida Sans Unicode"/>
              </a:rPr>
              <a:t>contains both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density value and </a:t>
            </a:r>
            <a:r>
              <a:rPr sz="2700" dirty="0">
                <a:latin typeface="Lucida Sans Unicode"/>
                <a:cs typeface="Lucida Sans Unicode"/>
              </a:rPr>
              <a:t>a  </a:t>
            </a:r>
            <a:r>
              <a:rPr sz="2700" spc="-5" dirty="0">
                <a:latin typeface="Lucida Sans Unicode"/>
                <a:cs typeface="Lucida Sans Unicode"/>
              </a:rPr>
              <a:t>local </a:t>
            </a:r>
            <a:r>
              <a:rPr sz="2700" spc="-10" dirty="0">
                <a:latin typeface="Lucida Sans Unicode"/>
                <a:cs typeface="Lucida Sans Unicode"/>
              </a:rPr>
              <a:t>fiber </a:t>
            </a:r>
            <a:r>
              <a:rPr sz="2700" spc="-5" dirty="0">
                <a:latin typeface="Lucida Sans Unicode"/>
                <a:cs typeface="Lucida Sans Unicode"/>
              </a:rPr>
              <a:t>orientation. The blue glow </a:t>
            </a:r>
            <a:r>
              <a:rPr sz="2700" dirty="0">
                <a:latin typeface="Lucida Sans Unicode"/>
                <a:cs typeface="Lucida Sans Unicode"/>
              </a:rPr>
              <a:t>is </a:t>
            </a:r>
            <a:r>
              <a:rPr sz="2700" spc="-5" dirty="0">
                <a:latin typeface="Lucida Sans Unicode"/>
                <a:cs typeface="Lucida Sans Unicode"/>
              </a:rPr>
              <a:t>completely due to multiple  scattering. </a:t>
            </a:r>
            <a:r>
              <a:rPr sz="2700" dirty="0">
                <a:latin typeface="Lucida Sans Unicode"/>
                <a:cs typeface="Lucida Sans Unicode"/>
              </a:rPr>
              <a:t>We </a:t>
            </a:r>
            <a:r>
              <a:rPr sz="2700" spc="-5" dirty="0">
                <a:latin typeface="Lucida Sans Unicode"/>
                <a:cs typeface="Lucida Sans Unicode"/>
              </a:rPr>
              <a:t>would expect small highlights to run along the plies that  make up the yarn, but because the rendering seen here </a:t>
            </a:r>
            <a:r>
              <a:rPr sz="2700" dirty="0">
                <a:latin typeface="Lucida Sans Unicode"/>
                <a:cs typeface="Lucida Sans Unicode"/>
              </a:rPr>
              <a:t>is </a:t>
            </a:r>
            <a:r>
              <a:rPr sz="2700" spc="-5" dirty="0">
                <a:latin typeface="Lucida Sans Unicode"/>
                <a:cs typeface="Lucida Sans Unicode"/>
              </a:rPr>
              <a:t>isotropic, the  image </a:t>
            </a:r>
            <a:r>
              <a:rPr sz="2700" dirty="0">
                <a:latin typeface="Lucida Sans Unicode"/>
                <a:cs typeface="Lucida Sans Unicode"/>
              </a:rPr>
              <a:t>looks a bit </a:t>
            </a:r>
            <a:r>
              <a:rPr sz="2700" spc="-5" dirty="0">
                <a:latin typeface="Lucida Sans Unicode"/>
                <a:cs typeface="Lucida Sans Unicode"/>
              </a:rPr>
              <a:t>dull, and the illumination </a:t>
            </a:r>
            <a:r>
              <a:rPr sz="2700" dirty="0">
                <a:latin typeface="Lucida Sans Unicode"/>
                <a:cs typeface="Lucida Sans Unicode"/>
              </a:rPr>
              <a:t>is </a:t>
            </a:r>
            <a:r>
              <a:rPr sz="2700" spc="-5" dirty="0">
                <a:latin typeface="Lucida Sans Unicode"/>
                <a:cs typeface="Lucida Sans Unicode"/>
              </a:rPr>
              <a:t>relatively washed</a:t>
            </a:r>
            <a:r>
              <a:rPr sz="2700" spc="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out.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263525">
              <a:lnSpc>
                <a:spcPts val="3200"/>
              </a:lnSpc>
            </a:pPr>
            <a:r>
              <a:rPr sz="2700" spc="-5" dirty="0">
                <a:latin typeface="Lucida Sans Unicode"/>
                <a:cs typeface="Lucida Sans Unicode"/>
              </a:rPr>
              <a:t>But </a:t>
            </a:r>
            <a:r>
              <a:rPr sz="2700" dirty="0">
                <a:latin typeface="Lucida Sans Unicode"/>
                <a:cs typeface="Lucida Sans Unicode"/>
              </a:rPr>
              <a:t>if </a:t>
            </a:r>
            <a:r>
              <a:rPr sz="2700" spc="-5" dirty="0">
                <a:latin typeface="Lucida Sans Unicode"/>
                <a:cs typeface="Lucida Sans Unicode"/>
              </a:rPr>
              <a:t>we use the stored </a:t>
            </a:r>
            <a:r>
              <a:rPr sz="2700" spc="-10" dirty="0">
                <a:latin typeface="Lucida Sans Unicode"/>
                <a:cs typeface="Lucida Sans Unicode"/>
              </a:rPr>
              <a:t>fiber </a:t>
            </a:r>
            <a:r>
              <a:rPr sz="2700" spc="-5" dirty="0">
                <a:latin typeface="Lucida Sans Unicode"/>
                <a:cs typeface="Lucida Sans Unicode"/>
              </a:rPr>
              <a:t>orientations to </a:t>
            </a:r>
            <a:r>
              <a:rPr sz="2700" spc="-10" dirty="0">
                <a:latin typeface="Lucida Sans Unicode"/>
                <a:cs typeface="Lucida Sans Unicode"/>
              </a:rPr>
              <a:t>define </a:t>
            </a:r>
            <a:r>
              <a:rPr sz="2700" spc="-5" dirty="0">
                <a:latin typeface="Lucida Sans Unicode"/>
                <a:cs typeface="Lucida Sans Unicode"/>
              </a:rPr>
              <a:t>micro-flake  distributions </a:t>
            </a:r>
            <a:r>
              <a:rPr sz="2700" dirty="0">
                <a:latin typeface="Lucida Sans Unicode"/>
                <a:cs typeface="Lucida Sans Unicode"/>
              </a:rPr>
              <a:t>of </a:t>
            </a:r>
            <a:r>
              <a:rPr sz="2700" spc="-5" dirty="0">
                <a:latin typeface="Lucida Sans Unicode"/>
                <a:cs typeface="Lucida Sans Unicode"/>
              </a:rPr>
              <a:t>the equatorial type at every point </a:t>
            </a:r>
            <a:r>
              <a:rPr sz="2700" dirty="0">
                <a:latin typeface="Lucida Sans Unicode"/>
                <a:cs typeface="Lucida Sans Unicode"/>
              </a:rPr>
              <a:t>in </a:t>
            </a:r>
            <a:r>
              <a:rPr sz="2700" spc="-5" dirty="0">
                <a:latin typeface="Lucida Sans Unicode"/>
                <a:cs typeface="Lucida Sans Unicode"/>
              </a:rPr>
              <a:t>the medium, we can  switch to the anisotropic </a:t>
            </a:r>
            <a:r>
              <a:rPr sz="2700" dirty="0">
                <a:latin typeface="Lucida Sans Unicode"/>
                <a:cs typeface="Lucida Sans Unicode"/>
              </a:rPr>
              <a:t>form of </a:t>
            </a:r>
            <a:r>
              <a:rPr sz="2700" spc="-5" dirty="0">
                <a:latin typeface="Lucida Sans Unicode"/>
                <a:cs typeface="Lucida Sans Unicode"/>
              </a:rPr>
              <a:t>the radiative transfer equation and create  this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image: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09798" y="101600"/>
            <a:ext cx="308800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415 </a:t>
            </a:r>
            <a:r>
              <a:rPr sz="3000" spc="-15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000" spc="-1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voxels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</a:pP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3 GB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storage 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Render </a:t>
            </a:r>
            <a:r>
              <a:rPr sz="3000" spc="-15" dirty="0">
                <a:solidFill>
                  <a:srgbClr val="E0E0E0"/>
                </a:solidFill>
                <a:latin typeface="Calibri"/>
                <a:cs typeface="Calibri"/>
              </a:rPr>
              <a:t>time: </a:t>
            </a: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22</a:t>
            </a:r>
            <a:r>
              <a:rPr sz="3000" spc="-2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E0E0E0"/>
                </a:solidFill>
                <a:latin typeface="Calibri"/>
                <a:cs typeface="Calibri"/>
              </a:rPr>
              <a:t>hrs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848" y="9728200"/>
            <a:ext cx="6003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Lucida Sans Unicode"/>
                <a:cs typeface="Lucida Sans Unicode"/>
              </a:rPr>
              <a:t>Here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an animated</a:t>
            </a:r>
            <a:r>
              <a:rPr sz="3000" spc="-1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comparison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" y="9728200"/>
            <a:ext cx="12430760" cy="25476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760095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latin typeface="Lucida Sans Unicode"/>
                <a:cs typeface="Lucida Sans Unicode"/>
              </a:rPr>
              <a:t>As </a:t>
            </a:r>
            <a:r>
              <a:rPr sz="2800" dirty="0">
                <a:latin typeface="Lucida Sans Unicode"/>
                <a:cs typeface="Lucida Sans Unicode"/>
              </a:rPr>
              <a:t>you </a:t>
            </a:r>
            <a:r>
              <a:rPr sz="2800" spc="-5" dirty="0">
                <a:latin typeface="Lucida Sans Unicode"/>
                <a:cs typeface="Lucida Sans Unicode"/>
              </a:rPr>
              <a:t>can see, accounting </a:t>
            </a:r>
            <a:r>
              <a:rPr sz="2800" dirty="0">
                <a:latin typeface="Lucida Sans Unicode"/>
                <a:cs typeface="Lucida Sans Unicode"/>
              </a:rPr>
              <a:t>for </a:t>
            </a:r>
            <a:r>
              <a:rPr sz="2800" spc="-5" dirty="0">
                <a:latin typeface="Lucida Sans Unicode"/>
                <a:cs typeface="Lucida Sans Unicode"/>
              </a:rPr>
              <a:t>the anisotropic structure leads to </a:t>
            </a:r>
            <a:r>
              <a:rPr sz="2800" dirty="0">
                <a:latin typeface="Lucida Sans Unicode"/>
                <a:cs typeface="Lucida Sans Unicode"/>
              </a:rPr>
              <a:t>a  </a:t>
            </a:r>
            <a:r>
              <a:rPr sz="2800" spc="-10" dirty="0">
                <a:latin typeface="Lucida Sans Unicode"/>
                <a:cs typeface="Lucida Sans Unicode"/>
              </a:rPr>
              <a:t>significantly </a:t>
            </a:r>
            <a:r>
              <a:rPr sz="2800" spc="-5" dirty="0">
                <a:latin typeface="Lucida Sans Unicode"/>
                <a:cs typeface="Lucida Sans Unicode"/>
              </a:rPr>
              <a:t>changed appearance, including much </a:t>
            </a:r>
            <a:r>
              <a:rPr sz="2800" dirty="0">
                <a:latin typeface="Lucida Sans Unicode"/>
                <a:cs typeface="Lucida Sans Unicode"/>
              </a:rPr>
              <a:t>more </a:t>
            </a:r>
            <a:r>
              <a:rPr sz="2800" spc="-5" dirty="0">
                <a:latin typeface="Lucida Sans Unicode"/>
                <a:cs typeface="Lucida Sans Unicode"/>
              </a:rPr>
              <a:t>realistic  highlights. </a:t>
            </a:r>
            <a:r>
              <a:rPr sz="2800" dirty="0">
                <a:latin typeface="Lucida Sans Unicode"/>
                <a:cs typeface="Lucida Sans Unicode"/>
              </a:rPr>
              <a:t>Up </a:t>
            </a:r>
            <a:r>
              <a:rPr sz="2800" spc="-5" dirty="0">
                <a:latin typeface="Lucida Sans Unicode"/>
                <a:cs typeface="Lucida Sans Unicode"/>
              </a:rPr>
              <a:t>to now, physically based renderings </a:t>
            </a:r>
            <a:r>
              <a:rPr sz="2800" dirty="0">
                <a:latin typeface="Lucida Sans Unicode"/>
                <a:cs typeface="Lucida Sans Unicode"/>
              </a:rPr>
              <a:t>of </a:t>
            </a:r>
            <a:r>
              <a:rPr sz="2800" spc="-5" dirty="0">
                <a:latin typeface="Lucida Sans Unicode"/>
                <a:cs typeface="Lucida Sans Unicode"/>
              </a:rPr>
              <a:t>this kind have not  </a:t>
            </a:r>
            <a:r>
              <a:rPr sz="2800" dirty="0">
                <a:latin typeface="Lucida Sans Unicode"/>
                <a:cs typeface="Lucida Sans Unicode"/>
              </a:rPr>
              <a:t>been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possible.</a:t>
            </a:r>
            <a:endParaRPr sz="2800">
              <a:latin typeface="Lucida Sans Unicode"/>
              <a:cs typeface="Lucida Sans Unicode"/>
            </a:endParaRPr>
          </a:p>
          <a:p>
            <a:pPr marL="12700" marR="68580" indent="647065">
              <a:lnSpc>
                <a:spcPts val="3300"/>
              </a:lnSpc>
            </a:pPr>
            <a:r>
              <a:rPr sz="2800" dirty="0">
                <a:latin typeface="Lucida Sans Unicode"/>
                <a:cs typeface="Lucida Sans Unicode"/>
              </a:rPr>
              <a:t>We </a:t>
            </a:r>
            <a:r>
              <a:rPr sz="2800" spc="-5" dirty="0">
                <a:latin typeface="Lucida Sans Unicode"/>
                <a:cs typeface="Lucida Sans Unicode"/>
              </a:rPr>
              <a:t>have also made </a:t>
            </a:r>
            <a:r>
              <a:rPr sz="2800" dirty="0">
                <a:latin typeface="Lucida Sans Unicode"/>
                <a:cs typeface="Lucida Sans Unicode"/>
              </a:rPr>
              <a:t>some </a:t>
            </a:r>
            <a:r>
              <a:rPr sz="2800" spc="-5" dirty="0">
                <a:latin typeface="Lucida Sans Unicode"/>
                <a:cs typeface="Lucida Sans Unicode"/>
              </a:rPr>
              <a:t>experiments with the captured wood </a:t>
            </a:r>
            <a:r>
              <a:rPr sz="2800" spc="-10" dirty="0">
                <a:latin typeface="Lucida Sans Unicode"/>
                <a:cs typeface="Lucida Sans Unicode"/>
              </a:rPr>
              <a:t>fiber  </a:t>
            </a:r>
            <a:r>
              <a:rPr sz="2800" spc="-5" dirty="0">
                <a:latin typeface="Lucida Sans Unicode"/>
                <a:cs typeface="Lucida Sans Unicode"/>
              </a:rPr>
              <a:t>orientations </a:t>
            </a:r>
            <a:r>
              <a:rPr sz="2800" dirty="0">
                <a:latin typeface="Lucida Sans Unicode"/>
                <a:cs typeface="Lucida Sans Unicode"/>
              </a:rPr>
              <a:t>from </a:t>
            </a:r>
            <a:r>
              <a:rPr sz="2800" spc="-5" dirty="0">
                <a:latin typeface="Lucida Sans Unicode"/>
                <a:cs typeface="Lucida Sans Unicode"/>
              </a:rPr>
              <a:t>the 2005 SIGGRAPH paper </a:t>
            </a:r>
            <a:r>
              <a:rPr sz="2800" dirty="0">
                <a:latin typeface="Lucida Sans Unicode"/>
                <a:cs typeface="Lucida Sans Unicode"/>
              </a:rPr>
              <a:t>on </a:t>
            </a:r>
            <a:r>
              <a:rPr sz="2800" spc="-10" dirty="0">
                <a:latin typeface="Lucida Sans Unicode"/>
                <a:cs typeface="Lucida Sans Unicode"/>
              </a:rPr>
              <a:t>finished</a:t>
            </a:r>
            <a:r>
              <a:rPr sz="2800" spc="5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wood.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000" y="152400"/>
            <a:ext cx="9448800" cy="944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614275" cy="17094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47065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latin typeface="Lucida Sans Unicode"/>
                <a:cs typeface="Lucida Sans Unicode"/>
              </a:rPr>
              <a:t>That paper contained </a:t>
            </a:r>
            <a:r>
              <a:rPr sz="2800" dirty="0">
                <a:latin typeface="Lucida Sans Unicode"/>
                <a:cs typeface="Lucida Sans Unicode"/>
              </a:rPr>
              <a:t>a </a:t>
            </a:r>
            <a:r>
              <a:rPr sz="2800" spc="-5" dirty="0">
                <a:latin typeface="Lucida Sans Unicode"/>
                <a:cs typeface="Lucida Sans Unicode"/>
              </a:rPr>
              <a:t>*completely* specialized model that was only  suitable </a:t>
            </a:r>
            <a:r>
              <a:rPr sz="2800" dirty="0">
                <a:latin typeface="Lucida Sans Unicode"/>
                <a:cs typeface="Lucida Sans Unicode"/>
              </a:rPr>
              <a:t>for </a:t>
            </a:r>
            <a:r>
              <a:rPr sz="2800" spc="-5" dirty="0">
                <a:latin typeface="Lucida Sans Unicode"/>
                <a:cs typeface="Lucida Sans Unicode"/>
              </a:rPr>
              <a:t>wood, and </a:t>
            </a:r>
            <a:r>
              <a:rPr sz="2800" dirty="0">
                <a:latin typeface="Lucida Sans Unicode"/>
                <a:cs typeface="Lucida Sans Unicode"/>
              </a:rPr>
              <a:t>it </a:t>
            </a:r>
            <a:r>
              <a:rPr sz="2800" spc="-5" dirty="0">
                <a:latin typeface="Lucida Sans Unicode"/>
                <a:cs typeface="Lucida Sans Unicode"/>
              </a:rPr>
              <a:t>also contained an ad-hoc </a:t>
            </a:r>
            <a:r>
              <a:rPr sz="2800" spc="-15" dirty="0">
                <a:latin typeface="Lucida Sans Unicode"/>
                <a:cs typeface="Lucida Sans Unicode"/>
              </a:rPr>
              <a:t>di</a:t>
            </a:r>
            <a:r>
              <a:rPr sz="2800" spc="-15" dirty="0">
                <a:latin typeface="Lucida Sans"/>
                <a:cs typeface="Lucida Sans"/>
              </a:rPr>
              <a:t>ff</a:t>
            </a:r>
            <a:r>
              <a:rPr sz="2800" spc="-15" dirty="0">
                <a:latin typeface="Lucida Sans Unicode"/>
                <a:cs typeface="Lucida Sans Unicode"/>
              </a:rPr>
              <a:t>use</a:t>
            </a:r>
            <a:r>
              <a:rPr sz="2800" spc="5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component.</a:t>
            </a:r>
            <a:endParaRPr sz="2800">
              <a:latin typeface="Lucida Sans Unicode"/>
              <a:cs typeface="Lucida Sans Unicode"/>
            </a:endParaRPr>
          </a:p>
          <a:p>
            <a:pPr marL="12700" marR="151130">
              <a:lnSpc>
                <a:spcPts val="3300"/>
              </a:lnSpc>
            </a:pPr>
            <a:r>
              <a:rPr sz="2800" dirty="0">
                <a:latin typeface="Lucida Sans Unicode"/>
                <a:cs typeface="Lucida Sans Unicode"/>
              </a:rPr>
              <a:t>We </a:t>
            </a:r>
            <a:r>
              <a:rPr sz="2800" spc="-5" dirty="0">
                <a:latin typeface="Lucida Sans Unicode"/>
                <a:cs typeface="Lucida Sans Unicode"/>
              </a:rPr>
              <a:t>tried to reproduce the shifting highlights observed </a:t>
            </a:r>
            <a:r>
              <a:rPr sz="2800" dirty="0">
                <a:latin typeface="Lucida Sans Unicode"/>
                <a:cs typeface="Lucida Sans Unicode"/>
              </a:rPr>
              <a:t>in </a:t>
            </a:r>
            <a:r>
              <a:rPr sz="2800" spc="-5" dirty="0">
                <a:latin typeface="Lucida Sans Unicode"/>
                <a:cs typeface="Lucida Sans Unicode"/>
              </a:rPr>
              <a:t>that work, but  now using the much </a:t>
            </a:r>
            <a:r>
              <a:rPr sz="2800" dirty="0">
                <a:latin typeface="Lucida Sans Unicode"/>
                <a:cs typeface="Lucida Sans Unicode"/>
              </a:rPr>
              <a:t>more </a:t>
            </a:r>
            <a:r>
              <a:rPr sz="2800" spc="-5" dirty="0">
                <a:latin typeface="Lucida Sans Unicode"/>
                <a:cs typeface="Lucida Sans Unicode"/>
              </a:rPr>
              <a:t>general micro-flakes and multiple</a:t>
            </a:r>
            <a:r>
              <a:rPr sz="2800" spc="3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scattering.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000" y="152400"/>
            <a:ext cx="9448800" cy="944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532360" cy="1371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And even though the </a:t>
            </a:r>
            <a:r>
              <a:rPr sz="3000" spc="-10" dirty="0">
                <a:latin typeface="Lucida Sans Unicode"/>
                <a:cs typeface="Lucida Sans Unicode"/>
              </a:rPr>
              <a:t>flakes </a:t>
            </a:r>
            <a:r>
              <a:rPr sz="3000" spc="-5" dirty="0">
                <a:latin typeface="Lucida Sans Unicode"/>
                <a:cs typeface="Lucida Sans Unicode"/>
              </a:rPr>
              <a:t>really weren’t made with wood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mind,  this turns out to work, and we automatically get things </a:t>
            </a:r>
            <a:r>
              <a:rPr sz="3000" dirty="0">
                <a:latin typeface="Lucida Sans Unicode"/>
                <a:cs typeface="Lucida Sans Unicode"/>
              </a:rPr>
              <a:t>like </a:t>
            </a:r>
            <a:r>
              <a:rPr sz="3000" spc="-5" dirty="0">
                <a:latin typeface="Lucida Sans Unicode"/>
                <a:cs typeface="Lucida Sans Unicode"/>
              </a:rPr>
              <a:t>get  energy conservation and reciprocity </a:t>
            </a:r>
            <a:r>
              <a:rPr sz="3000" dirty="0">
                <a:latin typeface="Lucida Sans Unicode"/>
                <a:cs typeface="Lucida Sans Unicode"/>
              </a:rPr>
              <a:t>for</a:t>
            </a:r>
            <a:r>
              <a:rPr sz="3000" spc="1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free.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000" y="139700"/>
            <a:ext cx="9448800" cy="944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680950" cy="3594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72720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latin typeface="Lucida Sans Unicode"/>
                <a:cs typeface="Lucida Sans Unicode"/>
              </a:rPr>
              <a:t>We </a:t>
            </a:r>
            <a:r>
              <a:rPr sz="3000" spc="-5" dirty="0">
                <a:latin typeface="Lucida Sans Unicode"/>
                <a:cs typeface="Lucida Sans Unicode"/>
              </a:rPr>
              <a:t>also projected </a:t>
            </a:r>
            <a:r>
              <a:rPr sz="3000" dirty="0">
                <a:latin typeface="Lucida Sans Unicode"/>
                <a:cs typeface="Lucida Sans Unicode"/>
              </a:rPr>
              <a:t>some </a:t>
            </a:r>
            <a:r>
              <a:rPr sz="3000" spc="-5" dirty="0">
                <a:latin typeface="Lucida Sans Unicode"/>
                <a:cs typeface="Lucida Sans Unicode"/>
              </a:rPr>
              <a:t>very bright parallel beams onto the same  slab, and we see these interesting spatially varying </a:t>
            </a:r>
            <a:r>
              <a:rPr sz="3000" spc="-15" dirty="0">
                <a:latin typeface="Lucida Sans Unicode"/>
                <a:cs typeface="Lucida Sans Unicode"/>
              </a:rPr>
              <a:t>di</a:t>
            </a:r>
            <a:r>
              <a:rPr sz="3000" spc="-15" dirty="0">
                <a:latin typeface="Lucida Sans"/>
                <a:cs typeface="Lucida Sans"/>
              </a:rPr>
              <a:t>ff</a:t>
            </a:r>
            <a:r>
              <a:rPr sz="3000" spc="-15" dirty="0">
                <a:latin typeface="Lucida Sans Unicode"/>
                <a:cs typeface="Lucida Sans Unicode"/>
              </a:rPr>
              <a:t>usion </a:t>
            </a:r>
            <a:r>
              <a:rPr sz="3000" spc="-20" dirty="0">
                <a:latin typeface="Lucida Sans Unicode"/>
                <a:cs typeface="Lucida Sans Unicode"/>
              </a:rPr>
              <a:t>e</a:t>
            </a:r>
            <a:r>
              <a:rPr sz="3000" spc="-20" dirty="0">
                <a:latin typeface="Lucida Sans"/>
                <a:cs typeface="Lucida Sans"/>
              </a:rPr>
              <a:t>ff</a:t>
            </a:r>
            <a:r>
              <a:rPr sz="3000" spc="-20" dirty="0">
                <a:latin typeface="Lucida Sans Unicode"/>
                <a:cs typeface="Lucida Sans Unicode"/>
              </a:rPr>
              <a:t>ects  </a:t>
            </a:r>
            <a:r>
              <a:rPr sz="3000" spc="-5" dirty="0">
                <a:latin typeface="Lucida Sans Unicode"/>
                <a:cs typeface="Lucida Sans Unicode"/>
              </a:rPr>
              <a:t>along the grain direction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the wood. This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something that the  original model wouldn’t have been able to</a:t>
            </a:r>
            <a:r>
              <a:rPr sz="3000" spc="1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do.</a:t>
            </a:r>
            <a:endParaRPr sz="3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3500"/>
              </a:lnSpc>
            </a:pPr>
            <a:r>
              <a:rPr sz="3000" spc="-5" dirty="0">
                <a:latin typeface="Lucida Sans Unicode"/>
                <a:cs typeface="Lucida Sans Unicode"/>
              </a:rPr>
              <a:t>One downside to the Monte Carlo approach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that all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these  images take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really long time to render, </a:t>
            </a:r>
            <a:r>
              <a:rPr sz="3000" dirty="0">
                <a:latin typeface="Lucida Sans Unicode"/>
                <a:cs typeface="Lucida Sans Unicode"/>
              </a:rPr>
              <a:t>from a </a:t>
            </a:r>
            <a:r>
              <a:rPr sz="3000" spc="-5" dirty="0">
                <a:latin typeface="Lucida Sans Unicode"/>
                <a:cs typeface="Lucida Sans Unicode"/>
              </a:rPr>
              <a:t>few hours to almost 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day. To </a:t>
            </a:r>
            <a:r>
              <a:rPr sz="3000" dirty="0">
                <a:latin typeface="Lucida Sans Unicode"/>
                <a:cs typeface="Lucida Sans Unicode"/>
              </a:rPr>
              <a:t>improve on </a:t>
            </a:r>
            <a:r>
              <a:rPr sz="3000" spc="-5" dirty="0">
                <a:latin typeface="Lucida Sans Unicode"/>
                <a:cs typeface="Lucida Sans Unicode"/>
              </a:rPr>
              <a:t>that, we’ll take </a:t>
            </a:r>
            <a:r>
              <a:rPr sz="3000" dirty="0">
                <a:latin typeface="Lucida Sans Unicode"/>
                <a:cs typeface="Lucida Sans Unicode"/>
              </a:rPr>
              <a:t>a look </a:t>
            </a:r>
            <a:r>
              <a:rPr sz="3000" spc="-5" dirty="0">
                <a:latin typeface="Lucida Sans Unicode"/>
                <a:cs typeface="Lucida Sans Unicode"/>
              </a:rPr>
              <a:t>at the FEM</a:t>
            </a:r>
            <a:r>
              <a:rPr sz="3000" spc="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solver: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450" y="5245100"/>
            <a:ext cx="10026650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Anisotropic</a:t>
            </a:r>
            <a:r>
              <a:rPr sz="3600" b="1" spc="-13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volumes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Objects </a:t>
            </a:r>
            <a:r>
              <a:rPr sz="3600" spc="40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suitable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volumetric</a:t>
            </a:r>
            <a:r>
              <a:rPr sz="3600" spc="-3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representations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40" dirty="0">
                <a:solidFill>
                  <a:srgbClr val="E0E0E0"/>
                </a:solidFill>
                <a:latin typeface="Calibri"/>
                <a:cs typeface="Calibri"/>
              </a:rPr>
              <a:t>Anisotropy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caused </a:t>
            </a: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by </a:t>
            </a: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internal</a:t>
            </a:r>
            <a:r>
              <a:rPr sz="3600" spc="-43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E0E0E0"/>
                </a:solidFill>
                <a:latin typeface="Calibri"/>
                <a:cs typeface="Calibri"/>
              </a:rPr>
              <a:t>structure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74700" algn="l"/>
              </a:tabLst>
            </a:pP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Current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theory </a:t>
            </a:r>
            <a:r>
              <a:rPr sz="3600" dirty="0">
                <a:solidFill>
                  <a:srgbClr val="E0E0E0"/>
                </a:solidFill>
                <a:latin typeface="Calibri"/>
                <a:cs typeface="Calibri"/>
              </a:rPr>
              <a:t>doesn’t </a:t>
            </a: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handle</a:t>
            </a:r>
            <a:r>
              <a:rPr sz="3600" spc="-3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E0E0E0"/>
                </a:solidFill>
                <a:latin typeface="Calibri"/>
                <a:cs typeface="Calibri"/>
              </a:rPr>
              <a:t>this!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7598" y="3594100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[Wikimedia</a:t>
            </a:r>
            <a:r>
              <a:rPr sz="1200" spc="-1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E0E0E0"/>
                </a:solidFill>
                <a:latin typeface="Calibri"/>
                <a:cs typeface="Calibri"/>
              </a:rPr>
              <a:t>commons]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7599" y="3594100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[NC </a:t>
            </a:r>
            <a:r>
              <a:rPr sz="1200" spc="0" dirty="0">
                <a:solidFill>
                  <a:srgbClr val="E0E0E0"/>
                </a:solidFill>
                <a:latin typeface="Calibri"/>
                <a:cs typeface="Calibri"/>
              </a:rPr>
              <a:t>Brown Center </a:t>
            </a:r>
            <a:r>
              <a:rPr sz="1200" spc="-1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E0E0E0"/>
                </a:solidFill>
                <a:latin typeface="Calibri"/>
                <a:cs typeface="Calibri"/>
              </a:rPr>
              <a:t>Ultrastructure</a:t>
            </a:r>
            <a:r>
              <a:rPr sz="12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Studies]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17100" y="800100"/>
            <a:ext cx="278130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7100" y="800100"/>
            <a:ext cx="2781300" cy="2781300"/>
          </a:xfrm>
          <a:custGeom>
            <a:avLst/>
            <a:gdLst/>
            <a:ahLst/>
            <a:cxnLst/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0200" y="787400"/>
            <a:ext cx="2781300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0200" y="787400"/>
            <a:ext cx="2781300" cy="2781300"/>
          </a:xfrm>
          <a:custGeom>
            <a:avLst/>
            <a:gdLst/>
            <a:ahLst/>
            <a:cxnLst/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08267" y="304800"/>
            <a:ext cx="14008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 dirty="0">
                <a:solidFill>
                  <a:srgbClr val="E0E0E0"/>
                </a:solidFill>
                <a:latin typeface="Calibri"/>
                <a:cs typeface="Calibri"/>
              </a:rPr>
              <a:t>Animal</a:t>
            </a:r>
            <a:r>
              <a:rPr sz="25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E0E0E0"/>
                </a:solidFill>
                <a:latin typeface="Calibri"/>
                <a:cs typeface="Calibri"/>
              </a:rPr>
              <a:t>fur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80478" y="304800"/>
            <a:ext cx="7086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2500" spc="25" dirty="0">
                <a:solidFill>
                  <a:srgbClr val="E0E0E0"/>
                </a:solidFill>
                <a:latin typeface="Calibri"/>
                <a:cs typeface="Calibri"/>
              </a:rPr>
              <a:t>oss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0133" y="304800"/>
            <a:ext cx="24225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E0E0E0"/>
                </a:solidFill>
                <a:latin typeface="Calibri"/>
                <a:cs typeface="Calibri"/>
              </a:rPr>
              <a:t>Wood</a:t>
            </a:r>
            <a:r>
              <a:rPr sz="2500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40" dirty="0">
                <a:solidFill>
                  <a:srgbClr val="E0E0E0"/>
                </a:solidFill>
                <a:latin typeface="Calibri"/>
                <a:cs typeface="Calibri"/>
              </a:rPr>
              <a:t>micrograph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30600" y="787400"/>
            <a:ext cx="2794000" cy="279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0600" y="78740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0" y="0"/>
                </a:moveTo>
                <a:lnTo>
                  <a:pt x="2794000" y="0"/>
                </a:lnTo>
                <a:lnTo>
                  <a:pt x="27940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700" y="800100"/>
            <a:ext cx="2794000" cy="279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700" y="80010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0" y="0"/>
                </a:moveTo>
                <a:lnTo>
                  <a:pt x="2794000" y="0"/>
                </a:lnTo>
                <a:lnTo>
                  <a:pt x="27940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4055" y="304800"/>
            <a:ext cx="24752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E0E0E0"/>
                </a:solidFill>
                <a:latin typeface="Calibri"/>
                <a:cs typeface="Calibri"/>
              </a:rPr>
              <a:t>Wood</a:t>
            </a:r>
            <a:r>
              <a:rPr sz="2500" spc="-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500" spc="50" dirty="0">
                <a:solidFill>
                  <a:srgbClr val="E0E0E0"/>
                </a:solidFill>
                <a:latin typeface="Calibri"/>
                <a:cs typeface="Calibri"/>
              </a:rPr>
              <a:t>photograph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9799" y="3594100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0E0E0"/>
                </a:solidFill>
                <a:latin typeface="Calibri"/>
                <a:cs typeface="Calibri"/>
              </a:rPr>
              <a:t>[Marschner et</a:t>
            </a:r>
            <a:r>
              <a:rPr sz="1200" spc="-8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0E0E0"/>
                </a:solidFill>
                <a:latin typeface="Calibri"/>
                <a:cs typeface="Calibri"/>
              </a:rPr>
              <a:t>al.]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3398" y="3594100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0E0E0"/>
                </a:solidFill>
                <a:latin typeface="Calibri"/>
                <a:cs typeface="Calibri"/>
              </a:rPr>
              <a:t>[Wikimedia</a:t>
            </a:r>
            <a:r>
              <a:rPr sz="1200" spc="-1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E0E0E0"/>
                </a:solidFill>
                <a:latin typeface="Calibri"/>
                <a:cs typeface="Calibri"/>
              </a:rPr>
              <a:t>commons]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4300" y="9728200"/>
            <a:ext cx="12650470" cy="26263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280"/>
              </a:spcBef>
            </a:pPr>
            <a:r>
              <a:rPr sz="2900" spc="-5" dirty="0">
                <a:latin typeface="Lucida Sans Unicode"/>
                <a:cs typeface="Lucida Sans Unicode"/>
              </a:rPr>
              <a:t>For objects </a:t>
            </a:r>
            <a:r>
              <a:rPr sz="2900" dirty="0">
                <a:latin typeface="Lucida Sans Unicode"/>
                <a:cs typeface="Lucida Sans Unicode"/>
              </a:rPr>
              <a:t>of </a:t>
            </a:r>
            <a:r>
              <a:rPr sz="2900" spc="-5" dirty="0">
                <a:latin typeface="Lucida Sans Unicode"/>
                <a:cs typeface="Lucida Sans Unicode"/>
              </a:rPr>
              <a:t>such vast geometric detail, its preferable to consider  them as volumes. We’re interested </a:t>
            </a:r>
            <a:r>
              <a:rPr sz="2900" dirty="0">
                <a:latin typeface="Lucida Sans Unicode"/>
                <a:cs typeface="Lucida Sans Unicode"/>
              </a:rPr>
              <a:t>in </a:t>
            </a:r>
            <a:r>
              <a:rPr sz="2900" spc="-5" dirty="0">
                <a:latin typeface="Lucida Sans Unicode"/>
                <a:cs typeface="Lucida Sans Unicode"/>
              </a:rPr>
              <a:t>anisotropic materials whose  internal structure causes them to </a:t>
            </a:r>
            <a:r>
              <a:rPr sz="2900" spc="-10" dirty="0">
                <a:latin typeface="Lucida Sans Unicode"/>
                <a:cs typeface="Lucida Sans Unicode"/>
              </a:rPr>
              <a:t>reflect </a:t>
            </a:r>
            <a:r>
              <a:rPr sz="2900" spc="-5" dirty="0">
                <a:latin typeface="Lucida Sans Unicode"/>
                <a:cs typeface="Lucida Sans Unicode"/>
              </a:rPr>
              <a:t>light </a:t>
            </a:r>
            <a:r>
              <a:rPr sz="2900" spc="-10" dirty="0">
                <a:latin typeface="Lucida Sans Unicode"/>
                <a:cs typeface="Lucida Sans Unicode"/>
              </a:rPr>
              <a:t>di</a:t>
            </a:r>
            <a:r>
              <a:rPr sz="2900" spc="-10" dirty="0">
                <a:latin typeface="Lucida Sans"/>
                <a:cs typeface="Lucida Sans"/>
              </a:rPr>
              <a:t>ff</a:t>
            </a:r>
            <a:r>
              <a:rPr sz="2900" spc="-10" dirty="0">
                <a:latin typeface="Lucida Sans Unicode"/>
                <a:cs typeface="Lucida Sans Unicode"/>
              </a:rPr>
              <a:t>erently </a:t>
            </a:r>
            <a:r>
              <a:rPr sz="2900" spc="-5" dirty="0">
                <a:latin typeface="Lucida Sans Unicode"/>
                <a:cs typeface="Lucida Sans Unicode"/>
              </a:rPr>
              <a:t>depending </a:t>
            </a:r>
            <a:r>
              <a:rPr sz="2900" dirty="0">
                <a:latin typeface="Lucida Sans Unicode"/>
                <a:cs typeface="Lucida Sans Unicode"/>
              </a:rPr>
              <a:t>on  </a:t>
            </a:r>
            <a:r>
              <a:rPr sz="2900" spc="-5" dirty="0">
                <a:latin typeface="Lucida Sans Unicode"/>
                <a:cs typeface="Lucida Sans Unicode"/>
              </a:rPr>
              <a:t>the directions, </a:t>
            </a:r>
            <a:r>
              <a:rPr sz="2900" dirty="0">
                <a:latin typeface="Lucida Sans Unicode"/>
                <a:cs typeface="Lucida Sans Unicode"/>
              </a:rPr>
              <a:t>from </a:t>
            </a:r>
            <a:r>
              <a:rPr sz="2900" spc="-5" dirty="0">
                <a:latin typeface="Lucida Sans Unicode"/>
                <a:cs typeface="Lucida Sans Unicode"/>
              </a:rPr>
              <a:t>which they are illuminated and</a:t>
            </a:r>
            <a:r>
              <a:rPr sz="2900" spc="55" dirty="0">
                <a:latin typeface="Lucida Sans Unicode"/>
                <a:cs typeface="Lucida Sans Unicode"/>
              </a:rPr>
              <a:t> </a:t>
            </a:r>
            <a:r>
              <a:rPr sz="2900" spc="-5" dirty="0">
                <a:latin typeface="Lucida Sans Unicode"/>
                <a:cs typeface="Lucida Sans Unicode"/>
              </a:rPr>
              <a:t>observed.</a:t>
            </a:r>
            <a:endParaRPr sz="2900">
              <a:latin typeface="Lucida Sans Unicode"/>
              <a:cs typeface="Lucida Sans Unicode"/>
            </a:endParaRPr>
          </a:p>
          <a:p>
            <a:pPr marL="12700" marR="558800">
              <a:lnSpc>
                <a:spcPts val="3400"/>
              </a:lnSpc>
            </a:pPr>
            <a:r>
              <a:rPr sz="2900" spc="-5" dirty="0">
                <a:latin typeface="Lucida Sans Unicode"/>
                <a:cs typeface="Lucida Sans Unicode"/>
              </a:rPr>
              <a:t>Currently however, when </a:t>
            </a:r>
            <a:r>
              <a:rPr sz="2900" dirty="0">
                <a:latin typeface="Lucida Sans Unicode"/>
                <a:cs typeface="Lucida Sans Unicode"/>
              </a:rPr>
              <a:t>you mix </a:t>
            </a:r>
            <a:r>
              <a:rPr sz="2900" spc="-5" dirty="0">
                <a:latin typeface="Lucida Sans Unicode"/>
                <a:cs typeface="Lucida Sans Unicode"/>
              </a:rPr>
              <a:t>radiative transfer and anisotropy,  things begin to break. </a:t>
            </a:r>
            <a:r>
              <a:rPr sz="2900" dirty="0">
                <a:latin typeface="Lucida Sans Unicode"/>
                <a:cs typeface="Lucida Sans Unicode"/>
              </a:rPr>
              <a:t>So </a:t>
            </a:r>
            <a:r>
              <a:rPr sz="2900" spc="-5" dirty="0">
                <a:latin typeface="Lucida Sans Unicode"/>
                <a:cs typeface="Lucida Sans Unicode"/>
              </a:rPr>
              <a:t>we need </a:t>
            </a:r>
            <a:r>
              <a:rPr sz="2900" dirty="0">
                <a:latin typeface="Lucida Sans Unicode"/>
                <a:cs typeface="Lucida Sans Unicode"/>
              </a:rPr>
              <a:t>a </a:t>
            </a:r>
            <a:r>
              <a:rPr sz="2900" spc="-5" dirty="0">
                <a:latin typeface="Lucida Sans Unicode"/>
                <a:cs typeface="Lucida Sans Unicode"/>
              </a:rPr>
              <a:t>way to combine these</a:t>
            </a:r>
            <a:r>
              <a:rPr sz="2900" spc="35" dirty="0">
                <a:latin typeface="Lucida Sans Unicode"/>
                <a:cs typeface="Lucida Sans Unicode"/>
              </a:rPr>
              <a:t> </a:t>
            </a:r>
            <a:r>
              <a:rPr sz="2900" spc="-5" dirty="0">
                <a:latin typeface="Lucida Sans Unicode"/>
                <a:cs typeface="Lucida Sans Unicode"/>
              </a:rPr>
              <a:t>two.</a:t>
            </a:r>
            <a:endParaRPr sz="2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1470558"/>
            <a:ext cx="9613265" cy="29178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Contributions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8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Principled foundation </a:t>
            </a:r>
            <a:r>
              <a:rPr sz="3000" spc="-30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000" spc="15" dirty="0">
                <a:solidFill>
                  <a:srgbClr val="E0E0E0"/>
                </a:solidFill>
                <a:latin typeface="Calibri"/>
                <a:cs typeface="Calibri"/>
              </a:rPr>
              <a:t>work 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on </a:t>
            </a:r>
            <a:r>
              <a:rPr sz="3000" spc="60" dirty="0">
                <a:solidFill>
                  <a:srgbClr val="E0E0E0"/>
                </a:solidFill>
                <a:latin typeface="Calibri"/>
                <a:cs typeface="Calibri"/>
              </a:rPr>
              <a:t>complex</a:t>
            </a:r>
            <a:r>
              <a:rPr sz="3000" spc="-42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0" dirty="0">
                <a:solidFill>
                  <a:srgbClr val="E0E0E0"/>
                </a:solidFill>
                <a:latin typeface="Calibri"/>
                <a:cs typeface="Calibri"/>
              </a:rPr>
              <a:t>materials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75" dirty="0">
                <a:solidFill>
                  <a:srgbClr val="EBEBEB"/>
                </a:solidFill>
                <a:latin typeface="Calibri"/>
                <a:cs typeface="Calibri"/>
              </a:rPr>
              <a:t>Theory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Anisotropic 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RTE,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Anisotropic </a:t>
            </a:r>
            <a:r>
              <a:rPr sz="3000" dirty="0">
                <a:solidFill>
                  <a:srgbClr val="E0E0E0"/>
                </a:solidFill>
                <a:latin typeface="Calibri"/>
                <a:cs typeface="Calibri"/>
              </a:rPr>
              <a:t>di</a:t>
            </a:r>
            <a:r>
              <a:rPr sz="3000" dirty="0">
                <a:solidFill>
                  <a:srgbClr val="E0E0E0"/>
                </a:solidFill>
                <a:latin typeface="Verdana"/>
                <a:cs typeface="Verdana"/>
              </a:rPr>
              <a:t>ﬀ</a:t>
            </a:r>
            <a:r>
              <a:rPr sz="3000" dirty="0">
                <a:solidFill>
                  <a:srgbClr val="E0E0E0"/>
                </a:solidFill>
                <a:latin typeface="Calibri"/>
                <a:cs typeface="Calibri"/>
              </a:rPr>
              <a:t>usion</a:t>
            </a:r>
            <a:r>
              <a:rPr sz="3000" spc="-3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equation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25" dirty="0">
                <a:solidFill>
                  <a:srgbClr val="EBEBEB"/>
                </a:solidFill>
                <a:latin typeface="Calibri"/>
                <a:cs typeface="Calibri"/>
              </a:rPr>
              <a:t>Model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Micro-</a:t>
            </a:r>
            <a:r>
              <a:rPr sz="3000" spc="-2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ake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r>
              <a:rPr sz="3000" spc="-1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55" dirty="0">
                <a:solidFill>
                  <a:srgbClr val="E0E0E0"/>
                </a:solidFill>
                <a:latin typeface="Calibri"/>
                <a:cs typeface="Calibri"/>
              </a:rPr>
              <a:t>model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114" dirty="0">
                <a:solidFill>
                  <a:srgbClr val="EBEBEB"/>
                </a:solidFill>
                <a:latin typeface="Calibri"/>
                <a:cs typeface="Calibri"/>
              </a:rPr>
              <a:t>Solution </a:t>
            </a:r>
            <a:r>
              <a:rPr sz="3000" b="1" spc="75" dirty="0">
                <a:solidFill>
                  <a:srgbClr val="EBEBEB"/>
                </a:solidFill>
                <a:latin typeface="Calibri"/>
                <a:cs typeface="Calibri"/>
              </a:rPr>
              <a:t>techniques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solidFill>
                  <a:srgbClr val="E0E0E0"/>
                </a:solidFill>
                <a:latin typeface="Calibri"/>
                <a:cs typeface="Calibri"/>
              </a:rPr>
              <a:t>Monte Carlo, </a:t>
            </a:r>
            <a:r>
              <a:rPr sz="3000" spc="-50" dirty="0">
                <a:solidFill>
                  <a:srgbClr val="E0E0E0"/>
                </a:solidFill>
                <a:latin typeface="Calibri"/>
                <a:cs typeface="Calibri"/>
              </a:rPr>
              <a:t>FEM,</a:t>
            </a:r>
            <a:r>
              <a:rPr sz="3000" spc="-43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E0E0E0"/>
                </a:solidFill>
                <a:latin typeface="Calibri"/>
                <a:cs typeface="Calibri"/>
              </a:rPr>
              <a:t>Dipole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165100"/>
            <a:ext cx="85375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75" dirty="0">
                <a:latin typeface="Calibri"/>
                <a:cs typeface="Calibri"/>
              </a:rPr>
              <a:t>Implications </a:t>
            </a:r>
            <a:r>
              <a:rPr sz="5600" b="0" spc="125" dirty="0">
                <a:latin typeface="Calibri"/>
                <a:cs typeface="Calibri"/>
              </a:rPr>
              <a:t>and </a:t>
            </a:r>
            <a:r>
              <a:rPr sz="5600" b="0" dirty="0">
                <a:latin typeface="Calibri"/>
                <a:cs typeface="Calibri"/>
              </a:rPr>
              <a:t>future</a:t>
            </a:r>
            <a:r>
              <a:rPr sz="5600" b="0" spc="-455" dirty="0">
                <a:latin typeface="Calibri"/>
                <a:cs typeface="Calibri"/>
              </a:rPr>
              <a:t> </a:t>
            </a:r>
            <a:r>
              <a:rPr sz="5600" b="0" spc="30" dirty="0">
                <a:latin typeface="Calibri"/>
                <a:cs typeface="Calibri"/>
              </a:rPr>
              <a:t>work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776835" cy="4927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06680">
              <a:lnSpc>
                <a:spcPts val="3500"/>
              </a:lnSpc>
              <a:spcBef>
                <a:spcPts val="300"/>
              </a:spcBef>
            </a:pP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conclusion, this paper provides end-to-end derivation </a:t>
            </a:r>
            <a:r>
              <a:rPr sz="3000" dirty="0">
                <a:latin typeface="Lucida Sans Unicode"/>
                <a:cs typeface="Lucida Sans Unicode"/>
              </a:rPr>
              <a:t>of </a:t>
            </a:r>
            <a:r>
              <a:rPr sz="3000" spc="-5" dirty="0">
                <a:latin typeface="Lucida Sans Unicode"/>
                <a:cs typeface="Lucida Sans Unicode"/>
              </a:rPr>
              <a:t>the  changes required to support anisotropy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current volume rendering  systems. First and foremost, we believe that this framework can  </a:t>
            </a:r>
            <a:r>
              <a:rPr sz="3000" dirty="0">
                <a:latin typeface="Lucida Sans Unicode"/>
                <a:cs typeface="Lucida Sans Unicode"/>
              </a:rPr>
              <a:t>provide a solid </a:t>
            </a:r>
            <a:r>
              <a:rPr sz="3000" spc="-5" dirty="0">
                <a:latin typeface="Lucida Sans Unicode"/>
                <a:cs typeface="Lucida Sans Unicode"/>
              </a:rPr>
              <a:t>foundation </a:t>
            </a:r>
            <a:r>
              <a:rPr sz="3000" dirty="0">
                <a:latin typeface="Lucida Sans Unicode"/>
                <a:cs typeface="Lucida Sans Unicode"/>
              </a:rPr>
              <a:t>for a </a:t>
            </a:r>
            <a:r>
              <a:rPr sz="3000" spc="-5" dirty="0">
                <a:latin typeface="Lucida Sans Unicode"/>
                <a:cs typeface="Lucida Sans Unicode"/>
              </a:rPr>
              <a:t>principled and powerful new way </a:t>
            </a:r>
            <a:r>
              <a:rPr sz="3000" dirty="0">
                <a:latin typeface="Lucida Sans Unicode"/>
                <a:cs typeface="Lucida Sans Unicode"/>
              </a:rPr>
              <a:t>of  </a:t>
            </a:r>
            <a:r>
              <a:rPr sz="3000" spc="-5" dirty="0">
                <a:latin typeface="Lucida Sans Unicode"/>
                <a:cs typeface="Lucida Sans Unicode"/>
              </a:rPr>
              <a:t>thinking about complex materials that couldn’t </a:t>
            </a:r>
            <a:r>
              <a:rPr sz="3000" dirty="0">
                <a:latin typeface="Lucida Sans Unicode"/>
                <a:cs typeface="Lucida Sans Unicode"/>
              </a:rPr>
              <a:t>be </a:t>
            </a:r>
            <a:r>
              <a:rPr sz="3000" spc="-5" dirty="0">
                <a:latin typeface="Lucida Sans Unicode"/>
                <a:cs typeface="Lucida Sans Unicode"/>
              </a:rPr>
              <a:t>handled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the  past.</a:t>
            </a:r>
            <a:endParaRPr sz="3000">
              <a:latin typeface="Lucida Sans Unicode"/>
              <a:cs typeface="Lucida Sans Unicode"/>
            </a:endParaRPr>
          </a:p>
          <a:p>
            <a:pPr marL="12700" marR="5080" indent="361315">
              <a:lnSpc>
                <a:spcPts val="3500"/>
              </a:lnSpc>
            </a:pPr>
            <a:r>
              <a:rPr sz="3000" spc="-5" dirty="0">
                <a:latin typeface="Lucida Sans Unicode"/>
                <a:cs typeface="Lucida Sans Unicode"/>
              </a:rPr>
              <a:t>The derivations led to two new equations,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10" dirty="0">
                <a:latin typeface="Lucida Sans Unicode"/>
                <a:cs typeface="Lucida Sans Unicode"/>
              </a:rPr>
              <a:t>modified </a:t>
            </a:r>
            <a:r>
              <a:rPr sz="3000" spc="-5" dirty="0">
                <a:latin typeface="Lucida Sans Unicode"/>
                <a:cs typeface="Lucida Sans Unicode"/>
              </a:rPr>
              <a:t>radiative  transfer equation and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generalized anisotropic </a:t>
            </a:r>
            <a:r>
              <a:rPr sz="3000" dirty="0">
                <a:latin typeface="Lucida Sans Unicode"/>
                <a:cs typeface="Lucida Sans Unicode"/>
              </a:rPr>
              <a:t>form of </a:t>
            </a:r>
            <a:r>
              <a:rPr sz="3000" spc="-5" dirty="0">
                <a:latin typeface="Lucida Sans Unicode"/>
                <a:cs typeface="Lucida Sans Unicode"/>
              </a:rPr>
              <a:t>the </a:t>
            </a:r>
            <a:r>
              <a:rPr sz="3000" spc="-15" dirty="0">
                <a:latin typeface="Lucida Sans Unicode"/>
                <a:cs typeface="Lucida Sans Unicode"/>
              </a:rPr>
              <a:t>di</a:t>
            </a:r>
            <a:r>
              <a:rPr sz="3000" spc="-15" dirty="0">
                <a:latin typeface="Lucida Sans"/>
                <a:cs typeface="Lucida Sans"/>
              </a:rPr>
              <a:t>ff</a:t>
            </a:r>
            <a:r>
              <a:rPr sz="3000" spc="-15" dirty="0">
                <a:latin typeface="Lucida Sans Unicode"/>
                <a:cs typeface="Lucida Sans Unicode"/>
              </a:rPr>
              <a:t>usion  </a:t>
            </a:r>
            <a:r>
              <a:rPr sz="3000" spc="-5" dirty="0">
                <a:latin typeface="Lucida Sans Unicode"/>
                <a:cs typeface="Lucida Sans Unicode"/>
              </a:rPr>
              <a:t>equation. To use these equations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practice, we proposed </a:t>
            </a:r>
            <a:r>
              <a:rPr sz="3000" dirty="0">
                <a:latin typeface="Lucida Sans Unicode"/>
                <a:cs typeface="Lucida Sans Unicode"/>
              </a:rPr>
              <a:t>a </a:t>
            </a:r>
            <a:r>
              <a:rPr sz="3000" spc="-5" dirty="0">
                <a:latin typeface="Lucida Sans Unicode"/>
                <a:cs typeface="Lucida Sans Unicode"/>
              </a:rPr>
              <a:t>new  scattering model, and we showed how to then </a:t>
            </a:r>
            <a:r>
              <a:rPr sz="3000" dirty="0">
                <a:latin typeface="Lucida Sans Unicode"/>
                <a:cs typeface="Lucida Sans Unicode"/>
              </a:rPr>
              <a:t>solve </a:t>
            </a:r>
            <a:r>
              <a:rPr sz="3000" spc="-5" dirty="0">
                <a:latin typeface="Lucida Sans Unicode"/>
                <a:cs typeface="Lucida Sans Unicode"/>
              </a:rPr>
              <a:t>them using  three </a:t>
            </a:r>
            <a:r>
              <a:rPr sz="3000" spc="-15" dirty="0">
                <a:latin typeface="Lucida Sans Unicode"/>
                <a:cs typeface="Lucida Sans Unicode"/>
              </a:rPr>
              <a:t>di</a:t>
            </a:r>
            <a:r>
              <a:rPr sz="3000" spc="-15" dirty="0">
                <a:latin typeface="Lucida Sans"/>
                <a:cs typeface="Lucida Sans"/>
              </a:rPr>
              <a:t>ff</a:t>
            </a:r>
            <a:r>
              <a:rPr sz="3000" spc="-15" dirty="0">
                <a:latin typeface="Lucida Sans Unicode"/>
                <a:cs typeface="Lucida Sans Unicode"/>
              </a:rPr>
              <a:t>erent </a:t>
            </a:r>
            <a:r>
              <a:rPr sz="3000" spc="-5" dirty="0">
                <a:latin typeface="Lucida Sans Unicode"/>
                <a:cs typeface="Lucida Sans Unicode"/>
              </a:rPr>
              <a:t>solution</a:t>
            </a:r>
            <a:r>
              <a:rPr sz="300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techniques.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1470558"/>
            <a:ext cx="9613265" cy="58515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Contributions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8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Principled foundation </a:t>
            </a:r>
            <a:r>
              <a:rPr sz="3000" spc="-30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000" spc="15" dirty="0">
                <a:solidFill>
                  <a:srgbClr val="E0E0E0"/>
                </a:solidFill>
                <a:latin typeface="Calibri"/>
                <a:cs typeface="Calibri"/>
              </a:rPr>
              <a:t>work 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on </a:t>
            </a:r>
            <a:r>
              <a:rPr sz="3000" spc="60" dirty="0">
                <a:solidFill>
                  <a:srgbClr val="E0E0E0"/>
                </a:solidFill>
                <a:latin typeface="Calibri"/>
                <a:cs typeface="Calibri"/>
              </a:rPr>
              <a:t>complex</a:t>
            </a:r>
            <a:r>
              <a:rPr sz="3000" spc="-42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0" dirty="0">
                <a:solidFill>
                  <a:srgbClr val="E0E0E0"/>
                </a:solidFill>
                <a:latin typeface="Calibri"/>
                <a:cs typeface="Calibri"/>
              </a:rPr>
              <a:t>materials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75" dirty="0">
                <a:solidFill>
                  <a:srgbClr val="EBEBEB"/>
                </a:solidFill>
                <a:latin typeface="Calibri"/>
                <a:cs typeface="Calibri"/>
              </a:rPr>
              <a:t>Theory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Anisotropic 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RTE,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Anisotropic </a:t>
            </a:r>
            <a:r>
              <a:rPr sz="3000" dirty="0">
                <a:solidFill>
                  <a:srgbClr val="E0E0E0"/>
                </a:solidFill>
                <a:latin typeface="Calibri"/>
                <a:cs typeface="Calibri"/>
              </a:rPr>
              <a:t>di</a:t>
            </a:r>
            <a:r>
              <a:rPr sz="3000" dirty="0">
                <a:solidFill>
                  <a:srgbClr val="E0E0E0"/>
                </a:solidFill>
                <a:latin typeface="Verdana"/>
                <a:cs typeface="Verdana"/>
              </a:rPr>
              <a:t>ﬀ</a:t>
            </a:r>
            <a:r>
              <a:rPr sz="3000" dirty="0">
                <a:solidFill>
                  <a:srgbClr val="E0E0E0"/>
                </a:solidFill>
                <a:latin typeface="Calibri"/>
                <a:cs typeface="Calibri"/>
              </a:rPr>
              <a:t>usion</a:t>
            </a:r>
            <a:r>
              <a:rPr sz="3000" spc="-3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equation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25" dirty="0">
                <a:solidFill>
                  <a:srgbClr val="EBEBEB"/>
                </a:solidFill>
                <a:latin typeface="Calibri"/>
                <a:cs typeface="Calibri"/>
              </a:rPr>
              <a:t>Model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Micro-</a:t>
            </a:r>
            <a:r>
              <a:rPr sz="3000" spc="-2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000" spc="-25" dirty="0">
                <a:solidFill>
                  <a:srgbClr val="E0E0E0"/>
                </a:solidFill>
                <a:latin typeface="Calibri"/>
                <a:cs typeface="Calibri"/>
              </a:rPr>
              <a:t>ake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r>
              <a:rPr sz="3000" spc="-1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55" dirty="0">
                <a:solidFill>
                  <a:srgbClr val="E0E0E0"/>
                </a:solidFill>
                <a:latin typeface="Calibri"/>
                <a:cs typeface="Calibri"/>
              </a:rPr>
              <a:t>model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00"/>
              </a:spcBef>
              <a:buClr>
                <a:srgbClr val="E0E0E0"/>
              </a:buClr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b="1" spc="114" dirty="0">
                <a:solidFill>
                  <a:srgbClr val="EBEBEB"/>
                </a:solidFill>
                <a:latin typeface="Calibri"/>
                <a:cs typeface="Calibri"/>
              </a:rPr>
              <a:t>Solution </a:t>
            </a:r>
            <a:r>
              <a:rPr sz="3000" b="1" spc="75" dirty="0">
                <a:solidFill>
                  <a:srgbClr val="EBEBEB"/>
                </a:solidFill>
                <a:latin typeface="Calibri"/>
                <a:cs typeface="Calibri"/>
              </a:rPr>
              <a:t>techniques</a:t>
            </a:r>
            <a:r>
              <a:rPr sz="3000" spc="75" dirty="0">
                <a:solidFill>
                  <a:srgbClr val="E0E0E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solidFill>
                  <a:srgbClr val="E0E0E0"/>
                </a:solidFill>
                <a:latin typeface="Calibri"/>
                <a:cs typeface="Calibri"/>
              </a:rPr>
              <a:t>Monte Carlo, </a:t>
            </a:r>
            <a:r>
              <a:rPr sz="3000" spc="-50" dirty="0">
                <a:solidFill>
                  <a:srgbClr val="E0E0E0"/>
                </a:solidFill>
                <a:latin typeface="Calibri"/>
                <a:cs typeface="Calibri"/>
              </a:rPr>
              <a:t>FEM,</a:t>
            </a:r>
            <a:r>
              <a:rPr sz="3000" spc="-43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E0E0E0"/>
                </a:solidFill>
                <a:latin typeface="Calibri"/>
                <a:cs typeface="Calibri"/>
              </a:rPr>
              <a:t>Dipole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0E0E0"/>
              </a:buClr>
              <a:buFont typeface="Gill Sans MT"/>
              <a:buChar char="•"/>
            </a:pPr>
            <a:endParaRPr sz="4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Future</a:t>
            </a:r>
            <a:r>
              <a:rPr sz="3600" b="1" spc="-14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35" dirty="0">
                <a:solidFill>
                  <a:srgbClr val="E0E0E0"/>
                </a:solidFill>
                <a:latin typeface="Calibri"/>
                <a:cs typeface="Calibri"/>
              </a:rPr>
              <a:t>work</a:t>
            </a:r>
            <a:endParaRPr sz="36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98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Level </a:t>
            </a:r>
            <a:r>
              <a:rPr sz="30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detail</a:t>
            </a:r>
            <a:r>
              <a:rPr sz="3000" spc="-25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(LoD)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100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25" dirty="0">
                <a:solidFill>
                  <a:srgbClr val="E0E0E0"/>
                </a:solidFill>
                <a:latin typeface="Calibri"/>
                <a:cs typeface="Calibri"/>
              </a:rPr>
              <a:t>Bidirectional 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rendering</a:t>
            </a:r>
            <a:r>
              <a:rPr sz="3000" spc="-1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schemes</a:t>
            </a:r>
            <a:endParaRPr sz="30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80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3000" spc="50" dirty="0">
                <a:solidFill>
                  <a:srgbClr val="E0E0E0"/>
                </a:solidFill>
                <a:latin typeface="Calibri"/>
                <a:cs typeface="Calibri"/>
              </a:rPr>
              <a:t>Fitting </a:t>
            </a:r>
            <a:r>
              <a:rPr sz="30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000" spc="-5" dirty="0">
                <a:solidFill>
                  <a:srgbClr val="E0E0E0"/>
                </a:solidFill>
                <a:latin typeface="Calibri"/>
                <a:cs typeface="Calibri"/>
              </a:rPr>
              <a:t>micro-</a:t>
            </a:r>
            <a:r>
              <a:rPr sz="3000" spc="-5" dirty="0">
                <a:solidFill>
                  <a:srgbClr val="E0E0E0"/>
                </a:solidFill>
                <a:latin typeface="Verdana"/>
                <a:cs typeface="Verdana"/>
              </a:rPr>
              <a:t>fl</a:t>
            </a:r>
            <a:r>
              <a:rPr sz="3000" spc="-5" dirty="0">
                <a:solidFill>
                  <a:srgbClr val="E0E0E0"/>
                </a:solidFill>
                <a:latin typeface="Calibri"/>
                <a:cs typeface="Calibri"/>
              </a:rPr>
              <a:t>ake</a:t>
            </a:r>
            <a:r>
              <a:rPr sz="3000" spc="-2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distributions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165100"/>
            <a:ext cx="85375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75" dirty="0">
                <a:latin typeface="Calibri"/>
                <a:cs typeface="Calibri"/>
              </a:rPr>
              <a:t>Implications </a:t>
            </a:r>
            <a:r>
              <a:rPr sz="5600" b="0" spc="125" dirty="0">
                <a:latin typeface="Calibri"/>
                <a:cs typeface="Calibri"/>
              </a:rPr>
              <a:t>and </a:t>
            </a:r>
            <a:r>
              <a:rPr sz="5600" b="0" dirty="0">
                <a:latin typeface="Calibri"/>
                <a:cs typeface="Calibri"/>
              </a:rPr>
              <a:t>future</a:t>
            </a:r>
            <a:r>
              <a:rPr sz="5600" b="0" spc="-455" dirty="0">
                <a:latin typeface="Calibri"/>
                <a:cs typeface="Calibri"/>
              </a:rPr>
              <a:t> </a:t>
            </a:r>
            <a:r>
              <a:rPr sz="5600" b="0" spc="30" dirty="0">
                <a:latin typeface="Calibri"/>
                <a:cs typeface="Calibri"/>
              </a:rPr>
              <a:t>work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" y="9728200"/>
            <a:ext cx="12818110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2600" spc="-5" dirty="0">
                <a:latin typeface="Lucida Sans Unicode"/>
                <a:cs typeface="Lucida Sans Unicode"/>
              </a:rPr>
              <a:t>There are several directions </a:t>
            </a:r>
            <a:r>
              <a:rPr sz="2600" dirty="0">
                <a:latin typeface="Lucida Sans Unicode"/>
                <a:cs typeface="Lucida Sans Unicode"/>
              </a:rPr>
              <a:t>for </a:t>
            </a:r>
            <a:r>
              <a:rPr sz="2600" spc="-5" dirty="0">
                <a:latin typeface="Lucida Sans Unicode"/>
                <a:cs typeface="Lucida Sans Unicode"/>
              </a:rPr>
              <a:t>future work we have </a:t>
            </a:r>
            <a:r>
              <a:rPr sz="2600" dirty="0">
                <a:latin typeface="Lucida Sans Unicode"/>
                <a:cs typeface="Lucida Sans Unicode"/>
              </a:rPr>
              <a:t>in</a:t>
            </a:r>
            <a:r>
              <a:rPr sz="2600" spc="5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mind:</a:t>
            </a:r>
            <a:endParaRPr sz="2600">
              <a:latin typeface="Lucida Sans Unicode"/>
              <a:cs typeface="Lucida Sans Unicode"/>
            </a:endParaRPr>
          </a:p>
          <a:p>
            <a:pPr marL="12700" marR="167005" indent="647065">
              <a:lnSpc>
                <a:spcPts val="3000"/>
              </a:lnSpc>
              <a:spcBef>
                <a:spcPts val="140"/>
              </a:spcBef>
            </a:pPr>
            <a:r>
              <a:rPr sz="2600" spc="-5" dirty="0">
                <a:latin typeface="Lucida Sans Unicode"/>
                <a:cs typeface="Lucida Sans Unicode"/>
              </a:rPr>
              <a:t>One </a:t>
            </a:r>
            <a:r>
              <a:rPr sz="2600" dirty="0">
                <a:latin typeface="Lucida Sans Unicode"/>
                <a:cs typeface="Lucida Sans Unicode"/>
              </a:rPr>
              <a:t>is </a:t>
            </a:r>
            <a:r>
              <a:rPr sz="2600" spc="-5" dirty="0">
                <a:latin typeface="Lucida Sans Unicode"/>
                <a:cs typeface="Lucida Sans Unicode"/>
              </a:rPr>
              <a:t>to use this framework to </a:t>
            </a:r>
            <a:r>
              <a:rPr sz="2600" dirty="0">
                <a:latin typeface="Lucida Sans Unicode"/>
                <a:cs typeface="Lucida Sans Unicode"/>
              </a:rPr>
              <a:t>do </a:t>
            </a:r>
            <a:r>
              <a:rPr sz="2600" spc="-5" dirty="0">
                <a:latin typeface="Lucida Sans Unicode"/>
                <a:cs typeface="Lucida Sans Unicode"/>
              </a:rPr>
              <a:t>volume level </a:t>
            </a:r>
            <a:r>
              <a:rPr sz="2600" dirty="0">
                <a:latin typeface="Lucida Sans Unicode"/>
                <a:cs typeface="Lucida Sans Unicode"/>
              </a:rPr>
              <a:t>of </a:t>
            </a:r>
            <a:r>
              <a:rPr sz="2600" spc="-5" dirty="0">
                <a:latin typeface="Lucida Sans Unicode"/>
                <a:cs typeface="Lucida Sans Unicode"/>
              </a:rPr>
              <a:t>detail correctly. The  challenge </a:t>
            </a:r>
            <a:r>
              <a:rPr sz="2600" dirty="0">
                <a:latin typeface="Lucida Sans Unicode"/>
                <a:cs typeface="Lucida Sans Unicode"/>
              </a:rPr>
              <a:t>is </a:t>
            </a:r>
            <a:r>
              <a:rPr sz="2600" spc="-5" dirty="0">
                <a:latin typeface="Lucida Sans Unicode"/>
                <a:cs typeface="Lucida Sans Unicode"/>
              </a:rPr>
              <a:t>that volumes generally start to become increasingly anisotropic as  </a:t>
            </a:r>
            <a:r>
              <a:rPr sz="2600" dirty="0">
                <a:latin typeface="Lucida Sans Unicode"/>
                <a:cs typeface="Lucida Sans Unicode"/>
              </a:rPr>
              <a:t>you look </a:t>
            </a:r>
            <a:r>
              <a:rPr sz="2600" spc="-5" dirty="0">
                <a:latin typeface="Lucida Sans Unicode"/>
                <a:cs typeface="Lucida Sans Unicode"/>
              </a:rPr>
              <a:t>at larger regions, even </a:t>
            </a:r>
            <a:r>
              <a:rPr sz="2600" dirty="0">
                <a:latin typeface="Lucida Sans Unicode"/>
                <a:cs typeface="Lucida Sans Unicode"/>
              </a:rPr>
              <a:t>if you </a:t>
            </a:r>
            <a:r>
              <a:rPr sz="2600" spc="-5" dirty="0">
                <a:latin typeface="Lucida Sans Unicode"/>
                <a:cs typeface="Lucida Sans Unicode"/>
              </a:rPr>
              <a:t>initially started out with something  isotropic.</a:t>
            </a:r>
            <a:endParaRPr sz="2600">
              <a:latin typeface="Lucida Sans Unicode"/>
              <a:cs typeface="Lucida Sans Unicode"/>
            </a:endParaRPr>
          </a:p>
          <a:p>
            <a:pPr marL="12700" marR="502920" indent="647065">
              <a:lnSpc>
                <a:spcPts val="3000"/>
              </a:lnSpc>
            </a:pPr>
            <a:r>
              <a:rPr sz="2600" dirty="0">
                <a:latin typeface="Lucida Sans Unicode"/>
                <a:cs typeface="Lucida Sans Unicode"/>
              </a:rPr>
              <a:t>We </a:t>
            </a:r>
            <a:r>
              <a:rPr sz="2600" spc="-5" dirty="0">
                <a:latin typeface="Lucida Sans Unicode"/>
                <a:cs typeface="Lucida Sans Unicode"/>
              </a:rPr>
              <a:t>would also </a:t>
            </a:r>
            <a:r>
              <a:rPr sz="2600" dirty="0">
                <a:latin typeface="Lucida Sans Unicode"/>
                <a:cs typeface="Lucida Sans Unicode"/>
              </a:rPr>
              <a:t>like </a:t>
            </a:r>
            <a:r>
              <a:rPr sz="2600" spc="-5" dirty="0">
                <a:latin typeface="Lucida Sans Unicode"/>
                <a:cs typeface="Lucida Sans Unicode"/>
              </a:rPr>
              <a:t>to investigate integration with bidirectional rendering  schemes </a:t>
            </a:r>
            <a:r>
              <a:rPr sz="2600" dirty="0">
                <a:latin typeface="Lucida Sans Unicode"/>
                <a:cs typeface="Lucida Sans Unicode"/>
              </a:rPr>
              <a:t>like </a:t>
            </a:r>
            <a:r>
              <a:rPr sz="2600" spc="-5" dirty="0">
                <a:latin typeface="Lucida Sans Unicode"/>
                <a:cs typeface="Lucida Sans Unicode"/>
              </a:rPr>
              <a:t>Metropolis Light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Transport.</a:t>
            </a:r>
            <a:endParaRPr sz="2600">
              <a:latin typeface="Lucida Sans Unicode"/>
              <a:cs typeface="Lucida Sans Unicode"/>
            </a:endParaRPr>
          </a:p>
          <a:p>
            <a:pPr marL="12700" marR="5080" indent="647065">
              <a:lnSpc>
                <a:spcPts val="3000"/>
              </a:lnSpc>
            </a:pPr>
            <a:r>
              <a:rPr sz="2600" spc="-5" dirty="0">
                <a:latin typeface="Lucida Sans Unicode"/>
                <a:cs typeface="Lucida Sans Unicode"/>
              </a:rPr>
              <a:t>And </a:t>
            </a:r>
            <a:r>
              <a:rPr sz="2600" spc="-10" dirty="0">
                <a:latin typeface="Lucida Sans Unicode"/>
                <a:cs typeface="Lucida Sans Unicode"/>
              </a:rPr>
              <a:t>finally, </a:t>
            </a:r>
            <a:r>
              <a:rPr sz="2600" spc="-5" dirty="0">
                <a:latin typeface="Lucida Sans Unicode"/>
                <a:cs typeface="Lucida Sans Unicode"/>
              </a:rPr>
              <a:t>another question </a:t>
            </a:r>
            <a:r>
              <a:rPr sz="2600" dirty="0">
                <a:latin typeface="Lucida Sans Unicode"/>
                <a:cs typeface="Lucida Sans Unicode"/>
              </a:rPr>
              <a:t>is </a:t>
            </a:r>
            <a:r>
              <a:rPr sz="2600" spc="-5" dirty="0">
                <a:latin typeface="Lucida Sans Unicode"/>
                <a:cs typeface="Lucida Sans Unicode"/>
              </a:rPr>
              <a:t>just how expressive the </a:t>
            </a:r>
            <a:r>
              <a:rPr sz="2600" spc="-10" dirty="0">
                <a:latin typeface="Lucida Sans Unicode"/>
                <a:cs typeface="Lucida Sans Unicode"/>
              </a:rPr>
              <a:t>flake </a:t>
            </a:r>
            <a:r>
              <a:rPr sz="2600" spc="-5" dirty="0">
                <a:latin typeface="Lucida Sans Unicode"/>
                <a:cs typeface="Lucida Sans Unicode"/>
              </a:rPr>
              <a:t>model </a:t>
            </a:r>
            <a:r>
              <a:rPr sz="2600" dirty="0">
                <a:latin typeface="Lucida Sans Unicode"/>
                <a:cs typeface="Lucida Sans Unicode"/>
              </a:rPr>
              <a:t>is. </a:t>
            </a:r>
            <a:r>
              <a:rPr sz="2600" spc="-5" dirty="0">
                <a:latin typeface="Lucida Sans Unicode"/>
                <a:cs typeface="Lucida Sans Unicode"/>
              </a:rPr>
              <a:t>As  with microfacet models, </a:t>
            </a:r>
            <a:r>
              <a:rPr sz="2600" dirty="0">
                <a:latin typeface="Lucida Sans Unicode"/>
                <a:cs typeface="Lucida Sans Unicode"/>
              </a:rPr>
              <a:t>it </a:t>
            </a:r>
            <a:r>
              <a:rPr sz="2600" spc="-5" dirty="0">
                <a:latin typeface="Lucida Sans Unicode"/>
                <a:cs typeface="Lucida Sans Unicode"/>
              </a:rPr>
              <a:t>certainly cannot represent any kind </a:t>
            </a:r>
            <a:r>
              <a:rPr sz="2600" dirty="0">
                <a:latin typeface="Lucida Sans Unicode"/>
                <a:cs typeface="Lucida Sans Unicode"/>
              </a:rPr>
              <a:t>of </a:t>
            </a:r>
            <a:r>
              <a:rPr sz="2600" spc="-5" dirty="0">
                <a:latin typeface="Lucida Sans Unicode"/>
                <a:cs typeface="Lucida Sans Unicode"/>
              </a:rPr>
              <a:t>scattering, </a:t>
            </a:r>
            <a:r>
              <a:rPr sz="2600" dirty="0">
                <a:latin typeface="Lucida Sans Unicode"/>
                <a:cs typeface="Lucida Sans Unicode"/>
              </a:rPr>
              <a:t>so  </a:t>
            </a:r>
            <a:r>
              <a:rPr sz="2600" spc="-5" dirty="0">
                <a:latin typeface="Lucida Sans Unicode"/>
                <a:cs typeface="Lucida Sans Unicode"/>
              </a:rPr>
              <a:t>it’ll </a:t>
            </a:r>
            <a:r>
              <a:rPr sz="2600" dirty="0">
                <a:latin typeface="Lucida Sans Unicode"/>
                <a:cs typeface="Lucida Sans Unicode"/>
              </a:rPr>
              <a:t>be </a:t>
            </a:r>
            <a:r>
              <a:rPr sz="2600" spc="-5" dirty="0">
                <a:latin typeface="Lucida Sans Unicode"/>
                <a:cs typeface="Lucida Sans Unicode"/>
              </a:rPr>
              <a:t>interesting to explore the underlying limitations </a:t>
            </a:r>
            <a:r>
              <a:rPr sz="2600" dirty="0">
                <a:latin typeface="Lucida Sans Unicode"/>
                <a:cs typeface="Lucida Sans Unicode"/>
              </a:rPr>
              <a:t>a bit </a:t>
            </a:r>
            <a:r>
              <a:rPr sz="2600" spc="-5" dirty="0">
                <a:latin typeface="Lucida Sans Unicode"/>
                <a:cs typeface="Lucida Sans Unicode"/>
              </a:rPr>
              <a:t>more, and to use </a:t>
            </a:r>
            <a:r>
              <a:rPr sz="2600" dirty="0">
                <a:latin typeface="Lucida Sans Unicode"/>
                <a:cs typeface="Lucida Sans Unicode"/>
              </a:rPr>
              <a:t>it  </a:t>
            </a:r>
            <a:r>
              <a:rPr sz="2600" spc="-5" dirty="0">
                <a:latin typeface="Lucida Sans Unicode"/>
                <a:cs typeface="Lucida Sans Unicode"/>
              </a:rPr>
              <a:t>to </a:t>
            </a:r>
            <a:r>
              <a:rPr sz="2600" spc="-15" dirty="0">
                <a:latin typeface="Lucida Sans Unicode"/>
                <a:cs typeface="Lucida Sans Unicode"/>
              </a:rPr>
              <a:t>fit </a:t>
            </a:r>
            <a:r>
              <a:rPr sz="2600" spc="-5" dirty="0">
                <a:latin typeface="Lucida Sans Unicode"/>
                <a:cs typeface="Lucida Sans Unicode"/>
              </a:rPr>
              <a:t>existing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data.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750" y="254000"/>
            <a:ext cx="951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0E0E0"/>
                </a:solidFill>
                <a:latin typeface="Calibri"/>
                <a:cs typeface="Calibri"/>
              </a:rPr>
              <a:t>Two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disjoint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80" dirty="0">
                <a:solidFill>
                  <a:srgbClr val="E0E0E0"/>
                </a:solidFill>
                <a:latin typeface="Calibri"/>
                <a:cs typeface="Calibri"/>
              </a:rPr>
              <a:t>approaches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15" dirty="0">
                <a:solidFill>
                  <a:srgbClr val="E0E0E0"/>
                </a:solidFill>
                <a:latin typeface="Calibri"/>
                <a:cs typeface="Calibri"/>
              </a:rPr>
              <a:t>for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rendering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75" dirty="0">
                <a:solidFill>
                  <a:srgbClr val="E0E0E0"/>
                </a:solidFill>
                <a:latin typeface="Calibri"/>
                <a:cs typeface="Calibri"/>
              </a:rPr>
              <a:t>volumes</a:t>
            </a:r>
            <a:r>
              <a:rPr sz="3600" b="1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-145" dirty="0">
                <a:solidFill>
                  <a:srgbClr val="E0E0E0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1231900"/>
            <a:ext cx="5257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600" y="1270000"/>
            <a:ext cx="5080000" cy="5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600" y="1270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0" y="0"/>
                </a:moveTo>
                <a:lnTo>
                  <a:pt x="5080000" y="0"/>
                </a:lnTo>
                <a:lnTo>
                  <a:pt x="5080000" y="5080000"/>
                </a:lnTo>
                <a:lnTo>
                  <a:pt x="0" y="508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00" y="6985000"/>
            <a:ext cx="545909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2800" b="1" spc="50" dirty="0">
                <a:solidFill>
                  <a:srgbClr val="E0E0E0"/>
                </a:solidFill>
                <a:latin typeface="Calibri"/>
                <a:cs typeface="Calibri"/>
              </a:rPr>
              <a:t>Physically</a:t>
            </a:r>
            <a:r>
              <a:rPr sz="28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rgbClr val="E0E0E0"/>
                </a:solidFill>
                <a:latin typeface="Calibri"/>
                <a:cs typeface="Calibri"/>
              </a:rPr>
              <a:t>based	</a:t>
            </a:r>
            <a:r>
              <a:rPr sz="2800" b="1" spc="30" dirty="0">
                <a:solidFill>
                  <a:srgbClr val="AAAAAA"/>
                </a:solidFill>
                <a:latin typeface="Calibri"/>
                <a:cs typeface="Calibri"/>
              </a:rPr>
              <a:t>radiative</a:t>
            </a:r>
            <a:r>
              <a:rPr sz="2800" b="1" spc="-13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AAAAAA"/>
                </a:solidFill>
                <a:latin typeface="Calibri"/>
                <a:cs typeface="Calibri"/>
              </a:rPr>
              <a:t>transfer</a:t>
            </a:r>
            <a:endParaRPr sz="28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84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2800" spc="80" dirty="0">
                <a:solidFill>
                  <a:srgbClr val="E0E0E0"/>
                </a:solidFill>
                <a:latin typeface="Calibri"/>
                <a:cs typeface="Calibri"/>
              </a:rPr>
              <a:t>Sound</a:t>
            </a:r>
            <a:r>
              <a:rPr sz="2800" spc="-1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E0E0E0"/>
                </a:solidFill>
                <a:latin typeface="Calibri"/>
                <a:cs typeface="Calibri"/>
              </a:rPr>
              <a:t>foundation</a:t>
            </a:r>
            <a:endParaRPr sz="28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44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2800" spc="15" dirty="0">
                <a:solidFill>
                  <a:srgbClr val="E0E0E0"/>
                </a:solidFill>
                <a:latin typeface="Calibri"/>
                <a:cs typeface="Calibri"/>
              </a:rPr>
              <a:t>Inherently</a:t>
            </a:r>
            <a:r>
              <a:rPr sz="2800" spc="-10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E0E0E0"/>
                </a:solidFill>
                <a:latin typeface="Calibri"/>
                <a:cs typeface="Calibri"/>
              </a:rPr>
              <a:t>isotropic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6699" y="6375400"/>
            <a:ext cx="14776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E0E0E0"/>
                </a:solidFill>
                <a:latin typeface="Calibri"/>
                <a:cs typeface="Calibri"/>
              </a:rPr>
              <a:t>[Fedkiw </a:t>
            </a:r>
            <a:r>
              <a:rPr sz="2000" spc="-5" dirty="0">
                <a:solidFill>
                  <a:srgbClr val="E0E0E0"/>
                </a:solidFill>
                <a:latin typeface="Calibri"/>
                <a:cs typeface="Calibri"/>
              </a:rPr>
              <a:t>et</a:t>
            </a:r>
            <a:r>
              <a:rPr sz="2000" spc="-13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E0E0E0"/>
                </a:solidFill>
                <a:latin typeface="Calibri"/>
                <a:cs typeface="Calibri"/>
              </a:rPr>
              <a:t>al.]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0800" y="6985000"/>
            <a:ext cx="5990590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4795" algn="l"/>
              </a:tabLst>
            </a:pPr>
            <a:r>
              <a:rPr sz="2800" b="1" spc="40" dirty="0">
                <a:solidFill>
                  <a:srgbClr val="E0E0E0"/>
                </a:solidFill>
                <a:latin typeface="Calibri"/>
                <a:cs typeface="Calibri"/>
              </a:rPr>
              <a:t>Heuristic</a:t>
            </a:r>
            <a:r>
              <a:rPr sz="2800" b="1" spc="-4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b="1" spc="60" dirty="0">
                <a:solidFill>
                  <a:srgbClr val="E0E0E0"/>
                </a:solidFill>
                <a:latin typeface="Calibri"/>
                <a:cs typeface="Calibri"/>
              </a:rPr>
              <a:t>models	</a:t>
            </a:r>
            <a:r>
              <a:rPr sz="2800" b="1" spc="55" dirty="0">
                <a:solidFill>
                  <a:srgbClr val="AAAAAA"/>
                </a:solidFill>
                <a:latin typeface="Calibri"/>
                <a:cs typeface="Calibri"/>
              </a:rPr>
              <a:t>volume</a:t>
            </a:r>
            <a:r>
              <a:rPr sz="2800" b="1" spc="-95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2800" b="1" spc="50" dirty="0">
                <a:solidFill>
                  <a:srgbClr val="AAAAAA"/>
                </a:solidFill>
                <a:latin typeface="Calibri"/>
                <a:cs typeface="Calibri"/>
              </a:rPr>
              <a:t>visualization</a:t>
            </a:r>
            <a:endParaRPr sz="28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439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2800" spc="60" dirty="0">
                <a:solidFill>
                  <a:srgbClr val="E0E0E0"/>
                </a:solidFill>
                <a:latin typeface="Calibri"/>
                <a:cs typeface="Calibri"/>
              </a:rPr>
              <a:t>Support</a:t>
            </a:r>
            <a:r>
              <a:rPr sz="2800" spc="-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E0E0E0"/>
                </a:solidFill>
                <a:latin typeface="Calibri"/>
                <a:cs typeface="Calibri"/>
              </a:rPr>
              <a:t>anisotropy</a:t>
            </a:r>
            <a:endParaRPr sz="2800">
              <a:latin typeface="Calibri"/>
              <a:cs typeface="Calibri"/>
            </a:endParaRPr>
          </a:p>
          <a:p>
            <a:pPr marL="774700" indent="-381000">
              <a:lnSpc>
                <a:spcPct val="100000"/>
              </a:lnSpc>
              <a:spcBef>
                <a:spcPts val="840"/>
              </a:spcBef>
              <a:buSzPct val="125000"/>
              <a:buFont typeface="Gill Sans MT"/>
              <a:buChar char="•"/>
              <a:tabLst>
                <a:tab pos="774065" algn="l"/>
                <a:tab pos="774700" algn="l"/>
              </a:tabLst>
            </a:pPr>
            <a:r>
              <a:rPr sz="2800" spc="25" dirty="0">
                <a:solidFill>
                  <a:srgbClr val="E0E0E0"/>
                </a:solidFill>
                <a:latin typeface="Calibri"/>
                <a:cs typeface="Calibri"/>
              </a:rPr>
              <a:t>Not suitable </a:t>
            </a:r>
            <a:r>
              <a:rPr sz="2800" spc="-30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2800" spc="35" dirty="0">
                <a:solidFill>
                  <a:srgbClr val="E0E0E0"/>
                </a:solidFill>
                <a:latin typeface="Calibri"/>
                <a:cs typeface="Calibri"/>
              </a:rPr>
              <a:t>multiple</a:t>
            </a:r>
            <a:r>
              <a:rPr sz="2800" spc="-2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35800" y="1231900"/>
            <a:ext cx="5257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4700" y="1270000"/>
            <a:ext cx="5080000" cy="508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4700" y="1270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0" y="0"/>
                </a:moveTo>
                <a:lnTo>
                  <a:pt x="5080000" y="0"/>
                </a:lnTo>
                <a:lnTo>
                  <a:pt x="5080000" y="5080000"/>
                </a:lnTo>
                <a:lnTo>
                  <a:pt x="0" y="508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98698" y="6388100"/>
            <a:ext cx="2392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E0E0E0"/>
                </a:solidFill>
                <a:latin typeface="Calibri"/>
                <a:cs typeface="Calibri"/>
              </a:rPr>
              <a:t>[Wikipedia</a:t>
            </a:r>
            <a:r>
              <a:rPr sz="2000" spc="-5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E0E0E0"/>
                </a:solidFill>
                <a:latin typeface="Calibri"/>
                <a:cs typeface="Calibri"/>
              </a:rPr>
              <a:t>commons.]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300" y="9728200"/>
            <a:ext cx="12757150" cy="2705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300"/>
              </a:spcBef>
            </a:pPr>
            <a:r>
              <a:rPr sz="3000" spc="-5" dirty="0">
                <a:latin typeface="Lucida Sans Unicode"/>
                <a:cs typeface="Lucida Sans Unicode"/>
              </a:rPr>
              <a:t>And then there </a:t>
            </a:r>
            <a:r>
              <a:rPr sz="3000" dirty="0">
                <a:latin typeface="Lucida Sans Unicode"/>
                <a:cs typeface="Lucida Sans Unicode"/>
              </a:rPr>
              <a:t>is </a:t>
            </a:r>
            <a:r>
              <a:rPr sz="3000" spc="-5" dirty="0">
                <a:latin typeface="Lucida Sans Unicode"/>
                <a:cs typeface="Lucida Sans Unicode"/>
              </a:rPr>
              <a:t>what could </a:t>
            </a:r>
            <a:r>
              <a:rPr sz="3000" dirty="0">
                <a:latin typeface="Lucida Sans Unicode"/>
                <a:cs typeface="Lucida Sans Unicode"/>
              </a:rPr>
              <a:t>be </a:t>
            </a:r>
            <a:r>
              <a:rPr sz="3000" spc="-5" dirty="0">
                <a:latin typeface="Lucida Sans Unicode"/>
                <a:cs typeface="Lucida Sans Unicode"/>
              </a:rPr>
              <a:t>described as volume visualization  with heuristic scattering models. For example, medical renderings </a:t>
            </a:r>
            <a:r>
              <a:rPr sz="3000" dirty="0">
                <a:latin typeface="Lucida Sans Unicode"/>
                <a:cs typeface="Lucida Sans Unicode"/>
              </a:rPr>
              <a:t>of  </a:t>
            </a:r>
            <a:r>
              <a:rPr sz="3000" spc="-5" dirty="0">
                <a:latin typeface="Lucida Sans Unicode"/>
                <a:cs typeface="Lucida Sans Unicode"/>
              </a:rPr>
              <a:t>volumes often use surface shading models that,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the context </a:t>
            </a:r>
            <a:r>
              <a:rPr sz="3000" dirty="0">
                <a:latin typeface="Lucida Sans Unicode"/>
                <a:cs typeface="Lucida Sans Unicode"/>
              </a:rPr>
              <a:t>of  </a:t>
            </a:r>
            <a:r>
              <a:rPr sz="3000" spc="-5" dirty="0">
                <a:latin typeface="Lucida Sans Unicode"/>
                <a:cs typeface="Lucida Sans Unicode"/>
              </a:rPr>
              <a:t>volume scattering, are actually anisotropic. But their heuristic nature  prevents them </a:t>
            </a:r>
            <a:r>
              <a:rPr sz="3000" dirty="0">
                <a:latin typeface="Lucida Sans Unicode"/>
                <a:cs typeface="Lucida Sans Unicode"/>
              </a:rPr>
              <a:t>from </a:t>
            </a:r>
            <a:r>
              <a:rPr sz="3000" spc="-5" dirty="0">
                <a:latin typeface="Lucida Sans Unicode"/>
                <a:cs typeface="Lucida Sans Unicode"/>
              </a:rPr>
              <a:t>being usable </a:t>
            </a:r>
            <a:r>
              <a:rPr sz="3000" dirty="0">
                <a:latin typeface="Lucida Sans Unicode"/>
                <a:cs typeface="Lucida Sans Unicode"/>
              </a:rPr>
              <a:t>in </a:t>
            </a:r>
            <a:r>
              <a:rPr sz="3000" spc="-5" dirty="0">
                <a:latin typeface="Lucida Sans Unicode"/>
                <a:cs typeface="Lucida Sans Unicode"/>
              </a:rPr>
              <a:t>full volumetric light transport  simulations.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6800" y="711200"/>
            <a:ext cx="50800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1599" y="2908300"/>
            <a:ext cx="36271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0" dirty="0">
                <a:solidFill>
                  <a:srgbClr val="E0E0E0"/>
                </a:solidFill>
                <a:latin typeface="Calibri"/>
                <a:cs typeface="Calibri"/>
              </a:rPr>
              <a:t>Isotropic</a:t>
            </a:r>
            <a:r>
              <a:rPr sz="3400" b="1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92970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65" dirty="0">
                <a:latin typeface="Calibri"/>
                <a:cs typeface="Calibri"/>
              </a:rPr>
              <a:t>Limitations </a:t>
            </a:r>
            <a:r>
              <a:rPr sz="5600" b="0" spc="15" dirty="0">
                <a:latin typeface="Calibri"/>
                <a:cs typeface="Calibri"/>
              </a:rPr>
              <a:t>of </a:t>
            </a:r>
            <a:r>
              <a:rPr sz="5600" b="0" spc="65" dirty="0">
                <a:latin typeface="Calibri"/>
                <a:cs typeface="Calibri"/>
              </a:rPr>
              <a:t>previous</a:t>
            </a:r>
            <a:r>
              <a:rPr sz="5600" b="0" spc="-340" dirty="0">
                <a:latin typeface="Calibri"/>
                <a:cs typeface="Calibri"/>
              </a:rPr>
              <a:t> </a:t>
            </a:r>
            <a:r>
              <a:rPr sz="5600" b="0" spc="35" dirty="0">
                <a:latin typeface="Calibri"/>
                <a:cs typeface="Calibri"/>
              </a:rPr>
              <a:t>systems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" y="9652000"/>
            <a:ext cx="12369165" cy="283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latin typeface="Calibri"/>
                <a:cs typeface="Calibri"/>
              </a:rPr>
              <a:t>Let’s </a:t>
            </a:r>
            <a:r>
              <a:rPr sz="3000" spc="55" dirty="0">
                <a:latin typeface="Calibri"/>
                <a:cs typeface="Calibri"/>
              </a:rPr>
              <a:t>now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clarify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some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terminology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and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limitations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previous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systems.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28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Currently, </a:t>
            </a:r>
            <a:r>
              <a:rPr sz="3000" spc="25" dirty="0">
                <a:latin typeface="Calibri"/>
                <a:cs typeface="Calibri"/>
              </a:rPr>
              <a:t>the </a:t>
            </a:r>
            <a:r>
              <a:rPr sz="3000" spc="75" dirty="0">
                <a:latin typeface="Calibri"/>
                <a:cs typeface="Calibri"/>
              </a:rPr>
              <a:t>common </a:t>
            </a:r>
            <a:r>
              <a:rPr sz="3000" spc="40" dirty="0">
                <a:latin typeface="Calibri"/>
                <a:cs typeface="Calibri"/>
              </a:rPr>
              <a:t>convention </a:t>
            </a:r>
            <a:r>
              <a:rPr sz="3000" spc="5" dirty="0">
                <a:latin typeface="Calibri"/>
                <a:cs typeface="Calibri"/>
              </a:rPr>
              <a:t>is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25" dirty="0">
                <a:latin typeface="Calibri"/>
                <a:cs typeface="Calibri"/>
              </a:rPr>
              <a:t>call </a:t>
            </a:r>
            <a:r>
              <a:rPr sz="3000" spc="35" dirty="0">
                <a:latin typeface="Calibri"/>
                <a:cs typeface="Calibri"/>
              </a:rPr>
              <a:t>completely </a:t>
            </a:r>
            <a:r>
              <a:rPr sz="3000" spc="25" dirty="0">
                <a:latin typeface="Calibri"/>
                <a:cs typeface="Calibri"/>
              </a:rPr>
              <a:t>uniform </a:t>
            </a:r>
            <a:r>
              <a:rPr sz="3000" spc="30" dirty="0">
                <a:latin typeface="Calibri"/>
                <a:cs typeface="Calibri"/>
              </a:rPr>
              <a:t>scattering  </a:t>
            </a:r>
            <a:r>
              <a:rPr sz="3000" spc="-65" dirty="0">
                <a:latin typeface="Calibri"/>
                <a:cs typeface="Calibri"/>
              </a:rPr>
              <a:t>“isotropic”.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blue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point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indicates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scattering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interaction,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and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large  </a:t>
            </a:r>
            <a:r>
              <a:rPr sz="3000" spc="-10" dirty="0">
                <a:latin typeface="Calibri"/>
                <a:cs typeface="Calibri"/>
              </a:rPr>
              <a:t>arrow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incident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direction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In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uniform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case,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80" dirty="0">
                <a:latin typeface="Calibri"/>
                <a:cs typeface="Calibri"/>
              </a:rPr>
              <a:t>nothing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changes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5" dirty="0">
                <a:latin typeface="Calibri"/>
                <a:cs typeface="Calibri"/>
              </a:rPr>
              <a:t>when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  </a:t>
            </a:r>
            <a:r>
              <a:rPr sz="3000" spc="40" dirty="0">
                <a:latin typeface="Calibri"/>
                <a:cs typeface="Calibri"/>
              </a:rPr>
              <a:t>incident </a:t>
            </a:r>
            <a:r>
              <a:rPr sz="3000" spc="25" dirty="0">
                <a:latin typeface="Calibri"/>
                <a:cs typeface="Calibri"/>
              </a:rPr>
              <a:t>direction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moves.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450" y="6286500"/>
            <a:ext cx="7828280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10" dirty="0">
                <a:solidFill>
                  <a:srgbClr val="E0E0E0"/>
                </a:solidFill>
                <a:latin typeface="Calibri"/>
                <a:cs typeface="Calibri"/>
              </a:rPr>
              <a:t>Good </a:t>
            </a:r>
            <a:r>
              <a:rPr sz="3600" b="1" spc="135" dirty="0">
                <a:solidFill>
                  <a:srgbClr val="E0E0E0"/>
                </a:solidFill>
                <a:latin typeface="Calibri"/>
                <a:cs typeface="Calibri"/>
              </a:rPr>
              <a:t>enough</a:t>
            </a:r>
            <a:r>
              <a:rPr sz="3600" b="1" spc="-31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E0E0E0"/>
                </a:solidFill>
                <a:latin typeface="Calibri"/>
                <a:cs typeface="Calibri"/>
              </a:rPr>
              <a:t>for:</a:t>
            </a:r>
            <a:endParaRPr sz="36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393700" algn="l"/>
              </a:tabLst>
            </a:pP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Smoke,</a:t>
            </a:r>
            <a:r>
              <a:rPr sz="3600" spc="-1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steam</a:t>
            </a:r>
            <a:endParaRPr sz="36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393700" algn="l"/>
              </a:tabLst>
            </a:pPr>
            <a:r>
              <a:rPr sz="3600" spc="100" dirty="0">
                <a:solidFill>
                  <a:srgbClr val="E0E0E0"/>
                </a:solidFill>
                <a:latin typeface="Calibri"/>
                <a:cs typeface="Calibri"/>
              </a:rPr>
              <a:t>Cloud </a:t>
            </a: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randomly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oriented ice</a:t>
            </a:r>
            <a:r>
              <a:rPr sz="3600" spc="-4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crystals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949" y="1898650"/>
            <a:ext cx="36271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0" dirty="0">
                <a:solidFill>
                  <a:srgbClr val="E0E0E0"/>
                </a:solidFill>
                <a:latin typeface="Calibri"/>
                <a:cs typeface="Calibri"/>
              </a:rPr>
              <a:t>Isotropic</a:t>
            </a:r>
            <a:r>
              <a:rPr sz="3400" b="1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599" y="4394200"/>
            <a:ext cx="44405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5" dirty="0">
                <a:solidFill>
                  <a:srgbClr val="E0E0E0"/>
                </a:solidFill>
                <a:latin typeface="Calibri"/>
                <a:cs typeface="Calibri"/>
              </a:rPr>
              <a:t>“Anisotropic”</a:t>
            </a:r>
            <a:r>
              <a:rPr sz="3400" b="1" spc="-3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6800" y="2209800"/>
            <a:ext cx="50800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800" y="965200"/>
            <a:ext cx="5080000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92970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65" dirty="0">
                <a:latin typeface="Calibri"/>
                <a:cs typeface="Calibri"/>
              </a:rPr>
              <a:t>Limitations </a:t>
            </a:r>
            <a:r>
              <a:rPr sz="5600" b="0" spc="15" dirty="0">
                <a:latin typeface="Calibri"/>
                <a:cs typeface="Calibri"/>
              </a:rPr>
              <a:t>of </a:t>
            </a:r>
            <a:r>
              <a:rPr sz="5600" b="0" spc="65" dirty="0">
                <a:latin typeface="Calibri"/>
                <a:cs typeface="Calibri"/>
              </a:rPr>
              <a:t>previous</a:t>
            </a:r>
            <a:r>
              <a:rPr sz="5600" b="0" spc="-340" dirty="0">
                <a:latin typeface="Calibri"/>
                <a:cs typeface="Calibri"/>
              </a:rPr>
              <a:t> </a:t>
            </a:r>
            <a:r>
              <a:rPr sz="5600" b="0" spc="35" dirty="0">
                <a:latin typeface="Calibri"/>
                <a:cs typeface="Calibri"/>
              </a:rPr>
              <a:t>systems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" y="9652000"/>
            <a:ext cx="12821920" cy="471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650">
              <a:lnSpc>
                <a:spcPct val="102800"/>
              </a:lnSpc>
            </a:pPr>
            <a:r>
              <a:rPr sz="3000" spc="-45" dirty="0">
                <a:latin typeface="Calibri"/>
                <a:cs typeface="Calibri"/>
              </a:rPr>
              <a:t>More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general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forms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scattering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where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scattered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energy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depends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  </a:t>
            </a:r>
            <a:r>
              <a:rPr sz="3000" spc="75" dirty="0">
                <a:latin typeface="Calibri"/>
                <a:cs typeface="Calibri"/>
              </a:rPr>
              <a:t>angle </a:t>
            </a:r>
            <a:r>
              <a:rPr sz="3000" spc="35" dirty="0">
                <a:latin typeface="Calibri"/>
                <a:cs typeface="Calibri"/>
              </a:rPr>
              <a:t>between </a:t>
            </a:r>
            <a:r>
              <a:rPr sz="3000" spc="25" dirty="0">
                <a:latin typeface="Calibri"/>
                <a:cs typeface="Calibri"/>
              </a:rPr>
              <a:t>the </a:t>
            </a:r>
            <a:r>
              <a:rPr sz="3000" spc="40" dirty="0">
                <a:latin typeface="Calibri"/>
                <a:cs typeface="Calibri"/>
              </a:rPr>
              <a:t>incident </a:t>
            </a:r>
            <a:r>
              <a:rPr sz="3000" spc="65" dirty="0">
                <a:latin typeface="Calibri"/>
                <a:cs typeface="Calibri"/>
              </a:rPr>
              <a:t>and </a:t>
            </a:r>
            <a:r>
              <a:rPr sz="3000" spc="100" dirty="0">
                <a:latin typeface="Calibri"/>
                <a:cs typeface="Calibri"/>
              </a:rPr>
              <a:t>outgoing </a:t>
            </a:r>
            <a:r>
              <a:rPr sz="3000" spc="25" dirty="0">
                <a:latin typeface="Calibri"/>
                <a:cs typeface="Calibri"/>
              </a:rPr>
              <a:t>directions </a:t>
            </a:r>
            <a:r>
              <a:rPr sz="3000" spc="30" dirty="0">
                <a:latin typeface="Calibri"/>
                <a:cs typeface="Calibri"/>
              </a:rPr>
              <a:t>have </a:t>
            </a:r>
            <a:r>
              <a:rPr sz="3000" spc="15" dirty="0">
                <a:latin typeface="Calibri"/>
                <a:cs typeface="Calibri"/>
              </a:rPr>
              <a:t>traditionally </a:t>
            </a:r>
            <a:r>
              <a:rPr sz="3000" spc="55" dirty="0">
                <a:latin typeface="Calibri"/>
                <a:cs typeface="Calibri"/>
              </a:rPr>
              <a:t>been  </a:t>
            </a:r>
            <a:r>
              <a:rPr sz="3000" spc="-25" dirty="0">
                <a:latin typeface="Calibri"/>
                <a:cs typeface="Calibri"/>
              </a:rPr>
              <a:t>referred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5" dirty="0">
                <a:latin typeface="Calibri"/>
                <a:cs typeface="Calibri"/>
              </a:rPr>
              <a:t>as</a:t>
            </a:r>
            <a:r>
              <a:rPr sz="3000" spc="-42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“anisotropic”.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tabLst>
                <a:tab pos="1703705" algn="l"/>
                <a:tab pos="10734675" algn="l"/>
              </a:tabLst>
            </a:pPr>
            <a:r>
              <a:rPr sz="3000" spc="25" dirty="0">
                <a:latin typeface="Calibri"/>
                <a:cs typeface="Calibri"/>
              </a:rPr>
              <a:t>This </a:t>
            </a:r>
            <a:r>
              <a:rPr sz="3000" spc="5" dirty="0">
                <a:latin typeface="Calibri"/>
                <a:cs typeface="Calibri"/>
              </a:rPr>
              <a:t>is </a:t>
            </a:r>
            <a:r>
              <a:rPr sz="3000" spc="125" dirty="0">
                <a:latin typeface="Calibri"/>
                <a:cs typeface="Calibri"/>
              </a:rPr>
              <a:t>good </a:t>
            </a:r>
            <a:r>
              <a:rPr sz="3000" spc="90" dirty="0">
                <a:latin typeface="Calibri"/>
                <a:cs typeface="Calibri"/>
              </a:rPr>
              <a:t>enough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50" dirty="0">
                <a:latin typeface="Calibri"/>
                <a:cs typeface="Calibri"/>
              </a:rPr>
              <a:t>handle </a:t>
            </a:r>
            <a:r>
              <a:rPr sz="3000" spc="75" dirty="0">
                <a:latin typeface="Calibri"/>
                <a:cs typeface="Calibri"/>
              </a:rPr>
              <a:t>things </a:t>
            </a:r>
            <a:r>
              <a:rPr sz="3000" spc="15" dirty="0">
                <a:latin typeface="Calibri"/>
                <a:cs typeface="Calibri"/>
              </a:rPr>
              <a:t>like </a:t>
            </a:r>
            <a:r>
              <a:rPr sz="3000" spc="0" dirty="0">
                <a:latin typeface="Calibri"/>
                <a:cs typeface="Calibri"/>
              </a:rPr>
              <a:t>a </a:t>
            </a:r>
            <a:r>
              <a:rPr sz="3000" spc="65" dirty="0">
                <a:latin typeface="Calibri"/>
                <a:cs typeface="Calibri"/>
              </a:rPr>
              <a:t>cloud </a:t>
            </a:r>
            <a:r>
              <a:rPr sz="3000" spc="5" dirty="0">
                <a:latin typeface="Calibri"/>
                <a:cs typeface="Calibri"/>
              </a:rPr>
              <a:t>of </a:t>
            </a:r>
            <a:r>
              <a:rPr sz="3000" spc="15" dirty="0">
                <a:latin typeface="Calibri"/>
                <a:cs typeface="Calibri"/>
              </a:rPr>
              <a:t>steam </a:t>
            </a:r>
            <a:r>
              <a:rPr sz="3000" spc="105" dirty="0">
                <a:latin typeface="Verdana"/>
                <a:cs typeface="Verdana"/>
              </a:rPr>
              <a:t>!</a:t>
            </a:r>
            <a:r>
              <a:rPr sz="3000" spc="105" dirty="0">
                <a:latin typeface="Calibri"/>
                <a:cs typeface="Calibri"/>
              </a:rPr>
              <a:t>lled </a:t>
            </a:r>
            <a:r>
              <a:rPr sz="3000" spc="30" dirty="0">
                <a:latin typeface="Calibri"/>
                <a:cs typeface="Calibri"/>
              </a:rPr>
              <a:t>with </a:t>
            </a:r>
            <a:r>
              <a:rPr sz="3000" spc="25" dirty="0">
                <a:latin typeface="Calibri"/>
                <a:cs typeface="Calibri"/>
              </a:rPr>
              <a:t>spherical  </a:t>
            </a:r>
            <a:r>
              <a:rPr sz="3000" spc="-10" dirty="0">
                <a:latin typeface="Calibri"/>
                <a:cs typeface="Calibri"/>
              </a:rPr>
              <a:t>water </a:t>
            </a:r>
            <a:r>
              <a:rPr sz="3000" spc="0" dirty="0">
                <a:latin typeface="Calibri"/>
                <a:cs typeface="Calibri"/>
              </a:rPr>
              <a:t>droplets. </a:t>
            </a:r>
            <a:r>
              <a:rPr sz="3000" spc="90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35" dirty="0">
                <a:latin typeface="Calibri"/>
                <a:cs typeface="Calibri"/>
              </a:rPr>
              <a:t>even </a:t>
            </a:r>
            <a:r>
              <a:rPr sz="3000" spc="40" dirty="0">
                <a:latin typeface="Calibri"/>
                <a:cs typeface="Calibri"/>
              </a:rPr>
              <a:t>extends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75" dirty="0">
                <a:latin typeface="Calibri"/>
                <a:cs typeface="Calibri"/>
              </a:rPr>
              <a:t>things </a:t>
            </a:r>
            <a:r>
              <a:rPr sz="3000" spc="15" dirty="0">
                <a:latin typeface="Calibri"/>
                <a:cs typeface="Calibri"/>
              </a:rPr>
              <a:t>like </a:t>
            </a:r>
            <a:r>
              <a:rPr sz="3000" spc="0" dirty="0">
                <a:latin typeface="Calibri"/>
                <a:cs typeface="Calibri"/>
              </a:rPr>
              <a:t>a </a:t>
            </a:r>
            <a:r>
              <a:rPr sz="3000" spc="65" dirty="0">
                <a:latin typeface="Calibri"/>
                <a:cs typeface="Calibri"/>
              </a:rPr>
              <a:t>cloud </a:t>
            </a:r>
            <a:r>
              <a:rPr sz="3000" spc="105" dirty="0">
                <a:latin typeface="Verdana"/>
                <a:cs typeface="Verdana"/>
              </a:rPr>
              <a:t>!</a:t>
            </a:r>
            <a:r>
              <a:rPr sz="3000" spc="105" dirty="0">
                <a:latin typeface="Calibri"/>
                <a:cs typeface="Calibri"/>
              </a:rPr>
              <a:t>lled </a:t>
            </a:r>
            <a:r>
              <a:rPr sz="3000" spc="30" dirty="0">
                <a:latin typeface="Calibri"/>
                <a:cs typeface="Calibri"/>
              </a:rPr>
              <a:t>with </a:t>
            </a:r>
            <a:r>
              <a:rPr sz="3000" spc="55" dirty="0">
                <a:latin typeface="Calibri"/>
                <a:cs typeface="Calibri"/>
              </a:rPr>
              <a:t>non-  </a:t>
            </a:r>
            <a:r>
              <a:rPr sz="3000" spc="25" dirty="0">
                <a:latin typeface="Calibri"/>
                <a:cs typeface="Calibri"/>
              </a:rPr>
              <a:t>spherical ice </a:t>
            </a:r>
            <a:r>
              <a:rPr sz="3000" dirty="0">
                <a:latin typeface="Calibri"/>
                <a:cs typeface="Calibri"/>
              </a:rPr>
              <a:t>crystals, </a:t>
            </a:r>
            <a:r>
              <a:rPr sz="3000" spc="65" dirty="0">
                <a:latin typeface="Calibri"/>
                <a:cs typeface="Calibri"/>
              </a:rPr>
              <a:t>assuming </a:t>
            </a:r>
            <a:r>
              <a:rPr sz="3000" spc="5" dirty="0">
                <a:latin typeface="Calibri"/>
                <a:cs typeface="Calibri"/>
              </a:rPr>
              <a:t>that </a:t>
            </a:r>
            <a:r>
              <a:rPr sz="3000" spc="30" dirty="0">
                <a:latin typeface="Calibri"/>
                <a:cs typeface="Calibri"/>
              </a:rPr>
              <a:t>they </a:t>
            </a:r>
            <a:r>
              <a:rPr sz="3000" spc="-30" dirty="0">
                <a:latin typeface="Calibri"/>
                <a:cs typeface="Calibri"/>
              </a:rPr>
              <a:t>are </a:t>
            </a:r>
            <a:r>
              <a:rPr sz="3000" spc="10" dirty="0">
                <a:latin typeface="Calibri"/>
                <a:cs typeface="Calibri"/>
              </a:rPr>
              <a:t>all</a:t>
            </a:r>
            <a:r>
              <a:rPr sz="3000" spc="-38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randomly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oriented.	</a:t>
            </a:r>
            <a:r>
              <a:rPr sz="3000" spc="10" dirty="0">
                <a:latin typeface="Calibri"/>
                <a:cs typeface="Calibri"/>
              </a:rPr>
              <a:t>But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main 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limitation	</a:t>
            </a:r>
            <a:r>
              <a:rPr sz="3000" spc="75" dirty="0">
                <a:latin typeface="Calibri"/>
                <a:cs typeface="Calibri"/>
              </a:rPr>
              <a:t>common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to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both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these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cases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that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medium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must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always </a:t>
            </a:r>
            <a:r>
              <a:rPr sz="3000" spc="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behave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same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way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independently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direction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propagation,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which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if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sz="3000" spc="50" dirty="0">
                <a:latin typeface="Calibri"/>
                <a:cs typeface="Calibri"/>
              </a:rPr>
              <a:t>you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think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about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really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80" dirty="0">
                <a:latin typeface="Calibri"/>
                <a:cs typeface="Calibri"/>
              </a:rPr>
              <a:t>de</a:t>
            </a:r>
            <a:r>
              <a:rPr sz="3000" spc="80" dirty="0">
                <a:latin typeface="Verdana"/>
                <a:cs typeface="Verdana"/>
              </a:rPr>
              <a:t>!</a:t>
            </a:r>
            <a:r>
              <a:rPr sz="3000" spc="80" dirty="0">
                <a:latin typeface="Calibri"/>
                <a:cs typeface="Calibri"/>
              </a:rPr>
              <a:t>nition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term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isotropic.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80" dirty="0">
                <a:latin typeface="Calibri"/>
                <a:cs typeface="Calibri"/>
              </a:rPr>
              <a:t>So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our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paper,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we  </a:t>
            </a:r>
            <a:r>
              <a:rPr sz="3000" spc="30" dirty="0">
                <a:latin typeface="Calibri"/>
                <a:cs typeface="Calibri"/>
              </a:rPr>
              <a:t>actually </a:t>
            </a:r>
            <a:r>
              <a:rPr sz="3000" spc="-45" dirty="0">
                <a:latin typeface="Calibri"/>
                <a:cs typeface="Calibri"/>
              </a:rPr>
              <a:t>refer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60" dirty="0">
                <a:latin typeface="Calibri"/>
                <a:cs typeface="Calibri"/>
              </a:rPr>
              <a:t>both </a:t>
            </a:r>
            <a:r>
              <a:rPr sz="3000" spc="5" dirty="0">
                <a:latin typeface="Calibri"/>
                <a:cs typeface="Calibri"/>
              </a:rPr>
              <a:t>of </a:t>
            </a:r>
            <a:r>
              <a:rPr sz="3000" spc="40" dirty="0">
                <a:latin typeface="Calibri"/>
                <a:cs typeface="Calibri"/>
              </a:rPr>
              <a:t>them </a:t>
            </a:r>
            <a:r>
              <a:rPr sz="3000" spc="5" dirty="0">
                <a:latin typeface="Calibri"/>
                <a:cs typeface="Calibri"/>
              </a:rPr>
              <a:t>as</a:t>
            </a:r>
            <a:r>
              <a:rPr sz="3000" spc="-484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isotropic.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949" y="1898650"/>
            <a:ext cx="36271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0" dirty="0">
                <a:solidFill>
                  <a:srgbClr val="E0E0E0"/>
                </a:solidFill>
                <a:latin typeface="Calibri"/>
                <a:cs typeface="Calibri"/>
              </a:rPr>
              <a:t>Isotropic</a:t>
            </a:r>
            <a:r>
              <a:rPr sz="3400" b="1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6800" y="2209800"/>
            <a:ext cx="50800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800" y="965200"/>
            <a:ext cx="5080000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92970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65" dirty="0">
                <a:latin typeface="Calibri"/>
                <a:cs typeface="Calibri"/>
              </a:rPr>
              <a:t>Limitations </a:t>
            </a:r>
            <a:r>
              <a:rPr sz="5600" b="0" spc="15" dirty="0">
                <a:latin typeface="Calibri"/>
                <a:cs typeface="Calibri"/>
              </a:rPr>
              <a:t>of </a:t>
            </a:r>
            <a:r>
              <a:rPr sz="5600" b="0" spc="65" dirty="0">
                <a:latin typeface="Calibri"/>
                <a:cs typeface="Calibri"/>
              </a:rPr>
              <a:t>previous</a:t>
            </a:r>
            <a:r>
              <a:rPr sz="5600" b="0" spc="-340" dirty="0">
                <a:latin typeface="Calibri"/>
                <a:cs typeface="Calibri"/>
              </a:rPr>
              <a:t> </a:t>
            </a:r>
            <a:r>
              <a:rPr sz="5600" b="0" spc="35" dirty="0">
                <a:latin typeface="Calibri"/>
                <a:cs typeface="Calibri"/>
              </a:rPr>
              <a:t>systems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5019" y="4715885"/>
            <a:ext cx="2209800" cy="635"/>
          </a:xfrm>
          <a:custGeom>
            <a:avLst/>
            <a:gdLst/>
            <a:ahLst/>
            <a:cxnLst/>
            <a:rect l="l" t="t" r="r" b="b"/>
            <a:pathLst>
              <a:path w="2209800" h="635">
                <a:moveTo>
                  <a:pt x="0" y="48"/>
                </a:moveTo>
                <a:lnTo>
                  <a:pt x="2209396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4599" y="3873500"/>
            <a:ext cx="444055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ts val="4450"/>
              </a:lnSpc>
              <a:spcBef>
                <a:spcPts val="100"/>
              </a:spcBef>
            </a:pPr>
            <a:r>
              <a:rPr sz="4000" b="1" spc="60" dirty="0">
                <a:solidFill>
                  <a:srgbClr val="FF4013"/>
                </a:solidFill>
                <a:latin typeface="Calibri"/>
                <a:cs typeface="Calibri"/>
              </a:rPr>
              <a:t>Isotropic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3729"/>
              </a:lnSpc>
            </a:pPr>
            <a:r>
              <a:rPr sz="3400" b="1" spc="25" dirty="0">
                <a:solidFill>
                  <a:srgbClr val="E0E0E0"/>
                </a:solidFill>
                <a:latin typeface="Calibri"/>
                <a:cs typeface="Calibri"/>
              </a:rPr>
              <a:t>“Anisotropic”</a:t>
            </a:r>
            <a:r>
              <a:rPr sz="3400" b="1" spc="-3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6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2251" y="6945186"/>
            <a:ext cx="4927600" cy="1511300"/>
          </a:xfrm>
          <a:prstGeom prst="rect">
            <a:avLst/>
          </a:prstGeom>
          <a:ln w="12700">
            <a:solidFill>
              <a:srgbClr val="E0E0E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74625" marR="176530" algn="ctr">
              <a:lnSpc>
                <a:spcPct val="102600"/>
              </a:lnSpc>
              <a:spcBef>
                <a:spcPts val="585"/>
              </a:spcBef>
            </a:pPr>
            <a:r>
              <a:rPr sz="26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2600" spc="55" dirty="0">
                <a:solidFill>
                  <a:srgbClr val="E0E0E0"/>
                </a:solidFill>
                <a:latin typeface="Calibri"/>
                <a:cs typeface="Calibri"/>
              </a:rPr>
              <a:t>medium </a:t>
            </a:r>
            <a:r>
              <a:rPr sz="2600" spc="30" dirty="0">
                <a:solidFill>
                  <a:srgbClr val="E0E0E0"/>
                </a:solidFill>
                <a:latin typeface="Calibri"/>
                <a:cs typeface="Calibri"/>
              </a:rPr>
              <a:t>behaves </a:t>
            </a:r>
            <a:r>
              <a:rPr sz="2600" spc="25" dirty="0">
                <a:solidFill>
                  <a:srgbClr val="E0E0E0"/>
                </a:solidFill>
                <a:latin typeface="Calibri"/>
                <a:cs typeface="Calibri"/>
              </a:rPr>
              <a:t>the same  </a:t>
            </a:r>
            <a:r>
              <a:rPr sz="2600" spc="40" dirty="0">
                <a:solidFill>
                  <a:srgbClr val="E0E0E0"/>
                </a:solidFill>
                <a:latin typeface="Calibri"/>
                <a:cs typeface="Calibri"/>
              </a:rPr>
              <a:t>independently </a:t>
            </a:r>
            <a:r>
              <a:rPr sz="26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2600" spc="25" dirty="0">
                <a:solidFill>
                  <a:srgbClr val="E0E0E0"/>
                </a:solidFill>
                <a:latin typeface="Calibri"/>
                <a:cs typeface="Calibri"/>
              </a:rPr>
              <a:t>the direction</a:t>
            </a:r>
            <a:r>
              <a:rPr sz="2600" spc="-26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E0E0E0"/>
                </a:solidFill>
                <a:latin typeface="Calibri"/>
                <a:cs typeface="Calibri"/>
              </a:rPr>
              <a:t>of  </a:t>
            </a:r>
            <a:r>
              <a:rPr sz="2600" spc="30" dirty="0">
                <a:solidFill>
                  <a:srgbClr val="E0E0E0"/>
                </a:solidFill>
                <a:latin typeface="Calibri"/>
                <a:cs typeface="Calibri"/>
              </a:rPr>
              <a:t>propagation.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3018" y="6237870"/>
            <a:ext cx="37731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0" dirty="0">
                <a:solidFill>
                  <a:srgbClr val="E0E0E0"/>
                </a:solidFill>
                <a:latin typeface="Calibri"/>
                <a:cs typeface="Calibri"/>
              </a:rPr>
              <a:t>Built-in</a:t>
            </a:r>
            <a:r>
              <a:rPr sz="3400" b="1" spc="-11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400" b="1" spc="55" dirty="0">
                <a:solidFill>
                  <a:srgbClr val="E0E0E0"/>
                </a:solidFill>
                <a:latin typeface="Calibri"/>
                <a:cs typeface="Calibri"/>
              </a:rPr>
              <a:t>assumption: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300" y="9652000"/>
            <a:ext cx="12821920" cy="471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650">
              <a:lnSpc>
                <a:spcPct val="102800"/>
              </a:lnSpc>
            </a:pPr>
            <a:r>
              <a:rPr sz="3000" spc="-45" dirty="0">
                <a:latin typeface="Calibri"/>
                <a:cs typeface="Calibri"/>
              </a:rPr>
              <a:t>More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general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forms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scattering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where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scattered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energy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depends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  </a:t>
            </a:r>
            <a:r>
              <a:rPr sz="3000" spc="75" dirty="0">
                <a:latin typeface="Calibri"/>
                <a:cs typeface="Calibri"/>
              </a:rPr>
              <a:t>angle </a:t>
            </a:r>
            <a:r>
              <a:rPr sz="3000" spc="35" dirty="0">
                <a:latin typeface="Calibri"/>
                <a:cs typeface="Calibri"/>
              </a:rPr>
              <a:t>between </a:t>
            </a:r>
            <a:r>
              <a:rPr sz="3000" spc="25" dirty="0">
                <a:latin typeface="Calibri"/>
                <a:cs typeface="Calibri"/>
              </a:rPr>
              <a:t>the </a:t>
            </a:r>
            <a:r>
              <a:rPr sz="3000" spc="40" dirty="0">
                <a:latin typeface="Calibri"/>
                <a:cs typeface="Calibri"/>
              </a:rPr>
              <a:t>incident </a:t>
            </a:r>
            <a:r>
              <a:rPr sz="3000" spc="65" dirty="0">
                <a:latin typeface="Calibri"/>
                <a:cs typeface="Calibri"/>
              </a:rPr>
              <a:t>and </a:t>
            </a:r>
            <a:r>
              <a:rPr sz="3000" spc="100" dirty="0">
                <a:latin typeface="Calibri"/>
                <a:cs typeface="Calibri"/>
              </a:rPr>
              <a:t>outgoing </a:t>
            </a:r>
            <a:r>
              <a:rPr sz="3000" spc="25" dirty="0">
                <a:latin typeface="Calibri"/>
                <a:cs typeface="Calibri"/>
              </a:rPr>
              <a:t>directions </a:t>
            </a:r>
            <a:r>
              <a:rPr sz="3000" spc="30" dirty="0">
                <a:latin typeface="Calibri"/>
                <a:cs typeface="Calibri"/>
              </a:rPr>
              <a:t>have </a:t>
            </a:r>
            <a:r>
              <a:rPr sz="3000" spc="15" dirty="0">
                <a:latin typeface="Calibri"/>
                <a:cs typeface="Calibri"/>
              </a:rPr>
              <a:t>traditionally </a:t>
            </a:r>
            <a:r>
              <a:rPr sz="3000" spc="55" dirty="0">
                <a:latin typeface="Calibri"/>
                <a:cs typeface="Calibri"/>
              </a:rPr>
              <a:t>been  </a:t>
            </a:r>
            <a:r>
              <a:rPr sz="3000" spc="-25" dirty="0">
                <a:latin typeface="Calibri"/>
                <a:cs typeface="Calibri"/>
              </a:rPr>
              <a:t>referred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5" dirty="0">
                <a:latin typeface="Calibri"/>
                <a:cs typeface="Calibri"/>
              </a:rPr>
              <a:t>as</a:t>
            </a:r>
            <a:r>
              <a:rPr sz="3000" spc="-42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“anisotropic”.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tabLst>
                <a:tab pos="1703705" algn="l"/>
                <a:tab pos="10734675" algn="l"/>
              </a:tabLst>
            </a:pPr>
            <a:r>
              <a:rPr sz="3000" spc="25" dirty="0">
                <a:latin typeface="Calibri"/>
                <a:cs typeface="Calibri"/>
              </a:rPr>
              <a:t>This </a:t>
            </a:r>
            <a:r>
              <a:rPr sz="3000" spc="5" dirty="0">
                <a:latin typeface="Calibri"/>
                <a:cs typeface="Calibri"/>
              </a:rPr>
              <a:t>is </a:t>
            </a:r>
            <a:r>
              <a:rPr sz="3000" spc="125" dirty="0">
                <a:latin typeface="Calibri"/>
                <a:cs typeface="Calibri"/>
              </a:rPr>
              <a:t>good </a:t>
            </a:r>
            <a:r>
              <a:rPr sz="3000" spc="90" dirty="0">
                <a:latin typeface="Calibri"/>
                <a:cs typeface="Calibri"/>
              </a:rPr>
              <a:t>enough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50" dirty="0">
                <a:latin typeface="Calibri"/>
                <a:cs typeface="Calibri"/>
              </a:rPr>
              <a:t>handle </a:t>
            </a:r>
            <a:r>
              <a:rPr sz="3000" spc="75" dirty="0">
                <a:latin typeface="Calibri"/>
                <a:cs typeface="Calibri"/>
              </a:rPr>
              <a:t>things </a:t>
            </a:r>
            <a:r>
              <a:rPr sz="3000" spc="15" dirty="0">
                <a:latin typeface="Calibri"/>
                <a:cs typeface="Calibri"/>
              </a:rPr>
              <a:t>like </a:t>
            </a:r>
            <a:r>
              <a:rPr sz="3000" spc="0" dirty="0">
                <a:latin typeface="Calibri"/>
                <a:cs typeface="Calibri"/>
              </a:rPr>
              <a:t>a </a:t>
            </a:r>
            <a:r>
              <a:rPr sz="3000" spc="65" dirty="0">
                <a:latin typeface="Calibri"/>
                <a:cs typeface="Calibri"/>
              </a:rPr>
              <a:t>cloud </a:t>
            </a:r>
            <a:r>
              <a:rPr sz="3000" spc="5" dirty="0">
                <a:latin typeface="Calibri"/>
                <a:cs typeface="Calibri"/>
              </a:rPr>
              <a:t>of </a:t>
            </a:r>
            <a:r>
              <a:rPr sz="3000" spc="15" dirty="0">
                <a:latin typeface="Calibri"/>
                <a:cs typeface="Calibri"/>
              </a:rPr>
              <a:t>steam </a:t>
            </a:r>
            <a:r>
              <a:rPr sz="3000" spc="105" dirty="0">
                <a:latin typeface="Verdana"/>
                <a:cs typeface="Verdana"/>
              </a:rPr>
              <a:t>!</a:t>
            </a:r>
            <a:r>
              <a:rPr sz="3000" spc="105" dirty="0">
                <a:latin typeface="Calibri"/>
                <a:cs typeface="Calibri"/>
              </a:rPr>
              <a:t>lled </a:t>
            </a:r>
            <a:r>
              <a:rPr sz="3000" spc="30" dirty="0">
                <a:latin typeface="Calibri"/>
                <a:cs typeface="Calibri"/>
              </a:rPr>
              <a:t>with </a:t>
            </a:r>
            <a:r>
              <a:rPr sz="3000" spc="25" dirty="0">
                <a:latin typeface="Calibri"/>
                <a:cs typeface="Calibri"/>
              </a:rPr>
              <a:t>spherical  </a:t>
            </a:r>
            <a:r>
              <a:rPr sz="3000" spc="-10" dirty="0">
                <a:latin typeface="Calibri"/>
                <a:cs typeface="Calibri"/>
              </a:rPr>
              <a:t>water </a:t>
            </a:r>
            <a:r>
              <a:rPr sz="3000" spc="0" dirty="0">
                <a:latin typeface="Calibri"/>
                <a:cs typeface="Calibri"/>
              </a:rPr>
              <a:t>droplets. </a:t>
            </a:r>
            <a:r>
              <a:rPr sz="3000" spc="90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35" dirty="0">
                <a:latin typeface="Calibri"/>
                <a:cs typeface="Calibri"/>
              </a:rPr>
              <a:t>even </a:t>
            </a:r>
            <a:r>
              <a:rPr sz="3000" spc="40" dirty="0">
                <a:latin typeface="Calibri"/>
                <a:cs typeface="Calibri"/>
              </a:rPr>
              <a:t>extends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75" dirty="0">
                <a:latin typeface="Calibri"/>
                <a:cs typeface="Calibri"/>
              </a:rPr>
              <a:t>things </a:t>
            </a:r>
            <a:r>
              <a:rPr sz="3000" spc="15" dirty="0">
                <a:latin typeface="Calibri"/>
                <a:cs typeface="Calibri"/>
              </a:rPr>
              <a:t>like </a:t>
            </a:r>
            <a:r>
              <a:rPr sz="3000" spc="0" dirty="0">
                <a:latin typeface="Calibri"/>
                <a:cs typeface="Calibri"/>
              </a:rPr>
              <a:t>a </a:t>
            </a:r>
            <a:r>
              <a:rPr sz="3000" spc="65" dirty="0">
                <a:latin typeface="Calibri"/>
                <a:cs typeface="Calibri"/>
              </a:rPr>
              <a:t>cloud </a:t>
            </a:r>
            <a:r>
              <a:rPr sz="3000" spc="105" dirty="0">
                <a:latin typeface="Verdana"/>
                <a:cs typeface="Verdana"/>
              </a:rPr>
              <a:t>!</a:t>
            </a:r>
            <a:r>
              <a:rPr sz="3000" spc="105" dirty="0">
                <a:latin typeface="Calibri"/>
                <a:cs typeface="Calibri"/>
              </a:rPr>
              <a:t>lled </a:t>
            </a:r>
            <a:r>
              <a:rPr sz="3000" spc="30" dirty="0">
                <a:latin typeface="Calibri"/>
                <a:cs typeface="Calibri"/>
              </a:rPr>
              <a:t>with </a:t>
            </a:r>
            <a:r>
              <a:rPr sz="3000" spc="55" dirty="0">
                <a:latin typeface="Calibri"/>
                <a:cs typeface="Calibri"/>
              </a:rPr>
              <a:t>non-  </a:t>
            </a:r>
            <a:r>
              <a:rPr sz="3000" spc="25" dirty="0">
                <a:latin typeface="Calibri"/>
                <a:cs typeface="Calibri"/>
              </a:rPr>
              <a:t>spherical ice </a:t>
            </a:r>
            <a:r>
              <a:rPr sz="3000" dirty="0">
                <a:latin typeface="Calibri"/>
                <a:cs typeface="Calibri"/>
              </a:rPr>
              <a:t>crystals, </a:t>
            </a:r>
            <a:r>
              <a:rPr sz="3000" spc="65" dirty="0">
                <a:latin typeface="Calibri"/>
                <a:cs typeface="Calibri"/>
              </a:rPr>
              <a:t>assuming </a:t>
            </a:r>
            <a:r>
              <a:rPr sz="3000" spc="5" dirty="0">
                <a:latin typeface="Calibri"/>
                <a:cs typeface="Calibri"/>
              </a:rPr>
              <a:t>that </a:t>
            </a:r>
            <a:r>
              <a:rPr sz="3000" spc="30" dirty="0">
                <a:latin typeface="Calibri"/>
                <a:cs typeface="Calibri"/>
              </a:rPr>
              <a:t>they </a:t>
            </a:r>
            <a:r>
              <a:rPr sz="3000" spc="-30" dirty="0">
                <a:latin typeface="Calibri"/>
                <a:cs typeface="Calibri"/>
              </a:rPr>
              <a:t>are </a:t>
            </a:r>
            <a:r>
              <a:rPr sz="3000" spc="10" dirty="0">
                <a:latin typeface="Calibri"/>
                <a:cs typeface="Calibri"/>
              </a:rPr>
              <a:t>all</a:t>
            </a:r>
            <a:r>
              <a:rPr sz="3000" spc="-38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randomly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oriented.	</a:t>
            </a:r>
            <a:r>
              <a:rPr sz="3000" spc="10" dirty="0">
                <a:latin typeface="Calibri"/>
                <a:cs typeface="Calibri"/>
              </a:rPr>
              <a:t>But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main 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limitation	</a:t>
            </a:r>
            <a:r>
              <a:rPr sz="3000" spc="75" dirty="0">
                <a:latin typeface="Calibri"/>
                <a:cs typeface="Calibri"/>
              </a:rPr>
              <a:t>common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to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both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these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cases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that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medium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must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always </a:t>
            </a:r>
            <a:r>
              <a:rPr sz="3000" spc="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behave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same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way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independently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direction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propagation,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which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if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sz="3000" spc="50" dirty="0">
                <a:latin typeface="Calibri"/>
                <a:cs typeface="Calibri"/>
              </a:rPr>
              <a:t>you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think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about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really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80" dirty="0">
                <a:latin typeface="Calibri"/>
                <a:cs typeface="Calibri"/>
              </a:rPr>
              <a:t>de</a:t>
            </a:r>
            <a:r>
              <a:rPr sz="3000" spc="80" dirty="0">
                <a:latin typeface="Verdana"/>
                <a:cs typeface="Verdana"/>
              </a:rPr>
              <a:t>!</a:t>
            </a:r>
            <a:r>
              <a:rPr sz="3000" spc="80" dirty="0">
                <a:latin typeface="Calibri"/>
                <a:cs typeface="Calibri"/>
              </a:rPr>
              <a:t>nition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term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isotropic.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80" dirty="0">
                <a:latin typeface="Calibri"/>
                <a:cs typeface="Calibri"/>
              </a:rPr>
              <a:t>So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our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paper,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we  </a:t>
            </a:r>
            <a:r>
              <a:rPr sz="3000" spc="30" dirty="0">
                <a:latin typeface="Calibri"/>
                <a:cs typeface="Calibri"/>
              </a:rPr>
              <a:t>actually </a:t>
            </a:r>
            <a:r>
              <a:rPr sz="3000" spc="-45" dirty="0">
                <a:latin typeface="Calibri"/>
                <a:cs typeface="Calibri"/>
              </a:rPr>
              <a:t>refer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60" dirty="0">
                <a:latin typeface="Calibri"/>
                <a:cs typeface="Calibri"/>
              </a:rPr>
              <a:t>both </a:t>
            </a:r>
            <a:r>
              <a:rPr sz="3000" spc="5" dirty="0">
                <a:latin typeface="Calibri"/>
                <a:cs typeface="Calibri"/>
              </a:rPr>
              <a:t>of </a:t>
            </a:r>
            <a:r>
              <a:rPr sz="3000" spc="40" dirty="0">
                <a:latin typeface="Calibri"/>
                <a:cs typeface="Calibri"/>
              </a:rPr>
              <a:t>them </a:t>
            </a:r>
            <a:r>
              <a:rPr sz="3000" spc="5" dirty="0">
                <a:latin typeface="Calibri"/>
                <a:cs typeface="Calibri"/>
              </a:rPr>
              <a:t>as</a:t>
            </a:r>
            <a:r>
              <a:rPr sz="3000" spc="-484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isotropic.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654113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75" dirty="0">
                <a:latin typeface="Calibri"/>
                <a:cs typeface="Calibri"/>
              </a:rPr>
              <a:t>Anisotropic</a:t>
            </a:r>
            <a:r>
              <a:rPr sz="5600" b="0" spc="-140" dirty="0">
                <a:latin typeface="Calibri"/>
                <a:cs typeface="Calibri"/>
              </a:rPr>
              <a:t> </a:t>
            </a:r>
            <a:r>
              <a:rPr sz="5600" b="0" spc="60" dirty="0">
                <a:latin typeface="Calibri"/>
                <a:cs typeface="Calibri"/>
              </a:rPr>
              <a:t>scattering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7300" y="1739900"/>
            <a:ext cx="50800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4800" y="1739900"/>
            <a:ext cx="5080000" cy="5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40100" y="6832600"/>
            <a:ext cx="56997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SzPct val="125000"/>
              <a:buFont typeface="Gill Sans MT"/>
              <a:buChar char="•"/>
              <a:tabLst>
                <a:tab pos="393700" algn="l"/>
              </a:tabLst>
            </a:pPr>
            <a:r>
              <a:rPr sz="3600" spc="100" dirty="0">
                <a:solidFill>
                  <a:srgbClr val="E0E0E0"/>
                </a:solidFill>
                <a:latin typeface="Calibri"/>
                <a:cs typeface="Calibri"/>
              </a:rPr>
              <a:t>Cloud </a:t>
            </a:r>
            <a:r>
              <a:rPr sz="3600" spc="10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600" spc="80" dirty="0">
                <a:solidFill>
                  <a:srgbClr val="E0E0E0"/>
                </a:solidFill>
                <a:latin typeface="Calibri"/>
                <a:cs typeface="Calibri"/>
              </a:rPr>
              <a:t>aligned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ice</a:t>
            </a:r>
            <a:r>
              <a:rPr sz="3600" spc="-47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crystals</a:t>
            </a:r>
            <a:endParaRPr sz="3600" dirty="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780"/>
              </a:spcBef>
              <a:buSzPct val="125000"/>
              <a:buFont typeface="Gill Sans MT"/>
              <a:buChar char="•"/>
              <a:tabLst>
                <a:tab pos="393700" algn="l"/>
              </a:tabLst>
            </a:pPr>
            <a:r>
              <a:rPr sz="3600" spc="65" dirty="0" smtClean="0">
                <a:solidFill>
                  <a:srgbClr val="E0E0E0"/>
                </a:solidFill>
                <a:latin typeface="Calibri"/>
                <a:cs typeface="Calibri"/>
              </a:rPr>
              <a:t>Cloth</a:t>
            </a:r>
            <a:r>
              <a:rPr lang="en-US" sz="3600" spc="65" dirty="0" smtClean="0">
                <a:solidFill>
                  <a:srgbClr val="E0E0E0"/>
                </a:solidFill>
                <a:latin typeface="Calibri"/>
                <a:cs typeface="Calibri"/>
              </a:rPr>
              <a:t> f</a:t>
            </a:r>
            <a:r>
              <a:rPr lang="en-US" sz="3600" spc="55" dirty="0" smtClean="0">
                <a:solidFill>
                  <a:srgbClr val="E0E0E0"/>
                </a:solidFill>
                <a:latin typeface="Verdana"/>
                <a:cs typeface="Verdana"/>
              </a:rPr>
              <a:t>i</a:t>
            </a:r>
            <a:r>
              <a:rPr sz="3600" spc="55" dirty="0" smtClean="0">
                <a:solidFill>
                  <a:srgbClr val="E0E0E0"/>
                </a:solidFill>
                <a:latin typeface="Calibri"/>
                <a:cs typeface="Calibri"/>
              </a:rPr>
              <a:t>bers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,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wood,</a:t>
            </a:r>
            <a:r>
              <a:rPr sz="3600" spc="-3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-165" dirty="0">
                <a:solidFill>
                  <a:srgbClr val="E0E0E0"/>
                </a:solidFill>
                <a:latin typeface="Calibri"/>
                <a:cs typeface="Calibri"/>
              </a:rPr>
              <a:t>..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" y="9652000"/>
            <a:ext cx="12754610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0660">
              <a:lnSpc>
                <a:spcPct val="102800"/>
              </a:lnSpc>
            </a:pPr>
            <a:r>
              <a:rPr sz="3000" spc="3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comparison,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we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want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to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be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able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to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handle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materials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like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cloth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90" dirty="0">
                <a:latin typeface="Verdana"/>
                <a:cs typeface="Verdana"/>
              </a:rPr>
              <a:t>!</a:t>
            </a:r>
            <a:r>
              <a:rPr sz="3000" spc="90" dirty="0">
                <a:latin typeface="Calibri"/>
                <a:cs typeface="Calibri"/>
              </a:rPr>
              <a:t>bers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wood,  </a:t>
            </a:r>
            <a:r>
              <a:rPr sz="3000" spc="10" dirty="0">
                <a:latin typeface="Calibri"/>
                <a:cs typeface="Calibri"/>
              </a:rPr>
              <a:t>where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scattering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behavior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does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depend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direction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propagation.</a:t>
            </a:r>
            <a:endParaRPr sz="3000">
              <a:latin typeface="Calibri"/>
              <a:cs typeface="Calibri"/>
            </a:endParaRPr>
          </a:p>
          <a:p>
            <a:pPr marL="12700" marR="5080" indent="354965">
              <a:lnSpc>
                <a:spcPct val="102800"/>
              </a:lnSpc>
            </a:pPr>
            <a:r>
              <a:rPr sz="3000" spc="-75" dirty="0">
                <a:latin typeface="Calibri"/>
                <a:cs typeface="Calibri"/>
              </a:rPr>
              <a:t>It’s </a:t>
            </a:r>
            <a:r>
              <a:rPr sz="3000" spc="0" dirty="0">
                <a:latin typeface="Calibri"/>
                <a:cs typeface="Calibri"/>
              </a:rPr>
              <a:t>a </a:t>
            </a:r>
            <a:r>
              <a:rPr sz="3000" spc="125" dirty="0">
                <a:latin typeface="Calibri"/>
                <a:cs typeface="Calibri"/>
              </a:rPr>
              <a:t>good </a:t>
            </a:r>
            <a:r>
              <a:rPr sz="3000" spc="40" dirty="0">
                <a:latin typeface="Calibri"/>
                <a:cs typeface="Calibri"/>
              </a:rPr>
              <a:t>question </a:t>
            </a:r>
            <a:r>
              <a:rPr sz="3000" spc="10" dirty="0">
                <a:latin typeface="Calibri"/>
                <a:cs typeface="Calibri"/>
              </a:rPr>
              <a:t>to </a:t>
            </a:r>
            <a:r>
              <a:rPr sz="3000" spc="15" dirty="0">
                <a:latin typeface="Calibri"/>
                <a:cs typeface="Calibri"/>
              </a:rPr>
              <a:t>ask </a:t>
            </a:r>
            <a:r>
              <a:rPr sz="3000" spc="-15" dirty="0">
                <a:latin typeface="Calibri"/>
                <a:cs typeface="Calibri"/>
              </a:rPr>
              <a:t>if </a:t>
            </a:r>
            <a:r>
              <a:rPr sz="3000" spc="15" dirty="0">
                <a:latin typeface="Calibri"/>
                <a:cs typeface="Calibri"/>
              </a:rPr>
              <a:t>we </a:t>
            </a:r>
            <a:r>
              <a:rPr sz="3000" spc="50" dirty="0">
                <a:latin typeface="Calibri"/>
                <a:cs typeface="Calibri"/>
              </a:rPr>
              <a:t>can </a:t>
            </a:r>
            <a:r>
              <a:rPr sz="3000" spc="25" dirty="0">
                <a:latin typeface="Calibri"/>
                <a:cs typeface="Calibri"/>
              </a:rPr>
              <a:t>use </a:t>
            </a:r>
            <a:r>
              <a:rPr sz="3000" spc="30" dirty="0">
                <a:latin typeface="Calibri"/>
                <a:cs typeface="Calibri"/>
              </a:rPr>
              <a:t>scattering </a:t>
            </a:r>
            <a:r>
              <a:rPr sz="3000" spc="50" dirty="0">
                <a:latin typeface="Calibri"/>
                <a:cs typeface="Calibri"/>
              </a:rPr>
              <a:t>models </a:t>
            </a:r>
            <a:r>
              <a:rPr sz="3000" spc="15" dirty="0">
                <a:latin typeface="Calibri"/>
                <a:cs typeface="Calibri"/>
              </a:rPr>
              <a:t>like these </a:t>
            </a:r>
            <a:r>
              <a:rPr sz="3000" spc="35" dirty="0">
                <a:latin typeface="Calibri"/>
                <a:cs typeface="Calibri"/>
              </a:rPr>
              <a:t>together  </a:t>
            </a:r>
            <a:r>
              <a:rPr sz="3000" spc="30" dirty="0">
                <a:latin typeface="Calibri"/>
                <a:cs typeface="Calibri"/>
              </a:rPr>
              <a:t>with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existing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equations.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Hopefully,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by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end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this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talk,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you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will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agree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0" dirty="0">
                <a:latin typeface="Calibri"/>
                <a:cs typeface="Calibri"/>
              </a:rPr>
              <a:t>with  </a:t>
            </a:r>
            <a:r>
              <a:rPr sz="3000" spc="50" dirty="0">
                <a:latin typeface="Calibri"/>
                <a:cs typeface="Calibri"/>
              </a:rPr>
              <a:t>me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that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you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85" dirty="0">
                <a:latin typeface="Calibri"/>
                <a:cs typeface="Calibri"/>
              </a:rPr>
              <a:t>do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this,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then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things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25" dirty="0">
                <a:latin typeface="Calibri"/>
                <a:cs typeface="Calibri"/>
              </a:rPr>
              <a:t>will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break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in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subtle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and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unanticipated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ways.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8600" y="1879600"/>
            <a:ext cx="3771900" cy="1270000"/>
          </a:xfrm>
          <a:prstGeom prst="rect">
            <a:avLst/>
          </a:prstGeom>
          <a:solidFill>
            <a:srgbClr val="606060"/>
          </a:solidFill>
          <a:ln w="12700">
            <a:solidFill>
              <a:srgbClr val="E0E0E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138555" marR="444500" indent="-687070">
              <a:lnSpc>
                <a:spcPts val="3700"/>
              </a:lnSpc>
              <a:spcBef>
                <a:spcPts val="890"/>
              </a:spcBef>
            </a:pPr>
            <a:r>
              <a:rPr sz="3100" spc="15" dirty="0">
                <a:solidFill>
                  <a:srgbClr val="EBEBEB"/>
                </a:solidFill>
                <a:latin typeface="Calibri"/>
                <a:cs typeface="Calibri"/>
              </a:rPr>
              <a:t>Radiative </a:t>
            </a:r>
            <a:r>
              <a:rPr sz="3100" spc="-20" dirty="0">
                <a:solidFill>
                  <a:srgbClr val="EBEBEB"/>
                </a:solidFill>
                <a:latin typeface="Calibri"/>
                <a:cs typeface="Calibri"/>
              </a:rPr>
              <a:t>transfer  </a:t>
            </a:r>
            <a:r>
              <a:rPr sz="3100" spc="40" dirty="0">
                <a:solidFill>
                  <a:srgbClr val="EBEBEB"/>
                </a:solidFill>
                <a:latin typeface="Calibri"/>
                <a:cs typeface="Calibri"/>
              </a:rPr>
              <a:t>equation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2597" y="1879475"/>
            <a:ext cx="0" cy="7456170"/>
          </a:xfrm>
          <a:custGeom>
            <a:avLst/>
            <a:gdLst/>
            <a:ahLst/>
            <a:cxnLst/>
            <a:rect l="l" t="t" r="r" b="b"/>
            <a:pathLst>
              <a:path h="7456170">
                <a:moveTo>
                  <a:pt x="0" y="0"/>
                </a:moveTo>
                <a:lnTo>
                  <a:pt x="0" y="7455716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44993" y="965200"/>
            <a:ext cx="322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929292"/>
                </a:solidFill>
                <a:latin typeface="Calibri"/>
                <a:cs typeface="Calibri"/>
              </a:rPr>
              <a:t>Solution</a:t>
            </a:r>
            <a:r>
              <a:rPr sz="3000" spc="-23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929292"/>
                </a:solidFill>
                <a:latin typeface="Calibri"/>
                <a:cs typeface="Calibri"/>
              </a:rPr>
              <a:t>Techniques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8398" y="1879578"/>
            <a:ext cx="0" cy="7455534"/>
          </a:xfrm>
          <a:custGeom>
            <a:avLst/>
            <a:gdLst/>
            <a:ahLst/>
            <a:cxnLst/>
            <a:rect l="l" t="t" r="r" b="b"/>
            <a:pathLst>
              <a:path h="7455534">
                <a:moveTo>
                  <a:pt x="0" y="0"/>
                </a:moveTo>
                <a:lnTo>
                  <a:pt x="0" y="7454988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6827" y="965200"/>
            <a:ext cx="160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929292"/>
                </a:solidFill>
                <a:latin typeface="Calibri"/>
                <a:cs typeface="Calibri"/>
              </a:rPr>
              <a:t>Equations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114800" cy="180213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5600" b="0" spc="195" dirty="0">
                <a:latin typeface="Calibri"/>
                <a:cs typeface="Calibri"/>
              </a:rPr>
              <a:t>C</a:t>
            </a:r>
            <a:r>
              <a:rPr sz="5600" b="0" spc="135" dirty="0">
                <a:latin typeface="Calibri"/>
                <a:cs typeface="Calibri"/>
              </a:rPr>
              <a:t>o</a:t>
            </a:r>
            <a:r>
              <a:rPr sz="5600" b="0" spc="110" dirty="0">
                <a:latin typeface="Calibri"/>
                <a:cs typeface="Calibri"/>
              </a:rPr>
              <a:t>n</a:t>
            </a:r>
            <a:r>
              <a:rPr sz="5600" b="0" spc="-75" dirty="0">
                <a:latin typeface="Calibri"/>
                <a:cs typeface="Calibri"/>
              </a:rPr>
              <a:t>t</a:t>
            </a:r>
            <a:r>
              <a:rPr sz="5600" b="0" spc="-60" dirty="0">
                <a:latin typeface="Calibri"/>
                <a:cs typeface="Calibri"/>
              </a:rPr>
              <a:t>r</a:t>
            </a:r>
            <a:r>
              <a:rPr sz="5600" b="0" spc="85" dirty="0">
                <a:latin typeface="Calibri"/>
                <a:cs typeface="Calibri"/>
              </a:rPr>
              <a:t>ibutions</a:t>
            </a:r>
            <a:endParaRPr sz="5600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1280"/>
              </a:spcBef>
            </a:pPr>
            <a:r>
              <a:rPr sz="3000" b="0" spc="5" dirty="0">
                <a:solidFill>
                  <a:srgbClr val="929292"/>
                </a:solidFill>
                <a:latin typeface="Calibri"/>
                <a:cs typeface="Calibri"/>
              </a:rPr>
              <a:t>Models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" y="9728200"/>
            <a:ext cx="12734925" cy="3721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280"/>
              </a:spcBef>
            </a:pPr>
            <a:r>
              <a:rPr sz="2500" spc="-5" dirty="0">
                <a:latin typeface="Lucida Sans Unicode"/>
                <a:cs typeface="Lucida Sans Unicode"/>
              </a:rPr>
              <a:t>Here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an outline </a:t>
            </a:r>
            <a:r>
              <a:rPr sz="2500" dirty="0">
                <a:latin typeface="Lucida Sans Unicode"/>
                <a:cs typeface="Lucida Sans Unicode"/>
              </a:rPr>
              <a:t>of </a:t>
            </a:r>
            <a:r>
              <a:rPr sz="2500" spc="-5" dirty="0">
                <a:latin typeface="Lucida Sans Unicode"/>
                <a:cs typeface="Lucida Sans Unicode"/>
              </a:rPr>
              <a:t>the talk: We’ll start </a:t>
            </a:r>
            <a:r>
              <a:rPr sz="2500" dirty="0">
                <a:latin typeface="Lucida Sans Unicode"/>
                <a:cs typeface="Lucida Sans Unicode"/>
              </a:rPr>
              <a:t>by </a:t>
            </a:r>
            <a:r>
              <a:rPr sz="2500" spc="-5" dirty="0">
                <a:latin typeface="Lucida Sans Unicode"/>
                <a:cs typeface="Lucida Sans Unicode"/>
              </a:rPr>
              <a:t>making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modification to the radiative  transfer equation, which leads to an anisotropic </a:t>
            </a:r>
            <a:r>
              <a:rPr sz="2500" dirty="0">
                <a:latin typeface="Lucida Sans Unicode"/>
                <a:cs typeface="Lucida Sans Unicode"/>
              </a:rPr>
              <a:t>form. </a:t>
            </a:r>
            <a:r>
              <a:rPr sz="2500" spc="-5" dirty="0">
                <a:latin typeface="Lucida Sans Unicode"/>
                <a:cs typeface="Lucida Sans Unicode"/>
              </a:rPr>
              <a:t>Before we’re able to start  rendering using Monte Carlo techniques, we still need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suitable scattering model,  and here we </a:t>
            </a:r>
            <a:r>
              <a:rPr sz="2500" dirty="0">
                <a:latin typeface="Lucida Sans Unicode"/>
                <a:cs typeface="Lucida Sans Unicode"/>
              </a:rPr>
              <a:t>propose </a:t>
            </a:r>
            <a:r>
              <a:rPr sz="2500" spc="-5" dirty="0">
                <a:latin typeface="Lucida Sans Unicode"/>
                <a:cs typeface="Lucida Sans Unicode"/>
              </a:rPr>
              <a:t>one that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based </a:t>
            </a:r>
            <a:r>
              <a:rPr sz="2500" dirty="0">
                <a:latin typeface="Lucida Sans Unicode"/>
                <a:cs typeface="Lucida Sans Unicode"/>
              </a:rPr>
              <a:t>on </a:t>
            </a:r>
            <a:r>
              <a:rPr sz="2500" spc="-5" dirty="0">
                <a:latin typeface="Lucida Sans Unicode"/>
                <a:cs typeface="Lucida Sans Unicode"/>
              </a:rPr>
              <a:t>specularly reflecting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flakes.</a:t>
            </a:r>
            <a:endParaRPr sz="2500">
              <a:latin typeface="Lucida Sans Unicode"/>
              <a:cs typeface="Lucida Sans Unicode"/>
            </a:endParaRPr>
          </a:p>
          <a:p>
            <a:pPr marL="660400">
              <a:lnSpc>
                <a:spcPts val="2770"/>
              </a:lnSpc>
            </a:pPr>
            <a:r>
              <a:rPr sz="2500" spc="-5" dirty="0">
                <a:latin typeface="Lucida Sans Unicode"/>
                <a:cs typeface="Lucida Sans Unicode"/>
              </a:rPr>
              <a:t>One common approximation that can </a:t>
            </a:r>
            <a:r>
              <a:rPr sz="2500" dirty="0">
                <a:latin typeface="Lucida Sans Unicode"/>
                <a:cs typeface="Lucida Sans Unicode"/>
              </a:rPr>
              <a:t>be </a:t>
            </a:r>
            <a:r>
              <a:rPr sz="2500" spc="-5" dirty="0">
                <a:latin typeface="Lucida Sans Unicode"/>
                <a:cs typeface="Lucida Sans Unicode"/>
              </a:rPr>
              <a:t>derived now </a:t>
            </a:r>
            <a:r>
              <a:rPr sz="250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the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</a:t>
            </a:r>
            <a:r>
              <a:rPr sz="2500" spc="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approx.</a:t>
            </a:r>
            <a:endParaRPr sz="2500">
              <a:latin typeface="Lucida Sans Unicode"/>
              <a:cs typeface="Lucida Sans Unicode"/>
            </a:endParaRPr>
          </a:p>
          <a:p>
            <a:pPr marL="12700" marR="5715">
              <a:lnSpc>
                <a:spcPts val="2900"/>
              </a:lnSpc>
              <a:spcBef>
                <a:spcPts val="130"/>
              </a:spcBef>
            </a:pPr>
            <a:r>
              <a:rPr sz="2500" spc="-5" dirty="0">
                <a:latin typeface="Lucida Sans Unicode"/>
                <a:cs typeface="Lucida Sans Unicode"/>
              </a:rPr>
              <a:t>But because our earlier changes propagate, </a:t>
            </a:r>
            <a:r>
              <a:rPr sz="2500" dirty="0">
                <a:latin typeface="Lucida Sans Unicode"/>
                <a:cs typeface="Lucida Sans Unicode"/>
              </a:rPr>
              <a:t>it </a:t>
            </a:r>
            <a:r>
              <a:rPr sz="2500" spc="-5" dirty="0">
                <a:latin typeface="Lucida Sans Unicode"/>
                <a:cs typeface="Lucida Sans Unicode"/>
              </a:rPr>
              <a:t>takes </a:t>
            </a:r>
            <a:r>
              <a:rPr sz="2500" dirty="0">
                <a:latin typeface="Lucida Sans Unicode"/>
                <a:cs typeface="Lucida Sans Unicode"/>
              </a:rPr>
              <a:t>on a </a:t>
            </a:r>
            <a:r>
              <a:rPr sz="2500" spc="-5" dirty="0">
                <a:latin typeface="Lucida Sans Unicode"/>
                <a:cs typeface="Lucida Sans Unicode"/>
              </a:rPr>
              <a:t>new anisotropic </a:t>
            </a:r>
            <a:r>
              <a:rPr sz="2500" dirty="0">
                <a:latin typeface="Lucida Sans Unicode"/>
                <a:cs typeface="Lucida Sans Unicode"/>
              </a:rPr>
              <a:t>form. We  </a:t>
            </a:r>
            <a:r>
              <a:rPr sz="2500" spc="-5" dirty="0">
                <a:latin typeface="Lucida Sans Unicode"/>
                <a:cs typeface="Lucida Sans Unicode"/>
              </a:rPr>
              <a:t>also adapt two associated </a:t>
            </a:r>
            <a:r>
              <a:rPr sz="2500" spc="-10" dirty="0">
                <a:latin typeface="Lucida Sans Unicode"/>
                <a:cs typeface="Lucida Sans Unicode"/>
              </a:rPr>
              <a:t>di</a:t>
            </a:r>
            <a:r>
              <a:rPr sz="2500" spc="-10" dirty="0">
                <a:latin typeface="Lucida Sans"/>
                <a:cs typeface="Lucida Sans"/>
              </a:rPr>
              <a:t>ff</a:t>
            </a:r>
            <a:r>
              <a:rPr sz="2500" spc="-10" dirty="0">
                <a:latin typeface="Lucida Sans Unicode"/>
                <a:cs typeface="Lucida Sans Unicode"/>
              </a:rPr>
              <a:t>usion-based </a:t>
            </a:r>
            <a:r>
              <a:rPr sz="2500" spc="-5" dirty="0">
                <a:latin typeface="Lucida Sans Unicode"/>
                <a:cs typeface="Lucida Sans Unicode"/>
              </a:rPr>
              <a:t>solution techniques to suit this new  equation.</a:t>
            </a:r>
            <a:endParaRPr sz="2500">
              <a:latin typeface="Lucida Sans Unicode"/>
              <a:cs typeface="Lucida Sans Unicode"/>
            </a:endParaRPr>
          </a:p>
          <a:p>
            <a:pPr marL="12700" marR="653415" indent="647700">
              <a:lnSpc>
                <a:spcPts val="2900"/>
              </a:lnSpc>
            </a:pPr>
            <a:r>
              <a:rPr sz="2500" spc="-5" dirty="0">
                <a:latin typeface="Lucida Sans Unicode"/>
                <a:cs typeface="Lucida Sans Unicode"/>
              </a:rPr>
              <a:t>Due to the time limitations, we can only give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5" dirty="0">
                <a:latin typeface="Lucida Sans Unicode"/>
                <a:cs typeface="Lucida Sans Unicode"/>
              </a:rPr>
              <a:t>very high-level overview </a:t>
            </a:r>
            <a:r>
              <a:rPr sz="2500" dirty="0">
                <a:latin typeface="Lucida Sans Unicode"/>
                <a:cs typeface="Lucida Sans Unicode"/>
              </a:rPr>
              <a:t>of  </a:t>
            </a:r>
            <a:r>
              <a:rPr sz="2500" spc="-5" dirty="0">
                <a:latin typeface="Lucida Sans Unicode"/>
                <a:cs typeface="Lucida Sans Unicode"/>
              </a:rPr>
              <a:t>these steps, and we refer </a:t>
            </a:r>
            <a:r>
              <a:rPr sz="2500" dirty="0">
                <a:latin typeface="Lucida Sans Unicode"/>
                <a:cs typeface="Lucida Sans Unicode"/>
              </a:rPr>
              <a:t>you </a:t>
            </a:r>
            <a:r>
              <a:rPr sz="2500" spc="-5" dirty="0">
                <a:latin typeface="Lucida Sans Unicode"/>
                <a:cs typeface="Lucida Sans Unicode"/>
              </a:rPr>
              <a:t>to the paper and technical report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9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details.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8.219"/>
  <p:tag name="LATEXADDIN" val="\documentclass{article}&#10;\usepackage{amsmath}&#10;\pagestyle{empty}&#10;\begin{document}&#10;&#10;$\sigma (w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}&#10;\pagestyle{empty}&#10;\begin{document}&#10;&#10;$\alpha (w)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65.4293"/>
  <p:tag name="LATEXADDIN" val="\documentclass{article}&#10;\usepackage{amsmath}&#10;\pagestyle{empty}&#10;\begin{document}&#10;&#10;$p (w \rightarrow w')$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96.213"/>
  <p:tag name="LATEXADDIN" val="\documentclass{article}&#10;\usepackage{amsmath}&#10;\pagestyle{empty}&#10;\begin{document}&#10;&#10;$D (m)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C6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2814</Words>
  <Application>Microsoft Office PowerPoint</Application>
  <PresentationFormat>Custom</PresentationFormat>
  <Paragraphs>275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Century Gothic</vt:lpstr>
      <vt:lpstr>Gill Sans MT</vt:lpstr>
      <vt:lpstr>Lucida Sans</vt:lpstr>
      <vt:lpstr>Lucida Sans Unicode</vt:lpstr>
      <vt:lpstr>Times New Roman</vt:lpstr>
      <vt:lpstr>Verdana</vt:lpstr>
      <vt:lpstr>Office Theme</vt:lpstr>
      <vt:lpstr>A radiative transfer framework for rendering  materials with anisotropic structure</vt:lpstr>
      <vt:lpstr>PowerPoint Presentation</vt:lpstr>
      <vt:lpstr>PowerPoint Presentation</vt:lpstr>
      <vt:lpstr>PowerPoint Presentation</vt:lpstr>
      <vt:lpstr>Limitations of previous systems</vt:lpstr>
      <vt:lpstr>Limitations of previous systems</vt:lpstr>
      <vt:lpstr>Limitations of previous systems</vt:lpstr>
      <vt:lpstr>Anisotropic scattering</vt:lpstr>
      <vt:lpstr>Contributions Models</vt:lpstr>
      <vt:lpstr>Contributions Models</vt:lpstr>
      <vt:lpstr>Contributions Models</vt:lpstr>
      <vt:lpstr>Contributions Models</vt:lpstr>
      <vt:lpstr>Radiative transfer equation</vt:lpstr>
      <vt:lpstr>Radiative transfer equation</vt:lpstr>
      <vt:lpstr>Particle description</vt:lpstr>
      <vt:lpstr>Particle description</vt:lpstr>
      <vt:lpstr>Example: extinction coeﬃcient</vt:lpstr>
      <vt:lpstr>PowerPoint Presentation</vt:lpstr>
      <vt:lpstr>Micro-flakes</vt:lpstr>
      <vt:lpstr>Micro-flakes</vt:lpstr>
      <vt:lpstr>Micro-flakes</vt:lpstr>
      <vt:lpstr>PowerPoint Presentation</vt:lpstr>
      <vt:lpstr>Solution technique 1: Monte Carlo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 and future work</vt:lpstr>
      <vt:lpstr>Implications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radiative transfer framework for rendering  materials with anisotropic structure</dc:title>
  <cp:lastModifiedBy>Yoon Sung-eui</cp:lastModifiedBy>
  <cp:revision>14</cp:revision>
  <cp:lastPrinted>2017-10-26T00:01:57Z</cp:lastPrinted>
  <dcterms:created xsi:type="dcterms:W3CDTF">2017-10-12T05:50:41Z</dcterms:created>
  <dcterms:modified xsi:type="dcterms:W3CDTF">2017-10-31T17:49:08Z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2010-08-01T00:00:00Z</vt:filetime>
  </property>
  <property fmtid="{D5CDD505-2E9C-101B-9397-08002B2CF9AE}" pid="3" name="Creator">
    <vt:lpwstr>Apple Keynote 5.0.3</vt:lpwstr>
  </property>
  <property fmtid="{D5CDD505-2E9C-101B-9397-08002B2CF9AE}" pid="4" name="LastSaved">
    <vt:filetime>2017-10-11T00:00:00Z</vt:filetime>
  </property>
</Properties>
</file>