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0" r:id="rId10"/>
    <p:sldId id="265" r:id="rId11"/>
    <p:sldId id="266" r:id="rId12"/>
    <p:sldId id="30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478027"/>
            <a:ext cx="77289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3941" y="1294002"/>
            <a:ext cx="5516117" cy="1297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242" y="2532911"/>
            <a:ext cx="7108825" cy="322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542" y="6446122"/>
            <a:ext cx="139509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2734" y="6446122"/>
            <a:ext cx="93852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7694" y="6446122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8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5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40640">
              <a:lnSpc>
                <a:spcPts val="4730"/>
              </a:lnSpc>
              <a:spcBef>
                <a:spcPts val="720"/>
              </a:spcBef>
            </a:pPr>
            <a:r>
              <a:rPr dirty="0"/>
              <a:t>Radiative </a:t>
            </a:r>
            <a:r>
              <a:rPr spc="-35" dirty="0"/>
              <a:t>Transfer </a:t>
            </a:r>
            <a:r>
              <a:rPr dirty="0"/>
              <a:t>&amp;  </a:t>
            </a:r>
            <a:r>
              <a:rPr spc="-55" dirty="0"/>
              <a:t>Volume </a:t>
            </a:r>
            <a:r>
              <a:rPr dirty="0"/>
              <a:t>Path</a:t>
            </a:r>
            <a:r>
              <a:rPr spc="-20" dirty="0"/>
              <a:t> </a:t>
            </a:r>
            <a:r>
              <a:rPr spc="-35" dirty="0"/>
              <a:t>Tracing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6213" y="3313557"/>
            <a:ext cx="6220587" cy="287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0440" indent="-5257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CS295, Spring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2017</a:t>
            </a:r>
            <a:endParaRPr sz="2800" dirty="0">
              <a:latin typeface="Arial"/>
              <a:cs typeface="Arial"/>
            </a:endParaRPr>
          </a:p>
          <a:p>
            <a:pPr marL="12700" marR="5080" indent="967740">
              <a:lnSpc>
                <a:spcPct val="123200"/>
              </a:lnSpc>
              <a:spcBef>
                <a:spcPts val="1380"/>
              </a:spcBef>
            </a:pPr>
            <a:r>
              <a:rPr sz="2800" b="1" spc="-5" dirty="0">
                <a:latin typeface="Arial"/>
                <a:cs typeface="Arial"/>
              </a:rPr>
              <a:t>Shuang Zhao  </a:t>
            </a:r>
            <a:r>
              <a:rPr sz="2400" spc="-5" dirty="0">
                <a:latin typeface="Arial"/>
                <a:cs typeface="Arial"/>
              </a:rPr>
              <a:t>Computer Science Department  University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California,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Irvine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 marR="5080" indent="967740">
              <a:lnSpc>
                <a:spcPct val="123200"/>
              </a:lnSpc>
              <a:spcBef>
                <a:spcPts val="1380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 marR="5080" indent="967740">
              <a:lnSpc>
                <a:spcPct val="123200"/>
              </a:lnSpc>
              <a:spcBef>
                <a:spcPts val="1380"/>
              </a:spcBef>
            </a:pPr>
            <a:r>
              <a:rPr lang="en-US" sz="2400" spc="-5" dirty="0" smtClean="0">
                <a:latin typeface="Arial"/>
                <a:cs typeface="Arial"/>
              </a:rPr>
              <a:t>Modified from the original slides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4428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Radiative</a:t>
            </a:r>
            <a:r>
              <a:rPr sz="4000" spc="-60" dirty="0"/>
              <a:t> </a:t>
            </a:r>
            <a:r>
              <a:rPr sz="4000" spc="-30" dirty="0"/>
              <a:t>Transfer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94789"/>
            <a:ext cx="6979920" cy="39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 mathematical model describing how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light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Arial"/>
                <a:cs typeface="Arial"/>
              </a:rPr>
              <a:t>interacts with participating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3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Originated 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physics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Now used in many areas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Astrophysics (light transport in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space)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5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Biomedicine (light transport in human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tissue)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Graphics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Nuclear science &amp; engineering (neutron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transport)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5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Remote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sensing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17" name="object 4"/>
          <p:cNvSpPr/>
          <p:nvPr/>
        </p:nvSpPr>
        <p:spPr>
          <a:xfrm>
            <a:off x="5629845" y="1904447"/>
            <a:ext cx="2722627" cy="177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 txBox="1"/>
          <p:nvPr/>
        </p:nvSpPr>
        <p:spPr>
          <a:xfrm>
            <a:off x="707542" y="1447800"/>
            <a:ext cx="6979920" cy="33720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Focus on how radiance changes at each point and direction</a:t>
            </a: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endParaRPr lang="en-US" sz="2800" spc="-5" dirty="0" smtClean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endParaRPr lang="en-US" sz="2800" spc="-5" dirty="0" smtClean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endParaRPr lang="en-US" sz="2800" spc="-5" dirty="0" smtClean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Consider                       , not</a:t>
            </a: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11"/>
          <p:cNvSpPr/>
          <p:nvPr/>
        </p:nvSpPr>
        <p:spPr>
          <a:xfrm>
            <a:off x="2438400" y="3778383"/>
            <a:ext cx="2194560" cy="788624"/>
          </a:xfrm>
          <a:prstGeom prst="rect">
            <a:avLst/>
          </a:prstGeom>
          <a:blipFill>
            <a:blip r:embed="rId3" cstate="print"/>
            <a:srcRect/>
            <a:stretch>
              <a:fillRect l="2" t="-1" r="-447404" b="-8805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1"/>
          <p:cNvSpPr/>
          <p:nvPr/>
        </p:nvSpPr>
        <p:spPr>
          <a:xfrm>
            <a:off x="5492902" y="3783376"/>
            <a:ext cx="1188720" cy="788624"/>
          </a:xfrm>
          <a:prstGeom prst="rect">
            <a:avLst/>
          </a:prstGeom>
          <a:blipFill>
            <a:blip r:embed="rId3" cstate="print"/>
            <a:srcRect/>
            <a:stretch>
              <a:fillRect l="-82217" t="-1" r="-828371" b="-8805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39724" y="1513332"/>
            <a:ext cx="740664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3820" y="3289172"/>
            <a:ext cx="1704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7678" y="3289172"/>
            <a:ext cx="1941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Ou</a:t>
            </a:r>
            <a:r>
              <a:rPr sz="2400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scatt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ering 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5560" y="3289172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Emission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792" y="3286505"/>
            <a:ext cx="1475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fer</a:t>
            </a:r>
            <a:r>
              <a:rPr sz="2400" spc="-5" dirty="0">
                <a:latin typeface="Arial"/>
                <a:cs typeface="Arial"/>
              </a:rPr>
              <a:t>enti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  radiance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2400" y="4517135"/>
            <a:ext cx="1160145" cy="702945"/>
          </a:xfrm>
          <a:custGeom>
            <a:avLst/>
            <a:gdLst/>
            <a:ahLst/>
            <a:cxnLst/>
            <a:rect l="l" t="t" r="r" b="b"/>
            <a:pathLst>
              <a:path w="1160145" h="702945">
                <a:moveTo>
                  <a:pt x="1042670" y="0"/>
                </a:moveTo>
                <a:lnTo>
                  <a:pt x="117094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4" y="702563"/>
                </a:lnTo>
                <a:lnTo>
                  <a:pt x="1042670" y="702563"/>
                </a:lnTo>
                <a:lnTo>
                  <a:pt x="1088237" y="693358"/>
                </a:lnTo>
                <a:lnTo>
                  <a:pt x="1125458" y="668258"/>
                </a:lnTo>
                <a:lnTo>
                  <a:pt x="1150558" y="631037"/>
                </a:lnTo>
                <a:lnTo>
                  <a:pt x="1159764" y="585469"/>
                </a:lnTo>
                <a:lnTo>
                  <a:pt x="1159764" y="117093"/>
                </a:lnTo>
                <a:lnTo>
                  <a:pt x="1150558" y="71526"/>
                </a:lnTo>
                <a:lnTo>
                  <a:pt x="1125458" y="34305"/>
                </a:lnTo>
                <a:lnTo>
                  <a:pt x="1088237" y="9205"/>
                </a:lnTo>
                <a:lnTo>
                  <a:pt x="104267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2471" y="4517135"/>
            <a:ext cx="1710055" cy="702945"/>
          </a:xfrm>
          <a:custGeom>
            <a:avLst/>
            <a:gdLst/>
            <a:ahLst/>
            <a:cxnLst/>
            <a:rect l="l" t="t" r="r" b="b"/>
            <a:pathLst>
              <a:path w="1710054" h="702945">
                <a:moveTo>
                  <a:pt x="1592833" y="0"/>
                </a:moveTo>
                <a:lnTo>
                  <a:pt x="117093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3" y="702563"/>
                </a:lnTo>
                <a:lnTo>
                  <a:pt x="1592833" y="702563"/>
                </a:lnTo>
                <a:lnTo>
                  <a:pt x="1638401" y="693358"/>
                </a:lnTo>
                <a:lnTo>
                  <a:pt x="1675622" y="668258"/>
                </a:lnTo>
                <a:lnTo>
                  <a:pt x="1700722" y="631037"/>
                </a:lnTo>
                <a:lnTo>
                  <a:pt x="1709927" y="585469"/>
                </a:lnTo>
                <a:lnTo>
                  <a:pt x="1709927" y="117093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3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4539" y="4517135"/>
            <a:ext cx="4028440" cy="702945"/>
          </a:xfrm>
          <a:custGeom>
            <a:avLst/>
            <a:gdLst/>
            <a:ahLst/>
            <a:cxnLst/>
            <a:rect l="l" t="t" r="r" b="b"/>
            <a:pathLst>
              <a:path w="4028440" h="702945">
                <a:moveTo>
                  <a:pt x="3910838" y="0"/>
                </a:moveTo>
                <a:lnTo>
                  <a:pt x="117093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3" y="702563"/>
                </a:lnTo>
                <a:lnTo>
                  <a:pt x="3910838" y="702563"/>
                </a:lnTo>
                <a:lnTo>
                  <a:pt x="3956405" y="693358"/>
                </a:lnTo>
                <a:lnTo>
                  <a:pt x="3993626" y="668258"/>
                </a:lnTo>
                <a:lnTo>
                  <a:pt x="4018726" y="631037"/>
                </a:lnTo>
                <a:lnTo>
                  <a:pt x="4027932" y="585469"/>
                </a:lnTo>
                <a:lnTo>
                  <a:pt x="4027932" y="117093"/>
                </a:lnTo>
                <a:lnTo>
                  <a:pt x="4018726" y="71526"/>
                </a:lnTo>
                <a:lnTo>
                  <a:pt x="3993626" y="34305"/>
                </a:lnTo>
                <a:lnTo>
                  <a:pt x="3956405" y="9205"/>
                </a:lnTo>
                <a:lnTo>
                  <a:pt x="391083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07" y="4573523"/>
            <a:ext cx="8682228" cy="577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36416" y="5246370"/>
            <a:ext cx="142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106795" y="5245734"/>
            <a:ext cx="27755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Out-scattering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Emission 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7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924682"/>
            <a:ext cx="7200265" cy="2862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RTE </a:t>
            </a:r>
            <a:r>
              <a:rPr sz="2400" spc="-5" dirty="0">
                <a:latin typeface="Arial"/>
                <a:cs typeface="Arial"/>
              </a:rPr>
              <a:t>is a </a:t>
            </a:r>
            <a:r>
              <a:rPr sz="2400" dirty="0">
                <a:latin typeface="Arial"/>
                <a:cs typeface="Arial"/>
              </a:rPr>
              <a:t>first-order </a:t>
            </a:r>
            <a:r>
              <a:rPr sz="2400" spc="-5" dirty="0">
                <a:latin typeface="Arial"/>
                <a:cs typeface="Arial"/>
              </a:rPr>
              <a:t>integro-differential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590"/>
              </a:lnSpc>
              <a:buChar char="•"/>
              <a:tabLst>
                <a:tab pos="241300" algn="l"/>
                <a:tab pos="6414135" algn="l"/>
                <a:tab pos="6583045" algn="l"/>
              </a:tabLst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 participating medium in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volume		with  boundary </a:t>
            </a:r>
            <a:r>
              <a:rPr lang="en-US" sz="2400" spc="-5" dirty="0" smtClean="0">
                <a:latin typeface="Arial"/>
                <a:cs typeface="Arial"/>
              </a:rPr>
              <a:t>    </a:t>
            </a:r>
            <a:r>
              <a:rPr sz="2400" dirty="0" smtClean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RTE </a:t>
            </a:r>
            <a:r>
              <a:rPr sz="2400" spc="-5" dirty="0">
                <a:latin typeface="Arial"/>
                <a:cs typeface="Arial"/>
              </a:rPr>
              <a:t>governs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radiance values  inside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volume </a:t>
            </a:r>
            <a:r>
              <a:rPr sz="2400" dirty="0">
                <a:latin typeface="Arial"/>
                <a:cs typeface="Arial"/>
              </a:rPr>
              <a:t>(i.e.,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	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241300" marR="118110" indent="-228600">
              <a:lnSpc>
                <a:spcPts val="2590"/>
              </a:lnSpc>
              <a:buChar char="•"/>
              <a:tabLst>
                <a:tab pos="241300" algn="l"/>
                <a:tab pos="2010410" algn="l"/>
                <a:tab pos="54997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boundary condition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radiance field 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boundary	</a:t>
            </a:r>
            <a:r>
              <a:rPr sz="2400" dirty="0">
                <a:latin typeface="Arial"/>
                <a:cs typeface="Arial"/>
              </a:rPr>
              <a:t>(i.e., </a:t>
            </a:r>
            <a:r>
              <a:rPr sz="2400" i="1" spc="-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i="1" spc="-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i="1" dirty="0">
                <a:latin typeface="Arial"/>
                <a:cs typeface="Arial"/>
              </a:rPr>
              <a:t>ω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	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0" y="1458467"/>
            <a:ext cx="1160145" cy="701040"/>
          </a:xfrm>
          <a:custGeom>
            <a:avLst/>
            <a:gdLst/>
            <a:ahLst/>
            <a:cxnLst/>
            <a:rect l="l" t="t" r="r" b="b"/>
            <a:pathLst>
              <a:path w="1160145" h="701039">
                <a:moveTo>
                  <a:pt x="1042924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1042924" y="701040"/>
                </a:lnTo>
                <a:lnTo>
                  <a:pt x="1088397" y="691856"/>
                </a:lnTo>
                <a:lnTo>
                  <a:pt x="1125537" y="666813"/>
                </a:lnTo>
                <a:lnTo>
                  <a:pt x="1150580" y="629673"/>
                </a:lnTo>
                <a:lnTo>
                  <a:pt x="1159764" y="584200"/>
                </a:lnTo>
                <a:lnTo>
                  <a:pt x="1159764" y="116840"/>
                </a:lnTo>
                <a:lnTo>
                  <a:pt x="1150580" y="71366"/>
                </a:lnTo>
                <a:lnTo>
                  <a:pt x="1125537" y="34226"/>
                </a:lnTo>
                <a:lnTo>
                  <a:pt x="1088397" y="9183"/>
                </a:lnTo>
                <a:lnTo>
                  <a:pt x="1042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471" y="1458467"/>
            <a:ext cx="1710055" cy="701040"/>
          </a:xfrm>
          <a:custGeom>
            <a:avLst/>
            <a:gdLst/>
            <a:ahLst/>
            <a:cxnLst/>
            <a:rect l="l" t="t" r="r" b="b"/>
            <a:pathLst>
              <a:path w="1710054" h="701039">
                <a:moveTo>
                  <a:pt x="1593087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40"/>
                </a:lnTo>
                <a:lnTo>
                  <a:pt x="1593087" y="701040"/>
                </a:lnTo>
                <a:lnTo>
                  <a:pt x="1638561" y="691856"/>
                </a:lnTo>
                <a:lnTo>
                  <a:pt x="1675701" y="666813"/>
                </a:lnTo>
                <a:lnTo>
                  <a:pt x="1700744" y="629673"/>
                </a:lnTo>
                <a:lnTo>
                  <a:pt x="1709927" y="584200"/>
                </a:lnTo>
                <a:lnTo>
                  <a:pt x="1709927" y="116840"/>
                </a:lnTo>
                <a:lnTo>
                  <a:pt x="1700744" y="71366"/>
                </a:lnTo>
                <a:lnTo>
                  <a:pt x="1675701" y="34226"/>
                </a:lnTo>
                <a:lnTo>
                  <a:pt x="1638561" y="9183"/>
                </a:lnTo>
                <a:lnTo>
                  <a:pt x="1593087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539" y="1458467"/>
            <a:ext cx="4028440" cy="701040"/>
          </a:xfrm>
          <a:custGeom>
            <a:avLst/>
            <a:gdLst/>
            <a:ahLst/>
            <a:cxnLst/>
            <a:rect l="l" t="t" r="r" b="b"/>
            <a:pathLst>
              <a:path w="4028440" h="701039">
                <a:moveTo>
                  <a:pt x="39110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3911092" y="701040"/>
                </a:lnTo>
                <a:lnTo>
                  <a:pt x="3956565" y="691856"/>
                </a:lnTo>
                <a:lnTo>
                  <a:pt x="3993705" y="666813"/>
                </a:lnTo>
                <a:lnTo>
                  <a:pt x="4018748" y="629673"/>
                </a:lnTo>
                <a:lnTo>
                  <a:pt x="4027932" y="584200"/>
                </a:lnTo>
                <a:lnTo>
                  <a:pt x="4027932" y="116840"/>
                </a:lnTo>
                <a:lnTo>
                  <a:pt x="4018748" y="71366"/>
                </a:lnTo>
                <a:lnTo>
                  <a:pt x="3993705" y="34226"/>
                </a:lnTo>
                <a:lnTo>
                  <a:pt x="3956565" y="9183"/>
                </a:lnTo>
                <a:lnTo>
                  <a:pt x="391109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7" y="1513332"/>
            <a:ext cx="8682228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6416" y="2185238"/>
            <a:ext cx="1425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6795" y="2184603"/>
            <a:ext cx="2775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Out-scattering</a:t>
            </a:r>
            <a:r>
              <a:rPr sz="2000" spc="3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Emission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1552" y="3712464"/>
            <a:ext cx="858011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0195" y="4104132"/>
            <a:ext cx="335280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2623" y="4349496"/>
            <a:ext cx="2084831" cy="31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0383" y="5481828"/>
            <a:ext cx="335280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3708" y="5448300"/>
            <a:ext cx="862584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924682"/>
            <a:ext cx="295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Differential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4015" y="4090796"/>
            <a:ext cx="300418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5B9BD4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5B9BD4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5B9BD4"/>
                </a:solidFill>
                <a:latin typeface="Arial"/>
                <a:cs typeface="Arial"/>
              </a:rPr>
              <a:t>a probability density</a:t>
            </a:r>
            <a:r>
              <a:rPr sz="2000" spc="-13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B9BD4"/>
                </a:solidFill>
                <a:latin typeface="Arial"/>
                <a:cs typeface="Arial"/>
              </a:rPr>
              <a:t>over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090796"/>
            <a:ext cx="3160395" cy="190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Scattering</a:t>
            </a:r>
            <a:r>
              <a:rPr sz="2400" spc="-6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coefficient: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620"/>
              </a:lnSpc>
            </a:pP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Phase</a:t>
            </a:r>
            <a:r>
              <a:rPr sz="2400" spc="-3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function: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285"/>
              </a:lnSpc>
            </a:pPr>
            <a:r>
              <a:rPr sz="2000" dirty="0">
                <a:solidFill>
                  <a:srgbClr val="5B9BD4"/>
                </a:solidFill>
                <a:latin typeface="Arial"/>
                <a:cs typeface="Arial"/>
              </a:rPr>
              <a:t>given </a:t>
            </a:r>
            <a:r>
              <a:rPr sz="2000" b="1" i="1" dirty="0">
                <a:solidFill>
                  <a:srgbClr val="5B9BD4"/>
                </a:solidFill>
                <a:latin typeface="Arial"/>
                <a:cs typeface="Arial"/>
              </a:rPr>
              <a:t>x </a:t>
            </a:r>
            <a:r>
              <a:rPr sz="2000" dirty="0">
                <a:solidFill>
                  <a:srgbClr val="5B9BD4"/>
                </a:solidFill>
                <a:latin typeface="Arial"/>
                <a:cs typeface="Arial"/>
              </a:rPr>
              <a:t>and</a:t>
            </a:r>
            <a:r>
              <a:rPr sz="2000" spc="-12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5B9BD4"/>
                </a:solidFill>
                <a:latin typeface="Arial"/>
                <a:cs typeface="Arial"/>
              </a:rPr>
              <a:t>ω</a:t>
            </a:r>
            <a:r>
              <a:rPr sz="1950" baseline="-21367" dirty="0">
                <a:solidFill>
                  <a:srgbClr val="5B9BD4"/>
                </a:solidFill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Extinction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coefficient: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Source</a:t>
            </a:r>
            <a:r>
              <a:rPr sz="2400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term: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148" y="3393947"/>
            <a:ext cx="7537704" cy="541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0" y="1458467"/>
            <a:ext cx="1160145" cy="701040"/>
          </a:xfrm>
          <a:custGeom>
            <a:avLst/>
            <a:gdLst/>
            <a:ahLst/>
            <a:cxnLst/>
            <a:rect l="l" t="t" r="r" b="b"/>
            <a:pathLst>
              <a:path w="1160145" h="701039">
                <a:moveTo>
                  <a:pt x="1042924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1042924" y="701040"/>
                </a:lnTo>
                <a:lnTo>
                  <a:pt x="1088397" y="691856"/>
                </a:lnTo>
                <a:lnTo>
                  <a:pt x="1125537" y="666813"/>
                </a:lnTo>
                <a:lnTo>
                  <a:pt x="1150580" y="629673"/>
                </a:lnTo>
                <a:lnTo>
                  <a:pt x="1159764" y="584200"/>
                </a:lnTo>
                <a:lnTo>
                  <a:pt x="1159764" y="116840"/>
                </a:lnTo>
                <a:lnTo>
                  <a:pt x="1150580" y="71366"/>
                </a:lnTo>
                <a:lnTo>
                  <a:pt x="1125537" y="34226"/>
                </a:lnTo>
                <a:lnTo>
                  <a:pt x="1088397" y="9183"/>
                </a:lnTo>
                <a:lnTo>
                  <a:pt x="1042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2471" y="1458467"/>
            <a:ext cx="1710055" cy="701040"/>
          </a:xfrm>
          <a:custGeom>
            <a:avLst/>
            <a:gdLst/>
            <a:ahLst/>
            <a:cxnLst/>
            <a:rect l="l" t="t" r="r" b="b"/>
            <a:pathLst>
              <a:path w="1710054" h="701039">
                <a:moveTo>
                  <a:pt x="1593087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40"/>
                </a:lnTo>
                <a:lnTo>
                  <a:pt x="1593087" y="701040"/>
                </a:lnTo>
                <a:lnTo>
                  <a:pt x="1638561" y="691856"/>
                </a:lnTo>
                <a:lnTo>
                  <a:pt x="1675701" y="666813"/>
                </a:lnTo>
                <a:lnTo>
                  <a:pt x="1700744" y="629673"/>
                </a:lnTo>
                <a:lnTo>
                  <a:pt x="1709927" y="584200"/>
                </a:lnTo>
                <a:lnTo>
                  <a:pt x="1709927" y="116840"/>
                </a:lnTo>
                <a:lnTo>
                  <a:pt x="1700744" y="71366"/>
                </a:lnTo>
                <a:lnTo>
                  <a:pt x="1675701" y="34226"/>
                </a:lnTo>
                <a:lnTo>
                  <a:pt x="1638561" y="9183"/>
                </a:lnTo>
                <a:lnTo>
                  <a:pt x="1593087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4539" y="1458467"/>
            <a:ext cx="4028440" cy="701040"/>
          </a:xfrm>
          <a:custGeom>
            <a:avLst/>
            <a:gdLst/>
            <a:ahLst/>
            <a:cxnLst/>
            <a:rect l="l" t="t" r="r" b="b"/>
            <a:pathLst>
              <a:path w="4028440" h="701039">
                <a:moveTo>
                  <a:pt x="39110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3911092" y="701040"/>
                </a:lnTo>
                <a:lnTo>
                  <a:pt x="3956565" y="691856"/>
                </a:lnTo>
                <a:lnTo>
                  <a:pt x="3993705" y="666813"/>
                </a:lnTo>
                <a:lnTo>
                  <a:pt x="4018748" y="629673"/>
                </a:lnTo>
                <a:lnTo>
                  <a:pt x="4027932" y="584200"/>
                </a:lnTo>
                <a:lnTo>
                  <a:pt x="4027932" y="116840"/>
                </a:lnTo>
                <a:lnTo>
                  <a:pt x="4018748" y="71366"/>
                </a:lnTo>
                <a:lnTo>
                  <a:pt x="3993705" y="34226"/>
                </a:lnTo>
                <a:lnTo>
                  <a:pt x="3956565" y="9183"/>
                </a:lnTo>
                <a:lnTo>
                  <a:pt x="391109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7" y="1513332"/>
            <a:ext cx="8682228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6416" y="2185238"/>
            <a:ext cx="1425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6795" y="2184603"/>
            <a:ext cx="2775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Out-scattering</a:t>
            </a:r>
            <a:r>
              <a:rPr sz="2000" spc="3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Emission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12691" y="4163567"/>
            <a:ext cx="1481327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8020" y="4491228"/>
            <a:ext cx="1680972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58911" y="4515611"/>
            <a:ext cx="22250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2691" y="5230367"/>
            <a:ext cx="1892808" cy="306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3304" y="5699759"/>
            <a:ext cx="1758695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924682"/>
            <a:ext cx="7393940" cy="233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σ</a:t>
            </a:r>
            <a:r>
              <a:rPr sz="2400" spc="-7" baseline="-20833" dirty="0">
                <a:solidFill>
                  <a:srgbClr val="C00000"/>
                </a:solidFill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controls how frequently light scatters and is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also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known </a:t>
            </a:r>
            <a:r>
              <a:rPr sz="2400" dirty="0">
                <a:latin typeface="Arial"/>
                <a:cs typeface="Arial"/>
              </a:rPr>
              <a:t>as the </a:t>
            </a:r>
            <a:r>
              <a:rPr sz="2400" i="1" spc="-5" dirty="0">
                <a:latin typeface="Arial"/>
                <a:cs typeface="Arial"/>
              </a:rPr>
              <a:t>optical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density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61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ratio between </a:t>
            </a:r>
            <a:r>
              <a:rPr sz="2400" i="1" spc="-5" dirty="0">
                <a:solidFill>
                  <a:srgbClr val="5B9BD4"/>
                </a:solidFill>
                <a:latin typeface="Arial"/>
                <a:cs typeface="Arial"/>
              </a:rPr>
              <a:t>σ</a:t>
            </a:r>
            <a:r>
              <a:rPr sz="2400" spc="-7" baseline="-20833" dirty="0">
                <a:solidFill>
                  <a:srgbClr val="5B9BD4"/>
                </a:solidFill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σ</a:t>
            </a:r>
            <a:r>
              <a:rPr sz="2400" spc="-7" baseline="-20833" dirty="0">
                <a:solidFill>
                  <a:srgbClr val="C00000"/>
                </a:solidFill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controls </a:t>
            </a:r>
            <a:r>
              <a:rPr sz="2400" dirty="0">
                <a:latin typeface="Arial"/>
                <a:cs typeface="Arial"/>
              </a:rPr>
              <a:t>the fraction of  </a:t>
            </a:r>
            <a:r>
              <a:rPr sz="2400" spc="-5" dirty="0">
                <a:latin typeface="Arial"/>
                <a:cs typeface="Arial"/>
              </a:rPr>
              <a:t>radiant energy </a:t>
            </a:r>
            <a:r>
              <a:rPr sz="2400" i="1" spc="-5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being absorbed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scattering  </a:t>
            </a:r>
            <a:r>
              <a:rPr sz="2400" spc="-5" dirty="0">
                <a:latin typeface="Arial"/>
                <a:cs typeface="Arial"/>
              </a:rPr>
              <a:t>and is also known as the </a:t>
            </a:r>
            <a:r>
              <a:rPr sz="2400" i="1" spc="-5" dirty="0">
                <a:latin typeface="Arial"/>
                <a:cs typeface="Arial"/>
              </a:rPr>
              <a:t>single-scattering</a:t>
            </a:r>
            <a:r>
              <a:rPr sz="2400" i="1" spc="2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albedo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0" y="1458467"/>
            <a:ext cx="1160145" cy="701040"/>
          </a:xfrm>
          <a:custGeom>
            <a:avLst/>
            <a:gdLst/>
            <a:ahLst/>
            <a:cxnLst/>
            <a:rect l="l" t="t" r="r" b="b"/>
            <a:pathLst>
              <a:path w="1160145" h="701039">
                <a:moveTo>
                  <a:pt x="1042924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1042924" y="701040"/>
                </a:lnTo>
                <a:lnTo>
                  <a:pt x="1088397" y="691856"/>
                </a:lnTo>
                <a:lnTo>
                  <a:pt x="1125537" y="666813"/>
                </a:lnTo>
                <a:lnTo>
                  <a:pt x="1150580" y="629673"/>
                </a:lnTo>
                <a:lnTo>
                  <a:pt x="1159764" y="584200"/>
                </a:lnTo>
                <a:lnTo>
                  <a:pt x="1159764" y="116840"/>
                </a:lnTo>
                <a:lnTo>
                  <a:pt x="1150580" y="71366"/>
                </a:lnTo>
                <a:lnTo>
                  <a:pt x="1125537" y="34226"/>
                </a:lnTo>
                <a:lnTo>
                  <a:pt x="1088397" y="9183"/>
                </a:lnTo>
                <a:lnTo>
                  <a:pt x="1042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471" y="1458467"/>
            <a:ext cx="1710055" cy="701040"/>
          </a:xfrm>
          <a:custGeom>
            <a:avLst/>
            <a:gdLst/>
            <a:ahLst/>
            <a:cxnLst/>
            <a:rect l="l" t="t" r="r" b="b"/>
            <a:pathLst>
              <a:path w="1710054" h="701039">
                <a:moveTo>
                  <a:pt x="1593087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40"/>
                </a:lnTo>
                <a:lnTo>
                  <a:pt x="1593087" y="701040"/>
                </a:lnTo>
                <a:lnTo>
                  <a:pt x="1638561" y="691856"/>
                </a:lnTo>
                <a:lnTo>
                  <a:pt x="1675701" y="666813"/>
                </a:lnTo>
                <a:lnTo>
                  <a:pt x="1700744" y="629673"/>
                </a:lnTo>
                <a:lnTo>
                  <a:pt x="1709927" y="584200"/>
                </a:lnTo>
                <a:lnTo>
                  <a:pt x="1709927" y="116840"/>
                </a:lnTo>
                <a:lnTo>
                  <a:pt x="1700744" y="71366"/>
                </a:lnTo>
                <a:lnTo>
                  <a:pt x="1675701" y="34226"/>
                </a:lnTo>
                <a:lnTo>
                  <a:pt x="1638561" y="9183"/>
                </a:lnTo>
                <a:lnTo>
                  <a:pt x="1593087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539" y="1458467"/>
            <a:ext cx="4028440" cy="701040"/>
          </a:xfrm>
          <a:custGeom>
            <a:avLst/>
            <a:gdLst/>
            <a:ahLst/>
            <a:cxnLst/>
            <a:rect l="l" t="t" r="r" b="b"/>
            <a:pathLst>
              <a:path w="4028440" h="701039">
                <a:moveTo>
                  <a:pt x="39110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3911092" y="701040"/>
                </a:lnTo>
                <a:lnTo>
                  <a:pt x="3956565" y="691856"/>
                </a:lnTo>
                <a:lnTo>
                  <a:pt x="3993705" y="666813"/>
                </a:lnTo>
                <a:lnTo>
                  <a:pt x="4018748" y="629673"/>
                </a:lnTo>
                <a:lnTo>
                  <a:pt x="4027932" y="584200"/>
                </a:lnTo>
                <a:lnTo>
                  <a:pt x="4027932" y="116840"/>
                </a:lnTo>
                <a:lnTo>
                  <a:pt x="4018748" y="71366"/>
                </a:lnTo>
                <a:lnTo>
                  <a:pt x="3993705" y="34226"/>
                </a:lnTo>
                <a:lnTo>
                  <a:pt x="3956565" y="9183"/>
                </a:lnTo>
                <a:lnTo>
                  <a:pt x="391109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7" y="1513332"/>
            <a:ext cx="8682228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6416" y="2185238"/>
            <a:ext cx="1425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6106795" y="2184603"/>
            <a:ext cx="2775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Out-scattering</a:t>
            </a:r>
            <a:r>
              <a:rPr sz="2000" spc="3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Emission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41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Radiative </a:t>
            </a:r>
            <a:r>
              <a:rPr sz="3600" spc="-30" dirty="0"/>
              <a:t>Transfer </a:t>
            </a:r>
            <a:r>
              <a:rPr sz="3600" spc="-5" dirty="0"/>
              <a:t>Equation</a:t>
            </a:r>
            <a:r>
              <a:rPr sz="3600" spc="25" dirty="0"/>
              <a:t> </a:t>
            </a:r>
            <a:r>
              <a:rPr sz="3600" dirty="0"/>
              <a:t>(RTE)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924682"/>
            <a:ext cx="755904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5B9BD4"/>
                </a:solidFill>
                <a:latin typeface="Arial"/>
                <a:cs typeface="Arial"/>
              </a:rPr>
              <a:t>phase function </a:t>
            </a:r>
            <a:r>
              <a:rPr sz="2400" i="1" spc="-5" dirty="0">
                <a:solidFill>
                  <a:srgbClr val="5B9BD4"/>
                </a:solidFill>
                <a:latin typeface="Arial"/>
                <a:cs typeface="Arial"/>
              </a:rPr>
              <a:t>f</a:t>
            </a:r>
            <a:r>
              <a:rPr sz="2400" spc="-7" baseline="-20833" dirty="0">
                <a:solidFill>
                  <a:srgbClr val="5B9BD4"/>
                </a:solidFill>
                <a:latin typeface="Arial"/>
                <a:cs typeface="Arial"/>
              </a:rPr>
              <a:t>p  </a:t>
            </a:r>
            <a:r>
              <a:rPr sz="2400" spc="-5" dirty="0">
                <a:latin typeface="Arial"/>
                <a:cs typeface="Arial"/>
              </a:rPr>
              <a:t>is usually parameterized 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function </a:t>
            </a:r>
            <a:r>
              <a:rPr sz="2400" dirty="0">
                <a:latin typeface="Arial"/>
                <a:cs typeface="Arial"/>
              </a:rPr>
              <a:t>on the </a:t>
            </a:r>
            <a:r>
              <a:rPr sz="2400" spc="-5" dirty="0">
                <a:latin typeface="Arial"/>
                <a:cs typeface="Arial"/>
              </a:rPr>
              <a:t>angle between 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7" baseline="-20833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5" dirty="0">
                <a:latin typeface="Arial"/>
                <a:cs typeface="Arial"/>
              </a:rPr>
              <a:t>.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Namely,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735"/>
              </a:lnSpc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Example: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Henyey-Greenstein </a:t>
            </a:r>
            <a:r>
              <a:rPr sz="2400" dirty="0">
                <a:latin typeface="Arial"/>
                <a:cs typeface="Arial"/>
              </a:rPr>
              <a:t>(HG)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</a:t>
            </a:r>
            <a:endParaRPr sz="2400" dirty="0">
              <a:latin typeface="Arial"/>
              <a:cs typeface="Arial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parameter -</a:t>
            </a:r>
            <a:r>
              <a:rPr sz="2400" dirty="0" smtClean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&lt; </a:t>
            </a:r>
            <a:r>
              <a:rPr sz="2400" i="1" dirty="0">
                <a:latin typeface="Arial"/>
                <a:cs typeface="Arial"/>
              </a:rPr>
              <a:t>g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1</a:t>
            </a:r>
            <a:r>
              <a:rPr lang="en-US" sz="2400" spc="-5" dirty="0" smtClean="0">
                <a:latin typeface="Arial"/>
                <a:cs typeface="Arial"/>
              </a:rPr>
              <a:t> (more forward scattering)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0" y="1458467"/>
            <a:ext cx="1160145" cy="701040"/>
          </a:xfrm>
          <a:custGeom>
            <a:avLst/>
            <a:gdLst/>
            <a:ahLst/>
            <a:cxnLst/>
            <a:rect l="l" t="t" r="r" b="b"/>
            <a:pathLst>
              <a:path w="1160145" h="701039">
                <a:moveTo>
                  <a:pt x="1042924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1042924" y="701040"/>
                </a:lnTo>
                <a:lnTo>
                  <a:pt x="1088397" y="691856"/>
                </a:lnTo>
                <a:lnTo>
                  <a:pt x="1125537" y="666813"/>
                </a:lnTo>
                <a:lnTo>
                  <a:pt x="1150580" y="629673"/>
                </a:lnTo>
                <a:lnTo>
                  <a:pt x="1159764" y="584200"/>
                </a:lnTo>
                <a:lnTo>
                  <a:pt x="1159764" y="116840"/>
                </a:lnTo>
                <a:lnTo>
                  <a:pt x="1150580" y="71366"/>
                </a:lnTo>
                <a:lnTo>
                  <a:pt x="1125537" y="34226"/>
                </a:lnTo>
                <a:lnTo>
                  <a:pt x="1088397" y="9183"/>
                </a:lnTo>
                <a:lnTo>
                  <a:pt x="1042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471" y="1458467"/>
            <a:ext cx="1710055" cy="701040"/>
          </a:xfrm>
          <a:custGeom>
            <a:avLst/>
            <a:gdLst/>
            <a:ahLst/>
            <a:cxnLst/>
            <a:rect l="l" t="t" r="r" b="b"/>
            <a:pathLst>
              <a:path w="1710054" h="701039">
                <a:moveTo>
                  <a:pt x="1593087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40"/>
                </a:lnTo>
                <a:lnTo>
                  <a:pt x="1593087" y="701040"/>
                </a:lnTo>
                <a:lnTo>
                  <a:pt x="1638561" y="691856"/>
                </a:lnTo>
                <a:lnTo>
                  <a:pt x="1675701" y="666813"/>
                </a:lnTo>
                <a:lnTo>
                  <a:pt x="1700744" y="629673"/>
                </a:lnTo>
                <a:lnTo>
                  <a:pt x="1709927" y="584200"/>
                </a:lnTo>
                <a:lnTo>
                  <a:pt x="1709927" y="116840"/>
                </a:lnTo>
                <a:lnTo>
                  <a:pt x="1700744" y="71366"/>
                </a:lnTo>
                <a:lnTo>
                  <a:pt x="1675701" y="34226"/>
                </a:lnTo>
                <a:lnTo>
                  <a:pt x="1638561" y="9183"/>
                </a:lnTo>
                <a:lnTo>
                  <a:pt x="1593087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539" y="1458467"/>
            <a:ext cx="4028440" cy="701040"/>
          </a:xfrm>
          <a:custGeom>
            <a:avLst/>
            <a:gdLst/>
            <a:ahLst/>
            <a:cxnLst/>
            <a:rect l="l" t="t" r="r" b="b"/>
            <a:pathLst>
              <a:path w="4028440" h="701039">
                <a:moveTo>
                  <a:pt x="39110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3911092" y="701040"/>
                </a:lnTo>
                <a:lnTo>
                  <a:pt x="3956565" y="691856"/>
                </a:lnTo>
                <a:lnTo>
                  <a:pt x="3993705" y="666813"/>
                </a:lnTo>
                <a:lnTo>
                  <a:pt x="4018748" y="629673"/>
                </a:lnTo>
                <a:lnTo>
                  <a:pt x="4027932" y="584200"/>
                </a:lnTo>
                <a:lnTo>
                  <a:pt x="4027932" y="116840"/>
                </a:lnTo>
                <a:lnTo>
                  <a:pt x="4018748" y="71366"/>
                </a:lnTo>
                <a:lnTo>
                  <a:pt x="3993705" y="34226"/>
                </a:lnTo>
                <a:lnTo>
                  <a:pt x="3956565" y="9183"/>
                </a:lnTo>
                <a:lnTo>
                  <a:pt x="391109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7" y="1513332"/>
            <a:ext cx="8682228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6416" y="2185238"/>
            <a:ext cx="1425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6795" y="2184603"/>
            <a:ext cx="2775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Out-scattering</a:t>
            </a:r>
            <a:r>
              <a:rPr sz="2000" spc="3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Emission</a:t>
            </a:r>
            <a:endParaRPr sz="20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9483" y="3710940"/>
            <a:ext cx="3685032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2429" y="5307020"/>
            <a:ext cx="4905756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6993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Integral Form of the</a:t>
            </a:r>
            <a:r>
              <a:rPr sz="4000" spc="-1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78307" y="1513332"/>
            <a:ext cx="8682228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004" y="2192782"/>
            <a:ext cx="373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Integro-differential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1479" y="2766060"/>
            <a:ext cx="699770" cy="561340"/>
          </a:xfrm>
          <a:custGeom>
            <a:avLst/>
            <a:gdLst/>
            <a:ahLst/>
            <a:cxnLst/>
            <a:rect l="l" t="t" r="r" b="b"/>
            <a:pathLst>
              <a:path w="699770" h="561339">
                <a:moveTo>
                  <a:pt x="699516" y="280415"/>
                </a:moveTo>
                <a:lnTo>
                  <a:pt x="0" y="280415"/>
                </a:lnTo>
                <a:lnTo>
                  <a:pt x="349758" y="560831"/>
                </a:lnTo>
                <a:lnTo>
                  <a:pt x="699516" y="280415"/>
                </a:lnTo>
                <a:close/>
              </a:path>
              <a:path w="699770" h="561339">
                <a:moveTo>
                  <a:pt x="524637" y="0"/>
                </a:moveTo>
                <a:lnTo>
                  <a:pt x="174879" y="0"/>
                </a:lnTo>
                <a:lnTo>
                  <a:pt x="174879" y="280415"/>
                </a:lnTo>
                <a:lnTo>
                  <a:pt x="524637" y="280415"/>
                </a:lnTo>
                <a:lnTo>
                  <a:pt x="52463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1479" y="2766060"/>
            <a:ext cx="699770" cy="561340"/>
          </a:xfrm>
          <a:custGeom>
            <a:avLst/>
            <a:gdLst/>
            <a:ahLst/>
            <a:cxnLst/>
            <a:rect l="l" t="t" r="r" b="b"/>
            <a:pathLst>
              <a:path w="699770" h="561339">
                <a:moveTo>
                  <a:pt x="0" y="280415"/>
                </a:moveTo>
                <a:lnTo>
                  <a:pt x="174879" y="280415"/>
                </a:lnTo>
                <a:lnTo>
                  <a:pt x="174879" y="0"/>
                </a:lnTo>
                <a:lnTo>
                  <a:pt x="524637" y="0"/>
                </a:lnTo>
                <a:lnTo>
                  <a:pt x="524637" y="280415"/>
                </a:lnTo>
                <a:lnTo>
                  <a:pt x="699516" y="280415"/>
                </a:lnTo>
                <a:lnTo>
                  <a:pt x="349758" y="560831"/>
                </a:lnTo>
                <a:lnTo>
                  <a:pt x="0" y="280415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3320" y="3390900"/>
            <a:ext cx="1737360" cy="560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542" y="3978402"/>
            <a:ext cx="7753350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Integral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3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desirable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rewrite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RTE </a:t>
            </a:r>
            <a:r>
              <a:rPr sz="2400" spc="-5" dirty="0">
                <a:latin typeface="Arial"/>
                <a:cs typeface="Arial"/>
              </a:rPr>
              <a:t>as an integral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ts val="228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which can then be solved numerically using Monte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Carlo</a:t>
            </a:r>
            <a:endParaRPr sz="2000">
              <a:latin typeface="Arial"/>
              <a:cs typeface="Arial"/>
            </a:endParaRPr>
          </a:p>
          <a:p>
            <a:pPr marL="69786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949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Integral Form of the</a:t>
            </a:r>
            <a:r>
              <a:rPr sz="4000" spc="-2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3182569"/>
            <a:ext cx="1286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320" y="3182569"/>
            <a:ext cx="4379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let </a:t>
            </a:r>
            <a:r>
              <a:rPr sz="2400" i="1" spc="-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i="1" spc="-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5" dirty="0">
                <a:latin typeface="Arial"/>
                <a:cs typeface="Arial"/>
              </a:rPr>
              <a:t>) denotes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minimal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142" y="3512311"/>
            <a:ext cx="71361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6701155" algn="l"/>
              </a:tabLst>
            </a:pPr>
            <a:r>
              <a:rPr sz="2400" spc="-5" dirty="0">
                <a:latin typeface="Arial"/>
                <a:cs typeface="Arial"/>
              </a:rPr>
              <a:t>distance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ray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b="1" i="1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, -</a:t>
            </a:r>
            <a:r>
              <a:rPr sz="2400" b="1" i="1" dirty="0">
                <a:latin typeface="Arial"/>
                <a:cs typeface="Arial"/>
              </a:rPr>
              <a:t>ω</a:t>
            </a:r>
            <a:r>
              <a:rPr sz="2400" dirty="0">
                <a:latin typeface="Arial"/>
                <a:cs typeface="Arial"/>
              </a:rPr>
              <a:t>) to </a:t>
            </a:r>
            <a:r>
              <a:rPr sz="2400" spc="-5" dirty="0">
                <a:latin typeface="Arial"/>
                <a:cs typeface="Arial"/>
              </a:rPr>
              <a:t>hit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boundary	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words,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382934"/>
            <a:ext cx="5635625" cy="1226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When (</a:t>
            </a:r>
            <a:r>
              <a:rPr sz="2400" b="1" i="1" spc="-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, -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5" dirty="0">
                <a:latin typeface="Arial"/>
                <a:cs typeface="Arial"/>
              </a:rPr>
              <a:t>) never </a:t>
            </a:r>
            <a:r>
              <a:rPr sz="2400" dirty="0">
                <a:latin typeface="Arial"/>
                <a:cs typeface="Arial"/>
              </a:rPr>
              <a:t>hits 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boundary,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7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This can happen when the volume is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infinite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  <a:tab pos="3344545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	with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3133" y="5217921"/>
            <a:ext cx="513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,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2482" y="1514094"/>
            <a:ext cx="2505710" cy="1481455"/>
          </a:xfrm>
          <a:custGeom>
            <a:avLst/>
            <a:gdLst/>
            <a:ahLst/>
            <a:cxnLst/>
            <a:rect l="l" t="t" r="r" b="b"/>
            <a:pathLst>
              <a:path w="2505710" h="1481455">
                <a:moveTo>
                  <a:pt x="0" y="1481327"/>
                </a:moveTo>
                <a:lnTo>
                  <a:pt x="2505456" y="1481327"/>
                </a:lnTo>
                <a:lnTo>
                  <a:pt x="2505456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2482" y="1514094"/>
            <a:ext cx="2505710" cy="1481455"/>
          </a:xfrm>
          <a:custGeom>
            <a:avLst/>
            <a:gdLst/>
            <a:ahLst/>
            <a:cxnLst/>
            <a:rect l="l" t="t" r="r" b="b"/>
            <a:pathLst>
              <a:path w="2505710" h="1481455">
                <a:moveTo>
                  <a:pt x="0" y="1481327"/>
                </a:moveTo>
                <a:lnTo>
                  <a:pt x="2505456" y="1481327"/>
                </a:lnTo>
                <a:lnTo>
                  <a:pt x="2505456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702051"/>
            <a:ext cx="192024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2932" y="1633727"/>
            <a:ext cx="879475" cy="521334"/>
          </a:xfrm>
          <a:custGeom>
            <a:avLst/>
            <a:gdLst/>
            <a:ahLst/>
            <a:cxnLst/>
            <a:rect l="l" t="t" r="r" b="b"/>
            <a:pathLst>
              <a:path w="879475" h="521335">
                <a:moveTo>
                  <a:pt x="0" y="521208"/>
                </a:moveTo>
                <a:lnTo>
                  <a:pt x="879347" y="521208"/>
                </a:lnTo>
                <a:lnTo>
                  <a:pt x="879347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108" y="1754123"/>
            <a:ext cx="312420" cy="28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3694" y="2355342"/>
            <a:ext cx="879475" cy="520065"/>
          </a:xfrm>
          <a:custGeom>
            <a:avLst/>
            <a:gdLst/>
            <a:ahLst/>
            <a:cxnLst/>
            <a:rect l="l" t="t" r="r" b="b"/>
            <a:pathLst>
              <a:path w="879475" h="520064">
                <a:moveTo>
                  <a:pt x="0" y="519684"/>
                </a:moveTo>
                <a:lnTo>
                  <a:pt x="879348" y="519684"/>
                </a:lnTo>
                <a:lnTo>
                  <a:pt x="879348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6108" y="2497835"/>
            <a:ext cx="365760" cy="231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4447" y="2281427"/>
            <a:ext cx="175260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5696" y="2089404"/>
            <a:ext cx="207263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6385" y="2155698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580" y="0"/>
                </a:lnTo>
              </a:path>
            </a:pathLst>
          </a:custGeom>
          <a:ln w="19812">
            <a:solidFill>
              <a:srgbClr val="EC7C3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1720" y="1949195"/>
            <a:ext cx="1359535" cy="132715"/>
          </a:xfrm>
          <a:custGeom>
            <a:avLst/>
            <a:gdLst/>
            <a:ahLst/>
            <a:cxnLst/>
            <a:rect l="l" t="t" r="r" b="b"/>
            <a:pathLst>
              <a:path w="1359535" h="132714">
                <a:moveTo>
                  <a:pt x="0" y="132587"/>
                </a:moveTo>
                <a:lnTo>
                  <a:pt x="5147" y="106799"/>
                </a:lnTo>
                <a:lnTo>
                  <a:pt x="19177" y="85725"/>
                </a:lnTo>
                <a:lnTo>
                  <a:pt x="39969" y="71508"/>
                </a:lnTo>
                <a:lnTo>
                  <a:pt x="65405" y="66293"/>
                </a:lnTo>
                <a:lnTo>
                  <a:pt x="614299" y="66293"/>
                </a:lnTo>
                <a:lnTo>
                  <a:pt x="639734" y="61079"/>
                </a:lnTo>
                <a:lnTo>
                  <a:pt x="660527" y="46862"/>
                </a:lnTo>
                <a:lnTo>
                  <a:pt x="674556" y="25788"/>
                </a:lnTo>
                <a:lnTo>
                  <a:pt x="679704" y="0"/>
                </a:lnTo>
                <a:lnTo>
                  <a:pt x="684851" y="25788"/>
                </a:lnTo>
                <a:lnTo>
                  <a:pt x="698881" y="46862"/>
                </a:lnTo>
                <a:lnTo>
                  <a:pt x="719673" y="61079"/>
                </a:lnTo>
                <a:lnTo>
                  <a:pt x="745109" y="66293"/>
                </a:lnTo>
                <a:lnTo>
                  <a:pt x="1294003" y="66293"/>
                </a:lnTo>
                <a:lnTo>
                  <a:pt x="1319438" y="71508"/>
                </a:lnTo>
                <a:lnTo>
                  <a:pt x="1340231" y="85724"/>
                </a:lnTo>
                <a:lnTo>
                  <a:pt x="1354260" y="106799"/>
                </a:lnTo>
                <a:lnTo>
                  <a:pt x="1359408" y="132587"/>
                </a:lnTo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8455" y="2112264"/>
            <a:ext cx="732155" cy="86995"/>
          </a:xfrm>
          <a:custGeom>
            <a:avLst/>
            <a:gdLst/>
            <a:ahLst/>
            <a:cxnLst/>
            <a:rect l="l" t="t" r="r" b="b"/>
            <a:pathLst>
              <a:path w="732154" h="86994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8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4" y="57912"/>
                </a:lnTo>
                <a:lnTo>
                  <a:pt x="43434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732154" h="86994">
                <a:moveTo>
                  <a:pt x="586994" y="0"/>
                </a:moveTo>
                <a:lnTo>
                  <a:pt x="586994" y="86868"/>
                </a:lnTo>
                <a:lnTo>
                  <a:pt x="683514" y="57912"/>
                </a:lnTo>
                <a:lnTo>
                  <a:pt x="601472" y="57912"/>
                </a:lnTo>
                <a:lnTo>
                  <a:pt x="601472" y="28956"/>
                </a:lnTo>
                <a:lnTo>
                  <a:pt x="683514" y="28956"/>
                </a:lnTo>
                <a:lnTo>
                  <a:pt x="586994" y="0"/>
                </a:lnTo>
                <a:close/>
              </a:path>
              <a:path w="732154" h="86994">
                <a:moveTo>
                  <a:pt x="83947" y="28956"/>
                </a:moveTo>
                <a:lnTo>
                  <a:pt x="43434" y="28956"/>
                </a:lnTo>
                <a:lnTo>
                  <a:pt x="43434" y="57912"/>
                </a:lnTo>
                <a:lnTo>
                  <a:pt x="83947" y="57912"/>
                </a:lnTo>
                <a:lnTo>
                  <a:pt x="86868" y="43434"/>
                </a:lnTo>
                <a:lnTo>
                  <a:pt x="83947" y="28956"/>
                </a:lnTo>
                <a:close/>
              </a:path>
              <a:path w="732154" h="86994">
                <a:moveTo>
                  <a:pt x="586994" y="28956"/>
                </a:moveTo>
                <a:lnTo>
                  <a:pt x="83947" y="28956"/>
                </a:lnTo>
                <a:lnTo>
                  <a:pt x="86868" y="43434"/>
                </a:lnTo>
                <a:lnTo>
                  <a:pt x="83947" y="57912"/>
                </a:lnTo>
                <a:lnTo>
                  <a:pt x="586994" y="57912"/>
                </a:lnTo>
                <a:lnTo>
                  <a:pt x="586994" y="28956"/>
                </a:lnTo>
                <a:close/>
              </a:path>
              <a:path w="732154" h="86994">
                <a:moveTo>
                  <a:pt x="683514" y="28956"/>
                </a:moveTo>
                <a:lnTo>
                  <a:pt x="601472" y="28956"/>
                </a:lnTo>
                <a:lnTo>
                  <a:pt x="601472" y="57912"/>
                </a:lnTo>
                <a:lnTo>
                  <a:pt x="683514" y="57912"/>
                </a:lnTo>
                <a:lnTo>
                  <a:pt x="731774" y="43434"/>
                </a:lnTo>
                <a:lnTo>
                  <a:pt x="68351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0800" y="1582532"/>
            <a:ext cx="929639" cy="303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1595" y="3258311"/>
            <a:ext cx="1854708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5283" y="3646932"/>
            <a:ext cx="335279" cy="210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6060" y="3947159"/>
            <a:ext cx="4733544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0488" y="4544567"/>
            <a:ext cx="1731264" cy="278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6692" y="2066544"/>
            <a:ext cx="493775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3620" y="211531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3620" y="211531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0" y="38862"/>
                </a:moveTo>
                <a:lnTo>
                  <a:pt x="3053" y="23735"/>
                </a:lnTo>
                <a:lnTo>
                  <a:pt x="11382" y="11382"/>
                </a:lnTo>
                <a:lnTo>
                  <a:pt x="23735" y="3053"/>
                </a:lnTo>
                <a:lnTo>
                  <a:pt x="38862" y="0"/>
                </a:lnTo>
                <a:lnTo>
                  <a:pt x="53988" y="3053"/>
                </a:lnTo>
                <a:lnTo>
                  <a:pt x="66341" y="11382"/>
                </a:lnTo>
                <a:lnTo>
                  <a:pt x="74670" y="23735"/>
                </a:lnTo>
                <a:lnTo>
                  <a:pt x="77724" y="38862"/>
                </a:lnTo>
                <a:lnTo>
                  <a:pt x="74670" y="53988"/>
                </a:lnTo>
                <a:lnTo>
                  <a:pt x="66341" y="66341"/>
                </a:lnTo>
                <a:lnTo>
                  <a:pt x="53988" y="74670"/>
                </a:lnTo>
                <a:lnTo>
                  <a:pt x="38862" y="77724"/>
                </a:lnTo>
                <a:lnTo>
                  <a:pt x="23735" y="74670"/>
                </a:lnTo>
                <a:lnTo>
                  <a:pt x="11382" y="66341"/>
                </a:lnTo>
                <a:lnTo>
                  <a:pt x="3053" y="53988"/>
                </a:lnTo>
                <a:lnTo>
                  <a:pt x="0" y="388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1595" y="5273040"/>
            <a:ext cx="1854708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7447" y="5317235"/>
            <a:ext cx="1729739" cy="277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8207" y="5701284"/>
            <a:ext cx="2767584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949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Integral Form of the</a:t>
            </a:r>
            <a:r>
              <a:rPr sz="4000" spc="-2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3182569"/>
            <a:ext cx="1286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4961" y="3182569"/>
            <a:ext cx="4855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, the attenuation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b="1" i="1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i="1" dirty="0">
                <a:latin typeface="Arial"/>
                <a:cs typeface="Arial"/>
              </a:rPr>
              <a:t>y</a:t>
            </a:r>
            <a:r>
              <a:rPr sz="2400" b="1" i="1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742" y="4493463"/>
            <a:ext cx="3728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line </a:t>
            </a:r>
            <a:r>
              <a:rPr sz="2000" dirty="0">
                <a:latin typeface="Arial"/>
                <a:cs typeface="Arial"/>
              </a:rPr>
              <a:t>integral between </a:t>
            </a:r>
            <a:r>
              <a:rPr sz="2000" b="1" i="1" dirty="0">
                <a:latin typeface="Arial"/>
                <a:cs typeface="Arial"/>
              </a:rPr>
              <a:t>x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742" y="4832350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1202" y="4832350"/>
            <a:ext cx="1562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for all </a:t>
            </a:r>
            <a:r>
              <a:rPr sz="2000" b="1" i="1" dirty="0">
                <a:latin typeface="Arial"/>
                <a:cs typeface="Arial"/>
              </a:rPr>
              <a:t>x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4742" y="5170678"/>
            <a:ext cx="3598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For homogeneous media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8502" y="5170678"/>
            <a:ext cx="9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2482" y="1514094"/>
            <a:ext cx="2505710" cy="1481455"/>
          </a:xfrm>
          <a:custGeom>
            <a:avLst/>
            <a:gdLst/>
            <a:ahLst/>
            <a:cxnLst/>
            <a:rect l="l" t="t" r="r" b="b"/>
            <a:pathLst>
              <a:path w="2505710" h="1481455">
                <a:moveTo>
                  <a:pt x="0" y="1481327"/>
                </a:moveTo>
                <a:lnTo>
                  <a:pt x="2505456" y="1481327"/>
                </a:lnTo>
                <a:lnTo>
                  <a:pt x="2505456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2482" y="1514094"/>
            <a:ext cx="2505710" cy="1481455"/>
          </a:xfrm>
          <a:custGeom>
            <a:avLst/>
            <a:gdLst/>
            <a:ahLst/>
            <a:cxnLst/>
            <a:rect l="l" t="t" r="r" b="b"/>
            <a:pathLst>
              <a:path w="2505710" h="1481455">
                <a:moveTo>
                  <a:pt x="0" y="1481327"/>
                </a:moveTo>
                <a:lnTo>
                  <a:pt x="2505456" y="1481327"/>
                </a:lnTo>
                <a:lnTo>
                  <a:pt x="2505456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2702051"/>
            <a:ext cx="192024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2932" y="1633727"/>
            <a:ext cx="879475" cy="521334"/>
          </a:xfrm>
          <a:custGeom>
            <a:avLst/>
            <a:gdLst/>
            <a:ahLst/>
            <a:cxnLst/>
            <a:rect l="l" t="t" r="r" b="b"/>
            <a:pathLst>
              <a:path w="879475" h="521335">
                <a:moveTo>
                  <a:pt x="0" y="521208"/>
                </a:moveTo>
                <a:lnTo>
                  <a:pt x="879347" y="521208"/>
                </a:lnTo>
                <a:lnTo>
                  <a:pt x="879347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6108" y="1754123"/>
            <a:ext cx="312420" cy="28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3694" y="2355342"/>
            <a:ext cx="879475" cy="520065"/>
          </a:xfrm>
          <a:custGeom>
            <a:avLst/>
            <a:gdLst/>
            <a:ahLst/>
            <a:cxnLst/>
            <a:rect l="l" t="t" r="r" b="b"/>
            <a:pathLst>
              <a:path w="879475" h="520064">
                <a:moveTo>
                  <a:pt x="0" y="519684"/>
                </a:moveTo>
                <a:lnTo>
                  <a:pt x="879348" y="519684"/>
                </a:lnTo>
                <a:lnTo>
                  <a:pt x="879348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2497835"/>
            <a:ext cx="365760" cy="231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6455" y="2183892"/>
            <a:ext cx="175260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5500" y="3314700"/>
            <a:ext cx="996696" cy="245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2503" y="2183892"/>
            <a:ext cx="167639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5223" y="1969007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5223" y="1969007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0" y="38862"/>
                </a:moveTo>
                <a:lnTo>
                  <a:pt x="3053" y="23735"/>
                </a:lnTo>
                <a:lnTo>
                  <a:pt x="11382" y="11382"/>
                </a:lnTo>
                <a:lnTo>
                  <a:pt x="23735" y="3053"/>
                </a:lnTo>
                <a:lnTo>
                  <a:pt x="38862" y="0"/>
                </a:lnTo>
                <a:lnTo>
                  <a:pt x="53988" y="3053"/>
                </a:lnTo>
                <a:lnTo>
                  <a:pt x="66341" y="11382"/>
                </a:lnTo>
                <a:lnTo>
                  <a:pt x="74670" y="23735"/>
                </a:lnTo>
                <a:lnTo>
                  <a:pt x="77724" y="38862"/>
                </a:lnTo>
                <a:lnTo>
                  <a:pt x="74670" y="53988"/>
                </a:lnTo>
                <a:lnTo>
                  <a:pt x="66341" y="66341"/>
                </a:lnTo>
                <a:lnTo>
                  <a:pt x="53988" y="74670"/>
                </a:lnTo>
                <a:lnTo>
                  <a:pt x="38862" y="77724"/>
                </a:lnTo>
                <a:lnTo>
                  <a:pt x="23735" y="74670"/>
                </a:lnTo>
                <a:lnTo>
                  <a:pt x="11382" y="66341"/>
                </a:lnTo>
                <a:lnTo>
                  <a:pt x="3053" y="53988"/>
                </a:lnTo>
                <a:lnTo>
                  <a:pt x="0" y="388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0195" y="3628644"/>
            <a:ext cx="4483608" cy="832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60035" y="5241035"/>
            <a:ext cx="1136903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8460" y="5617464"/>
            <a:ext cx="3307079" cy="252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6700" y="1969007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5">
                <a:moveTo>
                  <a:pt x="39624" y="0"/>
                </a:moveTo>
                <a:lnTo>
                  <a:pt x="24217" y="3053"/>
                </a:lnTo>
                <a:lnTo>
                  <a:pt x="11620" y="11382"/>
                </a:lnTo>
                <a:lnTo>
                  <a:pt x="3119" y="23735"/>
                </a:lnTo>
                <a:lnTo>
                  <a:pt x="0" y="38862"/>
                </a:lnTo>
                <a:lnTo>
                  <a:pt x="3119" y="53988"/>
                </a:lnTo>
                <a:lnTo>
                  <a:pt x="11620" y="66341"/>
                </a:lnTo>
                <a:lnTo>
                  <a:pt x="24217" y="74670"/>
                </a:lnTo>
                <a:lnTo>
                  <a:pt x="39624" y="77724"/>
                </a:lnTo>
                <a:lnTo>
                  <a:pt x="55030" y="74670"/>
                </a:lnTo>
                <a:lnTo>
                  <a:pt x="67627" y="66341"/>
                </a:lnTo>
                <a:lnTo>
                  <a:pt x="76128" y="53988"/>
                </a:lnTo>
                <a:lnTo>
                  <a:pt x="79248" y="38862"/>
                </a:lnTo>
                <a:lnTo>
                  <a:pt x="76128" y="23735"/>
                </a:lnTo>
                <a:lnTo>
                  <a:pt x="67627" y="11382"/>
                </a:lnTo>
                <a:lnTo>
                  <a:pt x="55030" y="3053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6700" y="1969007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5">
                <a:moveTo>
                  <a:pt x="0" y="38862"/>
                </a:moveTo>
                <a:lnTo>
                  <a:pt x="3119" y="23735"/>
                </a:lnTo>
                <a:lnTo>
                  <a:pt x="11620" y="11382"/>
                </a:lnTo>
                <a:lnTo>
                  <a:pt x="24217" y="3053"/>
                </a:lnTo>
                <a:lnTo>
                  <a:pt x="39624" y="0"/>
                </a:lnTo>
                <a:lnTo>
                  <a:pt x="55030" y="3053"/>
                </a:lnTo>
                <a:lnTo>
                  <a:pt x="67627" y="11382"/>
                </a:lnTo>
                <a:lnTo>
                  <a:pt x="76128" y="23735"/>
                </a:lnTo>
                <a:lnTo>
                  <a:pt x="79248" y="38862"/>
                </a:lnTo>
                <a:lnTo>
                  <a:pt x="76128" y="53988"/>
                </a:lnTo>
                <a:lnTo>
                  <a:pt x="67627" y="66341"/>
                </a:lnTo>
                <a:lnTo>
                  <a:pt x="55030" y="74670"/>
                </a:lnTo>
                <a:lnTo>
                  <a:pt x="39624" y="77724"/>
                </a:lnTo>
                <a:lnTo>
                  <a:pt x="24217" y="74670"/>
                </a:lnTo>
                <a:lnTo>
                  <a:pt x="11620" y="66341"/>
                </a:lnTo>
                <a:lnTo>
                  <a:pt x="3119" y="53988"/>
                </a:lnTo>
                <a:lnTo>
                  <a:pt x="0" y="388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4848" y="2005583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10">
                <a:moveTo>
                  <a:pt x="0" y="0"/>
                </a:moveTo>
                <a:lnTo>
                  <a:pt x="113385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1411" y="4905755"/>
            <a:ext cx="1997964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860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/>
              <a:t>Today’s</a:t>
            </a:r>
            <a:r>
              <a:rPr sz="4000" spc="-55" dirty="0"/>
              <a:t> </a:t>
            </a:r>
            <a:r>
              <a:rPr sz="4000" spc="-10" dirty="0"/>
              <a:t>Lecture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62121"/>
            <a:ext cx="7660005" cy="35566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Radiative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transfer</a:t>
            </a:r>
            <a:endParaRPr sz="2800">
              <a:latin typeface="Arial"/>
              <a:cs typeface="Arial"/>
            </a:endParaRPr>
          </a:p>
          <a:p>
            <a:pPr marL="697865" marR="5080" lvl="1" indent="-227965" algn="just">
              <a:lnSpc>
                <a:spcPct val="90100"/>
              </a:lnSpc>
              <a:spcBef>
                <a:spcPts val="50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mathematical model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simulate light scattering  in participating media </a:t>
            </a:r>
            <a:r>
              <a:rPr sz="2400" dirty="0">
                <a:latin typeface="Arial"/>
                <a:cs typeface="Arial"/>
              </a:rPr>
              <a:t>(e.g., smoke) </a:t>
            </a:r>
            <a:r>
              <a:rPr sz="2400" spc="-5" dirty="0">
                <a:latin typeface="Arial"/>
                <a:cs typeface="Arial"/>
              </a:rPr>
              <a:t>and translucent  materials </a:t>
            </a:r>
            <a:r>
              <a:rPr sz="2400" dirty="0">
                <a:latin typeface="Arial"/>
                <a:cs typeface="Arial"/>
              </a:rPr>
              <a:t>(e.g., </a:t>
            </a:r>
            <a:r>
              <a:rPr sz="2400" spc="-5" dirty="0">
                <a:latin typeface="Arial"/>
                <a:cs typeface="Arial"/>
              </a:rPr>
              <a:t>marble 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skin)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30" dirty="0">
                <a:latin typeface="Arial"/>
                <a:cs typeface="Arial"/>
              </a:rPr>
              <a:t>Volume </a:t>
            </a:r>
            <a:r>
              <a:rPr sz="2800" spc="-5" dirty="0">
                <a:latin typeface="Arial"/>
                <a:cs typeface="Arial"/>
              </a:rPr>
              <a:t>path tracing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(VPT)</a:t>
            </a:r>
            <a:endParaRPr sz="2800">
              <a:latin typeface="Arial"/>
              <a:cs typeface="Arial"/>
            </a:endParaRPr>
          </a:p>
          <a:p>
            <a:pPr marL="697865" marR="682625" lvl="1" indent="-227965">
              <a:lnSpc>
                <a:spcPts val="2590"/>
              </a:lnSpc>
              <a:spcBef>
                <a:spcPts val="545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Monte Carlo solution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radiative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transfer  problem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7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Similar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normal </a:t>
            </a:r>
            <a:r>
              <a:rPr sz="2400" dirty="0">
                <a:latin typeface="Arial"/>
                <a:cs typeface="Arial"/>
              </a:rPr>
              <a:t>PT from </a:t>
            </a:r>
            <a:r>
              <a:rPr sz="2400" spc="-5" dirty="0">
                <a:latin typeface="Arial"/>
                <a:cs typeface="Arial"/>
              </a:rPr>
              <a:t>previous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lectures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949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Integral Form of the</a:t>
            </a:r>
            <a:r>
              <a:rPr sz="4000" spc="-2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463284" y="1746504"/>
            <a:ext cx="879475" cy="520065"/>
          </a:xfrm>
          <a:custGeom>
            <a:avLst/>
            <a:gdLst/>
            <a:ahLst/>
            <a:cxnLst/>
            <a:rect l="l" t="t" r="r" b="b"/>
            <a:pathLst>
              <a:path w="879475" h="520064">
                <a:moveTo>
                  <a:pt x="0" y="519684"/>
                </a:moveTo>
                <a:lnTo>
                  <a:pt x="879347" y="519684"/>
                </a:lnTo>
                <a:lnTo>
                  <a:pt x="879347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6459" y="1866900"/>
            <a:ext cx="312420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4046" y="2466594"/>
            <a:ext cx="879475" cy="520065"/>
          </a:xfrm>
          <a:custGeom>
            <a:avLst/>
            <a:gdLst/>
            <a:ahLst/>
            <a:cxnLst/>
            <a:rect l="l" t="t" r="r" b="b"/>
            <a:pathLst>
              <a:path w="879475" h="520064">
                <a:moveTo>
                  <a:pt x="0" y="519684"/>
                </a:moveTo>
                <a:lnTo>
                  <a:pt x="879348" y="519684"/>
                </a:lnTo>
                <a:lnTo>
                  <a:pt x="879348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6459" y="2610611"/>
            <a:ext cx="365760" cy="23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8226" y="1451610"/>
            <a:ext cx="3656329" cy="1775460"/>
          </a:xfrm>
          <a:custGeom>
            <a:avLst/>
            <a:gdLst/>
            <a:ahLst/>
            <a:cxnLst/>
            <a:rect l="l" t="t" r="r" b="b"/>
            <a:pathLst>
              <a:path w="3656329" h="1775460">
                <a:moveTo>
                  <a:pt x="0" y="1775460"/>
                </a:moveTo>
                <a:lnTo>
                  <a:pt x="3656076" y="1775460"/>
                </a:lnTo>
                <a:lnTo>
                  <a:pt x="3656076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8226" y="1451610"/>
            <a:ext cx="3656329" cy="1775460"/>
          </a:xfrm>
          <a:custGeom>
            <a:avLst/>
            <a:gdLst/>
            <a:ahLst/>
            <a:cxnLst/>
            <a:rect l="l" t="t" r="r" b="b"/>
            <a:pathLst>
              <a:path w="3656329" h="1775460">
                <a:moveTo>
                  <a:pt x="0" y="1775460"/>
                </a:moveTo>
                <a:lnTo>
                  <a:pt x="3656076" y="1775460"/>
                </a:lnTo>
                <a:lnTo>
                  <a:pt x="3656076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3791" y="2961132"/>
            <a:ext cx="192024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0708" y="2465832"/>
            <a:ext cx="175260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1955" y="2272283"/>
            <a:ext cx="207263" cy="140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8226" y="2338577"/>
            <a:ext cx="2440940" cy="0"/>
          </a:xfrm>
          <a:custGeom>
            <a:avLst/>
            <a:gdLst/>
            <a:ahLst/>
            <a:cxnLst/>
            <a:rect l="l" t="t" r="r" b="b"/>
            <a:pathLst>
              <a:path w="2440940">
                <a:moveTo>
                  <a:pt x="0" y="0"/>
                </a:moveTo>
                <a:lnTo>
                  <a:pt x="2440559" y="0"/>
                </a:lnTo>
              </a:path>
            </a:pathLst>
          </a:custGeom>
          <a:ln w="1981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3291" y="2299716"/>
            <a:ext cx="493776" cy="192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4715" y="2295144"/>
            <a:ext cx="732155" cy="86995"/>
          </a:xfrm>
          <a:custGeom>
            <a:avLst/>
            <a:gdLst/>
            <a:ahLst/>
            <a:cxnLst/>
            <a:rect l="l" t="t" r="r" b="b"/>
            <a:pathLst>
              <a:path w="732154" h="86994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1"/>
                </a:lnTo>
                <a:lnTo>
                  <a:pt x="43434" y="57911"/>
                </a:lnTo>
                <a:lnTo>
                  <a:pt x="43434" y="28955"/>
                </a:lnTo>
                <a:lnTo>
                  <a:pt x="83947" y="28955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732154" h="86994">
                <a:moveTo>
                  <a:pt x="586994" y="0"/>
                </a:moveTo>
                <a:lnTo>
                  <a:pt x="586994" y="86867"/>
                </a:lnTo>
                <a:lnTo>
                  <a:pt x="683514" y="57911"/>
                </a:lnTo>
                <a:lnTo>
                  <a:pt x="601472" y="57911"/>
                </a:lnTo>
                <a:lnTo>
                  <a:pt x="601472" y="28955"/>
                </a:lnTo>
                <a:lnTo>
                  <a:pt x="683513" y="28955"/>
                </a:lnTo>
                <a:lnTo>
                  <a:pt x="586994" y="0"/>
                </a:lnTo>
                <a:close/>
              </a:path>
              <a:path w="732154" h="86994">
                <a:moveTo>
                  <a:pt x="83947" y="28955"/>
                </a:moveTo>
                <a:lnTo>
                  <a:pt x="43434" y="28955"/>
                </a:lnTo>
                <a:lnTo>
                  <a:pt x="43434" y="57911"/>
                </a:lnTo>
                <a:lnTo>
                  <a:pt x="83947" y="57911"/>
                </a:lnTo>
                <a:lnTo>
                  <a:pt x="86868" y="43433"/>
                </a:lnTo>
                <a:lnTo>
                  <a:pt x="83947" y="28955"/>
                </a:lnTo>
                <a:close/>
              </a:path>
              <a:path w="732154" h="86994">
                <a:moveTo>
                  <a:pt x="586994" y="28955"/>
                </a:moveTo>
                <a:lnTo>
                  <a:pt x="83947" y="28955"/>
                </a:lnTo>
                <a:lnTo>
                  <a:pt x="86868" y="43433"/>
                </a:lnTo>
                <a:lnTo>
                  <a:pt x="83947" y="57911"/>
                </a:lnTo>
                <a:lnTo>
                  <a:pt x="586994" y="57911"/>
                </a:lnTo>
                <a:lnTo>
                  <a:pt x="586994" y="28955"/>
                </a:lnTo>
                <a:close/>
              </a:path>
              <a:path w="732154" h="86994">
                <a:moveTo>
                  <a:pt x="683513" y="28955"/>
                </a:moveTo>
                <a:lnTo>
                  <a:pt x="601472" y="28955"/>
                </a:lnTo>
                <a:lnTo>
                  <a:pt x="601472" y="57911"/>
                </a:lnTo>
                <a:lnTo>
                  <a:pt x="683514" y="57911"/>
                </a:lnTo>
                <a:lnTo>
                  <a:pt x="731774" y="43433"/>
                </a:lnTo>
                <a:lnTo>
                  <a:pt x="683513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0276" y="2471927"/>
            <a:ext cx="144780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9232" y="2295144"/>
            <a:ext cx="732155" cy="86995"/>
          </a:xfrm>
          <a:custGeom>
            <a:avLst/>
            <a:gdLst/>
            <a:ahLst/>
            <a:cxnLst/>
            <a:rect l="l" t="t" r="r" b="b"/>
            <a:pathLst>
              <a:path w="732154" h="86994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1"/>
                </a:lnTo>
                <a:lnTo>
                  <a:pt x="43434" y="57911"/>
                </a:lnTo>
                <a:lnTo>
                  <a:pt x="43434" y="28955"/>
                </a:lnTo>
                <a:lnTo>
                  <a:pt x="83947" y="28955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732154" h="86994">
                <a:moveTo>
                  <a:pt x="586994" y="0"/>
                </a:moveTo>
                <a:lnTo>
                  <a:pt x="586994" y="86867"/>
                </a:lnTo>
                <a:lnTo>
                  <a:pt x="683514" y="57911"/>
                </a:lnTo>
                <a:lnTo>
                  <a:pt x="601471" y="57911"/>
                </a:lnTo>
                <a:lnTo>
                  <a:pt x="601471" y="28955"/>
                </a:lnTo>
                <a:lnTo>
                  <a:pt x="683513" y="28955"/>
                </a:lnTo>
                <a:lnTo>
                  <a:pt x="586994" y="0"/>
                </a:lnTo>
                <a:close/>
              </a:path>
              <a:path w="732154" h="86994">
                <a:moveTo>
                  <a:pt x="83947" y="28955"/>
                </a:moveTo>
                <a:lnTo>
                  <a:pt x="43434" y="28955"/>
                </a:lnTo>
                <a:lnTo>
                  <a:pt x="43434" y="57911"/>
                </a:lnTo>
                <a:lnTo>
                  <a:pt x="83947" y="57911"/>
                </a:lnTo>
                <a:lnTo>
                  <a:pt x="86868" y="43433"/>
                </a:lnTo>
                <a:lnTo>
                  <a:pt x="83947" y="28955"/>
                </a:lnTo>
                <a:close/>
              </a:path>
              <a:path w="732154" h="86994">
                <a:moveTo>
                  <a:pt x="586994" y="28955"/>
                </a:moveTo>
                <a:lnTo>
                  <a:pt x="83947" y="28955"/>
                </a:lnTo>
                <a:lnTo>
                  <a:pt x="86868" y="43433"/>
                </a:lnTo>
                <a:lnTo>
                  <a:pt x="83947" y="57911"/>
                </a:lnTo>
                <a:lnTo>
                  <a:pt x="586994" y="57911"/>
                </a:lnTo>
                <a:lnTo>
                  <a:pt x="586994" y="28955"/>
                </a:lnTo>
                <a:close/>
              </a:path>
              <a:path w="732154" h="86994">
                <a:moveTo>
                  <a:pt x="683513" y="28955"/>
                </a:moveTo>
                <a:lnTo>
                  <a:pt x="601471" y="28955"/>
                </a:lnTo>
                <a:lnTo>
                  <a:pt x="601471" y="57911"/>
                </a:lnTo>
                <a:lnTo>
                  <a:pt x="683514" y="57911"/>
                </a:lnTo>
                <a:lnTo>
                  <a:pt x="731773" y="43433"/>
                </a:lnTo>
                <a:lnTo>
                  <a:pt x="683513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2151" y="1891283"/>
            <a:ext cx="295910" cy="408305"/>
          </a:xfrm>
          <a:custGeom>
            <a:avLst/>
            <a:gdLst/>
            <a:ahLst/>
            <a:cxnLst/>
            <a:rect l="l" t="t" r="r" b="b"/>
            <a:pathLst>
              <a:path w="295910" h="408305">
                <a:moveTo>
                  <a:pt x="200176" y="298619"/>
                </a:moveTo>
                <a:lnTo>
                  <a:pt x="176656" y="315340"/>
                </a:lnTo>
                <a:lnTo>
                  <a:pt x="295910" y="408177"/>
                </a:lnTo>
                <a:lnTo>
                  <a:pt x="262763" y="310388"/>
                </a:lnTo>
                <a:lnTo>
                  <a:pt x="208534" y="310388"/>
                </a:lnTo>
                <a:lnTo>
                  <a:pt x="200176" y="298619"/>
                </a:lnTo>
                <a:close/>
              </a:path>
              <a:path w="295910" h="408305">
                <a:moveTo>
                  <a:pt x="223784" y="281835"/>
                </a:moveTo>
                <a:lnTo>
                  <a:pt x="200176" y="298619"/>
                </a:lnTo>
                <a:lnTo>
                  <a:pt x="208534" y="310388"/>
                </a:lnTo>
                <a:lnTo>
                  <a:pt x="232156" y="293624"/>
                </a:lnTo>
                <a:lnTo>
                  <a:pt x="223784" y="281835"/>
                </a:lnTo>
                <a:close/>
              </a:path>
              <a:path w="295910" h="408305">
                <a:moveTo>
                  <a:pt x="247396" y="265049"/>
                </a:moveTo>
                <a:lnTo>
                  <a:pt x="223784" y="281835"/>
                </a:lnTo>
                <a:lnTo>
                  <a:pt x="232156" y="293624"/>
                </a:lnTo>
                <a:lnTo>
                  <a:pt x="208534" y="310388"/>
                </a:lnTo>
                <a:lnTo>
                  <a:pt x="262763" y="310388"/>
                </a:lnTo>
                <a:lnTo>
                  <a:pt x="247396" y="265049"/>
                </a:lnTo>
                <a:close/>
              </a:path>
              <a:path w="295910" h="408305">
                <a:moveTo>
                  <a:pt x="23622" y="0"/>
                </a:moveTo>
                <a:lnTo>
                  <a:pt x="0" y="16763"/>
                </a:lnTo>
                <a:lnTo>
                  <a:pt x="200176" y="298619"/>
                </a:lnTo>
                <a:lnTo>
                  <a:pt x="223784" y="281835"/>
                </a:lnTo>
                <a:lnTo>
                  <a:pt x="236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7050" y="1906523"/>
            <a:ext cx="287020" cy="394335"/>
          </a:xfrm>
          <a:custGeom>
            <a:avLst/>
            <a:gdLst/>
            <a:ahLst/>
            <a:cxnLst/>
            <a:rect l="l" t="t" r="r" b="b"/>
            <a:pathLst>
              <a:path w="287020" h="394335">
                <a:moveTo>
                  <a:pt x="48641" y="251078"/>
                </a:moveTo>
                <a:lnTo>
                  <a:pt x="0" y="394208"/>
                </a:lnTo>
                <a:lnTo>
                  <a:pt x="119380" y="301498"/>
                </a:lnTo>
                <a:lnTo>
                  <a:pt x="112252" y="296417"/>
                </a:lnTo>
                <a:lnTo>
                  <a:pt x="87375" y="296417"/>
                </a:lnTo>
                <a:lnTo>
                  <a:pt x="63881" y="279653"/>
                </a:lnTo>
                <a:lnTo>
                  <a:pt x="72251" y="267907"/>
                </a:lnTo>
                <a:lnTo>
                  <a:pt x="48641" y="251078"/>
                </a:lnTo>
                <a:close/>
              </a:path>
              <a:path w="287020" h="394335">
                <a:moveTo>
                  <a:pt x="72251" y="267907"/>
                </a:moveTo>
                <a:lnTo>
                  <a:pt x="63881" y="279653"/>
                </a:lnTo>
                <a:lnTo>
                  <a:pt x="87375" y="296417"/>
                </a:lnTo>
                <a:lnTo>
                  <a:pt x="95754" y="284659"/>
                </a:lnTo>
                <a:lnTo>
                  <a:pt x="72251" y="267907"/>
                </a:lnTo>
                <a:close/>
              </a:path>
              <a:path w="287020" h="394335">
                <a:moveTo>
                  <a:pt x="95754" y="284659"/>
                </a:moveTo>
                <a:lnTo>
                  <a:pt x="87375" y="296417"/>
                </a:lnTo>
                <a:lnTo>
                  <a:pt x="112252" y="296417"/>
                </a:lnTo>
                <a:lnTo>
                  <a:pt x="95754" y="284659"/>
                </a:lnTo>
                <a:close/>
              </a:path>
              <a:path w="287020" h="394335">
                <a:moveTo>
                  <a:pt x="263144" y="0"/>
                </a:moveTo>
                <a:lnTo>
                  <a:pt x="72251" y="267907"/>
                </a:lnTo>
                <a:lnTo>
                  <a:pt x="95754" y="284659"/>
                </a:lnTo>
                <a:lnTo>
                  <a:pt x="286638" y="16763"/>
                </a:lnTo>
                <a:lnTo>
                  <a:pt x="26314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0954" y="2378201"/>
            <a:ext cx="399415" cy="205740"/>
          </a:xfrm>
          <a:custGeom>
            <a:avLst/>
            <a:gdLst/>
            <a:ahLst/>
            <a:cxnLst/>
            <a:rect l="l" t="t" r="r" b="b"/>
            <a:pathLst>
              <a:path w="399414" h="205739">
                <a:moveTo>
                  <a:pt x="136372" y="50724"/>
                </a:moveTo>
                <a:lnTo>
                  <a:pt x="123623" y="76729"/>
                </a:lnTo>
                <a:lnTo>
                  <a:pt x="386206" y="205359"/>
                </a:lnTo>
                <a:lnTo>
                  <a:pt x="398906" y="179450"/>
                </a:lnTo>
                <a:lnTo>
                  <a:pt x="136372" y="50724"/>
                </a:lnTo>
                <a:close/>
              </a:path>
              <a:path w="399414" h="205739">
                <a:moveTo>
                  <a:pt x="0" y="0"/>
                </a:moveTo>
                <a:lnTo>
                  <a:pt x="110870" y="102743"/>
                </a:lnTo>
                <a:lnTo>
                  <a:pt x="123623" y="76729"/>
                </a:lnTo>
                <a:lnTo>
                  <a:pt x="110616" y="70358"/>
                </a:lnTo>
                <a:lnTo>
                  <a:pt x="123316" y="44323"/>
                </a:lnTo>
                <a:lnTo>
                  <a:pt x="139510" y="44323"/>
                </a:lnTo>
                <a:lnTo>
                  <a:pt x="149097" y="24764"/>
                </a:lnTo>
                <a:lnTo>
                  <a:pt x="0" y="0"/>
                </a:lnTo>
                <a:close/>
              </a:path>
              <a:path w="399414" h="205739">
                <a:moveTo>
                  <a:pt x="123316" y="44323"/>
                </a:moveTo>
                <a:lnTo>
                  <a:pt x="110616" y="70358"/>
                </a:lnTo>
                <a:lnTo>
                  <a:pt x="123623" y="76729"/>
                </a:lnTo>
                <a:lnTo>
                  <a:pt x="136372" y="50724"/>
                </a:lnTo>
                <a:lnTo>
                  <a:pt x="123316" y="44323"/>
                </a:lnTo>
                <a:close/>
              </a:path>
              <a:path w="399414" h="205739">
                <a:moveTo>
                  <a:pt x="139510" y="44323"/>
                </a:moveTo>
                <a:lnTo>
                  <a:pt x="123316" y="44323"/>
                </a:lnTo>
                <a:lnTo>
                  <a:pt x="136372" y="50724"/>
                </a:lnTo>
                <a:lnTo>
                  <a:pt x="139510" y="4432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2102" y="2378201"/>
            <a:ext cx="412115" cy="205740"/>
          </a:xfrm>
          <a:custGeom>
            <a:avLst/>
            <a:gdLst/>
            <a:ahLst/>
            <a:cxnLst/>
            <a:rect l="l" t="t" r="r" b="b"/>
            <a:pathLst>
              <a:path w="412114" h="205739">
                <a:moveTo>
                  <a:pt x="275039" y="48895"/>
                </a:moveTo>
                <a:lnTo>
                  <a:pt x="0" y="179324"/>
                </a:lnTo>
                <a:lnTo>
                  <a:pt x="12446" y="205486"/>
                </a:lnTo>
                <a:lnTo>
                  <a:pt x="287451" y="75073"/>
                </a:lnTo>
                <a:lnTo>
                  <a:pt x="275039" y="48895"/>
                </a:lnTo>
                <a:close/>
              </a:path>
              <a:path w="412114" h="205739">
                <a:moveTo>
                  <a:pt x="364784" y="42672"/>
                </a:moveTo>
                <a:lnTo>
                  <a:pt x="288163" y="42672"/>
                </a:lnTo>
                <a:lnTo>
                  <a:pt x="300609" y="68834"/>
                </a:lnTo>
                <a:lnTo>
                  <a:pt x="287451" y="75073"/>
                </a:lnTo>
                <a:lnTo>
                  <a:pt x="299847" y="101219"/>
                </a:lnTo>
                <a:lnTo>
                  <a:pt x="364784" y="42672"/>
                </a:lnTo>
                <a:close/>
              </a:path>
              <a:path w="412114" h="205739">
                <a:moveTo>
                  <a:pt x="288163" y="42672"/>
                </a:moveTo>
                <a:lnTo>
                  <a:pt x="275039" y="48895"/>
                </a:lnTo>
                <a:lnTo>
                  <a:pt x="287451" y="75073"/>
                </a:lnTo>
                <a:lnTo>
                  <a:pt x="300609" y="68834"/>
                </a:lnTo>
                <a:lnTo>
                  <a:pt x="288163" y="42672"/>
                </a:lnTo>
                <a:close/>
              </a:path>
              <a:path w="412114" h="205739">
                <a:moveTo>
                  <a:pt x="412115" y="0"/>
                </a:moveTo>
                <a:lnTo>
                  <a:pt x="262636" y="22733"/>
                </a:lnTo>
                <a:lnTo>
                  <a:pt x="275039" y="48895"/>
                </a:lnTo>
                <a:lnTo>
                  <a:pt x="288163" y="42672"/>
                </a:lnTo>
                <a:lnTo>
                  <a:pt x="364784" y="42672"/>
                </a:lnTo>
                <a:lnTo>
                  <a:pt x="41211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4823" y="3869435"/>
            <a:ext cx="3750945" cy="702945"/>
          </a:xfrm>
          <a:custGeom>
            <a:avLst/>
            <a:gdLst/>
            <a:ahLst/>
            <a:cxnLst/>
            <a:rect l="l" t="t" r="r" b="b"/>
            <a:pathLst>
              <a:path w="3750945" h="702945">
                <a:moveTo>
                  <a:pt x="3633470" y="0"/>
                </a:moveTo>
                <a:lnTo>
                  <a:pt x="117093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3" y="702563"/>
                </a:lnTo>
                <a:lnTo>
                  <a:pt x="3633470" y="702563"/>
                </a:lnTo>
                <a:lnTo>
                  <a:pt x="3679037" y="693358"/>
                </a:lnTo>
                <a:lnTo>
                  <a:pt x="3716258" y="668258"/>
                </a:lnTo>
                <a:lnTo>
                  <a:pt x="3741358" y="631037"/>
                </a:lnTo>
                <a:lnTo>
                  <a:pt x="3750564" y="585469"/>
                </a:lnTo>
                <a:lnTo>
                  <a:pt x="3750564" y="117093"/>
                </a:lnTo>
                <a:lnTo>
                  <a:pt x="3741358" y="71526"/>
                </a:lnTo>
                <a:lnTo>
                  <a:pt x="3716258" y="34305"/>
                </a:lnTo>
                <a:lnTo>
                  <a:pt x="3679037" y="9205"/>
                </a:lnTo>
                <a:lnTo>
                  <a:pt x="363347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8371" y="3869435"/>
            <a:ext cx="814069" cy="702945"/>
          </a:xfrm>
          <a:custGeom>
            <a:avLst/>
            <a:gdLst/>
            <a:ahLst/>
            <a:cxnLst/>
            <a:rect l="l" t="t" r="r" b="b"/>
            <a:pathLst>
              <a:path w="814070" h="702945">
                <a:moveTo>
                  <a:pt x="696722" y="0"/>
                </a:moveTo>
                <a:lnTo>
                  <a:pt x="117094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4" y="702563"/>
                </a:lnTo>
                <a:lnTo>
                  <a:pt x="696722" y="702563"/>
                </a:lnTo>
                <a:lnTo>
                  <a:pt x="742289" y="693358"/>
                </a:lnTo>
                <a:lnTo>
                  <a:pt x="779510" y="668258"/>
                </a:lnTo>
                <a:lnTo>
                  <a:pt x="804610" y="631037"/>
                </a:lnTo>
                <a:lnTo>
                  <a:pt x="813816" y="585469"/>
                </a:lnTo>
                <a:lnTo>
                  <a:pt x="813816" y="117093"/>
                </a:lnTo>
                <a:lnTo>
                  <a:pt x="804610" y="71526"/>
                </a:lnTo>
                <a:lnTo>
                  <a:pt x="779510" y="34305"/>
                </a:lnTo>
                <a:lnTo>
                  <a:pt x="742289" y="9205"/>
                </a:lnTo>
                <a:lnTo>
                  <a:pt x="69672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08016" y="3504691"/>
            <a:ext cx="142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B9BD4"/>
                </a:solidFill>
                <a:latin typeface="Arial"/>
                <a:cs typeface="Arial"/>
              </a:rPr>
              <a:t>In-scattering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7468" y="3504691"/>
            <a:ext cx="1058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Em</a:t>
            </a:r>
            <a:r>
              <a:rPr sz="2000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25623" y="3869435"/>
            <a:ext cx="1087120" cy="702945"/>
          </a:xfrm>
          <a:custGeom>
            <a:avLst/>
            <a:gdLst/>
            <a:ahLst/>
            <a:cxnLst/>
            <a:rect l="l" t="t" r="r" b="b"/>
            <a:pathLst>
              <a:path w="1087120" h="702945">
                <a:moveTo>
                  <a:pt x="969517" y="0"/>
                </a:moveTo>
                <a:lnTo>
                  <a:pt x="117093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3"/>
                </a:lnTo>
                <a:lnTo>
                  <a:pt x="0" y="585469"/>
                </a:lnTo>
                <a:lnTo>
                  <a:pt x="9205" y="631037"/>
                </a:lnTo>
                <a:lnTo>
                  <a:pt x="34305" y="668258"/>
                </a:lnTo>
                <a:lnTo>
                  <a:pt x="71526" y="693358"/>
                </a:lnTo>
                <a:lnTo>
                  <a:pt x="117093" y="702563"/>
                </a:lnTo>
                <a:lnTo>
                  <a:pt x="969517" y="702563"/>
                </a:lnTo>
                <a:lnTo>
                  <a:pt x="1015085" y="693358"/>
                </a:lnTo>
                <a:lnTo>
                  <a:pt x="1052306" y="668258"/>
                </a:lnTo>
                <a:lnTo>
                  <a:pt x="1077406" y="631037"/>
                </a:lnTo>
                <a:lnTo>
                  <a:pt x="1086612" y="585469"/>
                </a:lnTo>
                <a:lnTo>
                  <a:pt x="1086612" y="117093"/>
                </a:lnTo>
                <a:lnTo>
                  <a:pt x="1077406" y="71526"/>
                </a:lnTo>
                <a:lnTo>
                  <a:pt x="1052306" y="34305"/>
                </a:lnTo>
                <a:lnTo>
                  <a:pt x="1015085" y="9205"/>
                </a:lnTo>
                <a:lnTo>
                  <a:pt x="969517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13610" y="3501644"/>
            <a:ext cx="1311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tenuation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90116" y="4619244"/>
            <a:ext cx="1351915" cy="390525"/>
          </a:xfrm>
          <a:custGeom>
            <a:avLst/>
            <a:gdLst/>
            <a:ahLst/>
            <a:cxnLst/>
            <a:rect l="l" t="t" r="r" b="b"/>
            <a:pathLst>
              <a:path w="1351914" h="390525">
                <a:moveTo>
                  <a:pt x="1286764" y="0"/>
                </a:moveTo>
                <a:lnTo>
                  <a:pt x="65023" y="0"/>
                </a:lnTo>
                <a:lnTo>
                  <a:pt x="39701" y="5105"/>
                </a:lnTo>
                <a:lnTo>
                  <a:pt x="19034" y="19034"/>
                </a:lnTo>
                <a:lnTo>
                  <a:pt x="5105" y="39701"/>
                </a:lnTo>
                <a:lnTo>
                  <a:pt x="0" y="65023"/>
                </a:lnTo>
                <a:lnTo>
                  <a:pt x="0" y="325119"/>
                </a:lnTo>
                <a:lnTo>
                  <a:pt x="5105" y="350442"/>
                </a:lnTo>
                <a:lnTo>
                  <a:pt x="19034" y="371109"/>
                </a:lnTo>
                <a:lnTo>
                  <a:pt x="39701" y="385038"/>
                </a:lnTo>
                <a:lnTo>
                  <a:pt x="65023" y="390143"/>
                </a:lnTo>
                <a:lnTo>
                  <a:pt x="1286764" y="390143"/>
                </a:lnTo>
                <a:lnTo>
                  <a:pt x="1312086" y="385038"/>
                </a:lnTo>
                <a:lnTo>
                  <a:pt x="1332753" y="371109"/>
                </a:lnTo>
                <a:lnTo>
                  <a:pt x="1346682" y="350442"/>
                </a:lnTo>
                <a:lnTo>
                  <a:pt x="1351788" y="325119"/>
                </a:lnTo>
                <a:lnTo>
                  <a:pt x="1351788" y="65023"/>
                </a:lnTo>
                <a:lnTo>
                  <a:pt x="1346682" y="39701"/>
                </a:lnTo>
                <a:lnTo>
                  <a:pt x="1332753" y="19034"/>
                </a:lnTo>
                <a:lnTo>
                  <a:pt x="1312086" y="5105"/>
                </a:lnTo>
                <a:lnTo>
                  <a:pt x="1286764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0192" y="4619244"/>
            <a:ext cx="1094740" cy="390525"/>
          </a:xfrm>
          <a:custGeom>
            <a:avLst/>
            <a:gdLst/>
            <a:ahLst/>
            <a:cxnLst/>
            <a:rect l="l" t="t" r="r" b="b"/>
            <a:pathLst>
              <a:path w="1094739" h="390525">
                <a:moveTo>
                  <a:pt x="1029207" y="0"/>
                </a:moveTo>
                <a:lnTo>
                  <a:pt x="65024" y="0"/>
                </a:lnTo>
                <a:lnTo>
                  <a:pt x="39701" y="5105"/>
                </a:lnTo>
                <a:lnTo>
                  <a:pt x="19034" y="19034"/>
                </a:lnTo>
                <a:lnTo>
                  <a:pt x="5105" y="39701"/>
                </a:lnTo>
                <a:lnTo>
                  <a:pt x="0" y="65023"/>
                </a:lnTo>
                <a:lnTo>
                  <a:pt x="0" y="325119"/>
                </a:lnTo>
                <a:lnTo>
                  <a:pt x="5105" y="350442"/>
                </a:lnTo>
                <a:lnTo>
                  <a:pt x="19034" y="371109"/>
                </a:lnTo>
                <a:lnTo>
                  <a:pt x="39701" y="385038"/>
                </a:lnTo>
                <a:lnTo>
                  <a:pt x="65024" y="390143"/>
                </a:lnTo>
                <a:lnTo>
                  <a:pt x="1029207" y="390143"/>
                </a:lnTo>
                <a:lnTo>
                  <a:pt x="1054530" y="385038"/>
                </a:lnTo>
                <a:lnTo>
                  <a:pt x="1075197" y="371109"/>
                </a:lnTo>
                <a:lnTo>
                  <a:pt x="1089126" y="350442"/>
                </a:lnTo>
                <a:lnTo>
                  <a:pt x="1094232" y="325119"/>
                </a:lnTo>
                <a:lnTo>
                  <a:pt x="1094232" y="65023"/>
                </a:lnTo>
                <a:lnTo>
                  <a:pt x="1089126" y="39701"/>
                </a:lnTo>
                <a:lnTo>
                  <a:pt x="1075197" y="19034"/>
                </a:lnTo>
                <a:lnTo>
                  <a:pt x="1054530" y="5105"/>
                </a:lnTo>
                <a:lnTo>
                  <a:pt x="10292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136" y="3887723"/>
            <a:ext cx="8491728" cy="1053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792" y="2295144"/>
            <a:ext cx="732155" cy="86995"/>
          </a:xfrm>
          <a:custGeom>
            <a:avLst/>
            <a:gdLst/>
            <a:ahLst/>
            <a:cxnLst/>
            <a:rect l="l" t="t" r="r" b="b"/>
            <a:pathLst>
              <a:path w="732155" h="86994">
                <a:moveTo>
                  <a:pt x="43433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3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1"/>
                </a:lnTo>
                <a:lnTo>
                  <a:pt x="43433" y="57911"/>
                </a:lnTo>
                <a:lnTo>
                  <a:pt x="43433" y="28955"/>
                </a:lnTo>
                <a:lnTo>
                  <a:pt x="83947" y="28955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3" y="0"/>
                </a:lnTo>
                <a:close/>
              </a:path>
              <a:path w="732155" h="86994">
                <a:moveTo>
                  <a:pt x="586994" y="0"/>
                </a:moveTo>
                <a:lnTo>
                  <a:pt x="586994" y="86867"/>
                </a:lnTo>
                <a:lnTo>
                  <a:pt x="683514" y="57911"/>
                </a:lnTo>
                <a:lnTo>
                  <a:pt x="601471" y="57911"/>
                </a:lnTo>
                <a:lnTo>
                  <a:pt x="601471" y="28955"/>
                </a:lnTo>
                <a:lnTo>
                  <a:pt x="683513" y="28955"/>
                </a:lnTo>
                <a:lnTo>
                  <a:pt x="586994" y="0"/>
                </a:lnTo>
                <a:close/>
              </a:path>
              <a:path w="732155" h="86994">
                <a:moveTo>
                  <a:pt x="83947" y="28955"/>
                </a:moveTo>
                <a:lnTo>
                  <a:pt x="43433" y="28955"/>
                </a:lnTo>
                <a:lnTo>
                  <a:pt x="43433" y="57911"/>
                </a:lnTo>
                <a:lnTo>
                  <a:pt x="83947" y="57911"/>
                </a:lnTo>
                <a:lnTo>
                  <a:pt x="86868" y="43433"/>
                </a:lnTo>
                <a:lnTo>
                  <a:pt x="83947" y="28955"/>
                </a:lnTo>
                <a:close/>
              </a:path>
              <a:path w="732155" h="86994">
                <a:moveTo>
                  <a:pt x="586994" y="28955"/>
                </a:moveTo>
                <a:lnTo>
                  <a:pt x="83947" y="28955"/>
                </a:lnTo>
                <a:lnTo>
                  <a:pt x="86868" y="43433"/>
                </a:lnTo>
                <a:lnTo>
                  <a:pt x="83947" y="57911"/>
                </a:lnTo>
                <a:lnTo>
                  <a:pt x="586994" y="57911"/>
                </a:lnTo>
                <a:lnTo>
                  <a:pt x="586994" y="28955"/>
                </a:lnTo>
                <a:close/>
              </a:path>
              <a:path w="732155" h="86994">
                <a:moveTo>
                  <a:pt x="683513" y="28955"/>
                </a:moveTo>
                <a:lnTo>
                  <a:pt x="601471" y="28955"/>
                </a:lnTo>
                <a:lnTo>
                  <a:pt x="601471" y="57911"/>
                </a:lnTo>
                <a:lnTo>
                  <a:pt x="683514" y="57911"/>
                </a:lnTo>
                <a:lnTo>
                  <a:pt x="731774" y="43433"/>
                </a:lnTo>
                <a:lnTo>
                  <a:pt x="683513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46250" y="5652617"/>
            <a:ext cx="37642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(The second term vanishes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33666" y="5652617"/>
            <a:ext cx="1104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2223" y="5716523"/>
            <a:ext cx="1572768" cy="252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10308" y="4501800"/>
            <a:ext cx="3495040" cy="85851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75"/>
              </a:spcBef>
            </a:pPr>
            <a:r>
              <a:rPr sz="2000" spc="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000" baseline="1388" dirty="0">
                <a:solidFill>
                  <a:srgbClr val="C00000"/>
                </a:solidFill>
                <a:latin typeface="Arial"/>
                <a:cs typeface="Arial"/>
              </a:rPr>
              <a:t>Attenuation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Boundary</a:t>
            </a:r>
            <a:r>
              <a:rPr sz="2000" spc="11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cond.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06567" y="4754879"/>
            <a:ext cx="1333499" cy="117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39" name="object 20"/>
          <p:cNvSpPr/>
          <p:nvPr/>
        </p:nvSpPr>
        <p:spPr>
          <a:xfrm>
            <a:off x="2514600" y="2858515"/>
            <a:ext cx="929639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/>
          <p:cNvSpPr/>
          <p:nvPr/>
        </p:nvSpPr>
        <p:spPr>
          <a:xfrm rot="10800000">
            <a:off x="1850452" y="2667633"/>
            <a:ext cx="2354261" cy="172403"/>
          </a:xfrm>
          <a:custGeom>
            <a:avLst/>
            <a:gdLst/>
            <a:ahLst/>
            <a:cxnLst/>
            <a:rect l="l" t="t" r="r" b="b"/>
            <a:pathLst>
              <a:path w="1359535" h="132714">
                <a:moveTo>
                  <a:pt x="0" y="132587"/>
                </a:moveTo>
                <a:lnTo>
                  <a:pt x="5147" y="106799"/>
                </a:lnTo>
                <a:lnTo>
                  <a:pt x="19177" y="85725"/>
                </a:lnTo>
                <a:lnTo>
                  <a:pt x="39969" y="71508"/>
                </a:lnTo>
                <a:lnTo>
                  <a:pt x="65405" y="66293"/>
                </a:lnTo>
                <a:lnTo>
                  <a:pt x="614299" y="66293"/>
                </a:lnTo>
                <a:lnTo>
                  <a:pt x="639734" y="61079"/>
                </a:lnTo>
                <a:lnTo>
                  <a:pt x="660527" y="46862"/>
                </a:lnTo>
                <a:lnTo>
                  <a:pt x="674556" y="25788"/>
                </a:lnTo>
                <a:lnTo>
                  <a:pt x="679704" y="0"/>
                </a:lnTo>
                <a:lnTo>
                  <a:pt x="684851" y="25788"/>
                </a:lnTo>
                <a:lnTo>
                  <a:pt x="698881" y="46862"/>
                </a:lnTo>
                <a:lnTo>
                  <a:pt x="719673" y="61079"/>
                </a:lnTo>
                <a:lnTo>
                  <a:pt x="745109" y="66293"/>
                </a:lnTo>
                <a:lnTo>
                  <a:pt x="1294003" y="66293"/>
                </a:lnTo>
                <a:lnTo>
                  <a:pt x="1319438" y="71508"/>
                </a:lnTo>
                <a:lnTo>
                  <a:pt x="1340231" y="85724"/>
                </a:lnTo>
                <a:lnTo>
                  <a:pt x="1354260" y="106799"/>
                </a:lnTo>
                <a:lnTo>
                  <a:pt x="1359408" y="132587"/>
                </a:lnTo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697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Kernel Form of the</a:t>
            </a:r>
            <a:r>
              <a:rPr sz="4000" spc="-3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4875" y="5606592"/>
            <a:ext cx="719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6819" y="5750052"/>
            <a:ext cx="1333500" cy="117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9672" y="5009388"/>
            <a:ext cx="2141220" cy="378460"/>
          </a:xfrm>
          <a:custGeom>
            <a:avLst/>
            <a:gdLst/>
            <a:ahLst/>
            <a:cxnLst/>
            <a:rect l="l" t="t" r="r" b="b"/>
            <a:pathLst>
              <a:path w="2141220" h="378460">
                <a:moveTo>
                  <a:pt x="2078227" y="0"/>
                </a:moveTo>
                <a:lnTo>
                  <a:pt x="62991" y="0"/>
                </a:lnTo>
                <a:lnTo>
                  <a:pt x="38469" y="4949"/>
                </a:lnTo>
                <a:lnTo>
                  <a:pt x="18446" y="18446"/>
                </a:lnTo>
                <a:lnTo>
                  <a:pt x="4949" y="38469"/>
                </a:lnTo>
                <a:lnTo>
                  <a:pt x="0" y="62992"/>
                </a:lnTo>
                <a:lnTo>
                  <a:pt x="0" y="314959"/>
                </a:lnTo>
                <a:lnTo>
                  <a:pt x="4949" y="339482"/>
                </a:lnTo>
                <a:lnTo>
                  <a:pt x="18446" y="359505"/>
                </a:lnTo>
                <a:lnTo>
                  <a:pt x="38469" y="373002"/>
                </a:lnTo>
                <a:lnTo>
                  <a:pt x="62991" y="377952"/>
                </a:lnTo>
                <a:lnTo>
                  <a:pt x="2078227" y="377952"/>
                </a:lnTo>
                <a:lnTo>
                  <a:pt x="2102750" y="373002"/>
                </a:lnTo>
                <a:lnTo>
                  <a:pt x="2122773" y="359505"/>
                </a:lnTo>
                <a:lnTo>
                  <a:pt x="2136270" y="339482"/>
                </a:lnTo>
                <a:lnTo>
                  <a:pt x="2141219" y="314959"/>
                </a:lnTo>
                <a:lnTo>
                  <a:pt x="2141219" y="62992"/>
                </a:lnTo>
                <a:lnTo>
                  <a:pt x="2136270" y="38469"/>
                </a:lnTo>
                <a:lnTo>
                  <a:pt x="2122773" y="18446"/>
                </a:lnTo>
                <a:lnTo>
                  <a:pt x="2102750" y="4949"/>
                </a:lnTo>
                <a:lnTo>
                  <a:pt x="207822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30495" y="3333181"/>
            <a:ext cx="1551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FAC46"/>
                </a:solidFill>
                <a:latin typeface="Arial"/>
                <a:cs typeface="Arial"/>
              </a:rPr>
              <a:t>Kernel</a:t>
            </a:r>
            <a:r>
              <a:rPr sz="1800" spc="-3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FAC46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1507" y="5009388"/>
            <a:ext cx="802005" cy="378460"/>
          </a:xfrm>
          <a:custGeom>
            <a:avLst/>
            <a:gdLst/>
            <a:ahLst/>
            <a:cxnLst/>
            <a:rect l="l" t="t" r="r" b="b"/>
            <a:pathLst>
              <a:path w="802004" h="378460">
                <a:moveTo>
                  <a:pt x="738632" y="0"/>
                </a:moveTo>
                <a:lnTo>
                  <a:pt x="62992" y="0"/>
                </a:lnTo>
                <a:lnTo>
                  <a:pt x="38469" y="4949"/>
                </a:lnTo>
                <a:lnTo>
                  <a:pt x="18446" y="18446"/>
                </a:lnTo>
                <a:lnTo>
                  <a:pt x="4949" y="38469"/>
                </a:lnTo>
                <a:lnTo>
                  <a:pt x="0" y="62992"/>
                </a:lnTo>
                <a:lnTo>
                  <a:pt x="0" y="314959"/>
                </a:lnTo>
                <a:lnTo>
                  <a:pt x="4949" y="339482"/>
                </a:lnTo>
                <a:lnTo>
                  <a:pt x="18446" y="359505"/>
                </a:lnTo>
                <a:lnTo>
                  <a:pt x="38469" y="373002"/>
                </a:lnTo>
                <a:lnTo>
                  <a:pt x="62992" y="377952"/>
                </a:lnTo>
                <a:lnTo>
                  <a:pt x="738632" y="377952"/>
                </a:lnTo>
                <a:lnTo>
                  <a:pt x="763154" y="373002"/>
                </a:lnTo>
                <a:lnTo>
                  <a:pt x="783177" y="359505"/>
                </a:lnTo>
                <a:lnTo>
                  <a:pt x="796674" y="339482"/>
                </a:lnTo>
                <a:lnTo>
                  <a:pt x="801624" y="314959"/>
                </a:lnTo>
                <a:lnTo>
                  <a:pt x="801624" y="62992"/>
                </a:lnTo>
                <a:lnTo>
                  <a:pt x="796674" y="38469"/>
                </a:lnTo>
                <a:lnTo>
                  <a:pt x="783177" y="18446"/>
                </a:lnTo>
                <a:lnTo>
                  <a:pt x="763154" y="4949"/>
                </a:lnTo>
                <a:lnTo>
                  <a:pt x="73863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551432"/>
            <a:ext cx="8491728" cy="394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13" name="object 8"/>
          <p:cNvSpPr txBox="1"/>
          <p:nvPr/>
        </p:nvSpPr>
        <p:spPr>
          <a:xfrm>
            <a:off x="5118607" y="4436253"/>
            <a:ext cx="30810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Source</a:t>
            </a:r>
            <a:r>
              <a:rPr sz="1800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FFC000"/>
                </a:solidFill>
                <a:latin typeface="Arial"/>
                <a:cs typeface="Arial"/>
              </a:rPr>
              <a:t>function</a:t>
            </a:r>
            <a:r>
              <a:rPr lang="en-US" sz="1800" spc="-5" dirty="0" smtClean="0">
                <a:solidFill>
                  <a:srgbClr val="FFC000"/>
                </a:solidFill>
                <a:latin typeface="Arial"/>
                <a:cs typeface="Arial"/>
              </a:rPr>
              <a:t> (known term)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6261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Operator Form of the</a:t>
            </a:r>
            <a:r>
              <a:rPr sz="4000" spc="-15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10737"/>
            <a:ext cx="6933565" cy="43929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Phase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space: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For any real-valued function </a:t>
            </a:r>
            <a:r>
              <a:rPr sz="2800" i="1" spc="-5" dirty="0">
                <a:latin typeface="Arial"/>
                <a:cs typeface="Arial"/>
              </a:rPr>
              <a:t>g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i="1" spc="-5" dirty="0">
                <a:latin typeface="Arial"/>
                <a:cs typeface="Arial"/>
              </a:rPr>
              <a:t>Γ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define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</a:pPr>
            <a:r>
              <a:rPr sz="2800" spc="-5" dirty="0">
                <a:latin typeface="Arial"/>
                <a:cs typeface="Arial"/>
              </a:rPr>
              <a:t>operator </a:t>
            </a:r>
            <a:r>
              <a:rPr sz="2800" b="1" i="1" spc="-5" dirty="0">
                <a:latin typeface="Arial"/>
                <a:cs typeface="Arial"/>
              </a:rPr>
              <a:t>K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150"/>
              </a:spcBef>
            </a:pPr>
            <a:r>
              <a:rPr sz="2800" spc="-5" dirty="0"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Then, the </a:t>
            </a:r>
            <a:r>
              <a:rPr sz="2800" spc="-20" dirty="0">
                <a:latin typeface="Arial"/>
                <a:cs typeface="Arial"/>
              </a:rPr>
              <a:t>RTE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becomes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Similar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RE!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25" dirty="0">
                <a:latin typeface="Arial"/>
                <a:cs typeface="Arial"/>
              </a:rPr>
              <a:t>Yield </a:t>
            </a:r>
            <a:r>
              <a:rPr sz="2400" spc="-5" dirty="0">
                <a:latin typeface="Arial"/>
                <a:cs typeface="Arial"/>
              </a:rPr>
              <a:t>Neumann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8603" y="1571244"/>
            <a:ext cx="1802892" cy="30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739" y="2901695"/>
            <a:ext cx="7208520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4648200"/>
            <a:ext cx="1828800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5876" y="3745991"/>
            <a:ext cx="1734312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7323" y="5472684"/>
            <a:ext cx="3692652" cy="330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702665" y="3579621"/>
            <a:ext cx="5517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5" dirty="0">
                <a:latin typeface="Arial"/>
                <a:cs typeface="Arial"/>
              </a:rPr>
              <a:t>Volume </a:t>
            </a:r>
            <a:r>
              <a:rPr sz="4400" b="1" dirty="0">
                <a:latin typeface="Arial"/>
                <a:cs typeface="Arial"/>
              </a:rPr>
              <a:t>Path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spc="-35" dirty="0">
                <a:latin typeface="Arial"/>
                <a:cs typeface="Arial"/>
              </a:rPr>
              <a:t>Tracing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809" y="4579365"/>
            <a:ext cx="461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CS295: Realistic Image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Synthesis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362200"/>
            <a:ext cx="17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from here…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917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Solving the</a:t>
            </a:r>
            <a:r>
              <a:rPr sz="4000" spc="-70" dirty="0"/>
              <a:t> </a:t>
            </a:r>
            <a:r>
              <a:rPr sz="4000" spc="-5" dirty="0"/>
              <a:t>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94789"/>
            <a:ext cx="7386955" cy="29203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Given the similarity between the </a:t>
            </a:r>
            <a:r>
              <a:rPr sz="2800" spc="-25" dirty="0">
                <a:latin typeface="Arial"/>
                <a:cs typeface="Arial"/>
              </a:rPr>
              <a:t>RTE </a:t>
            </a:r>
            <a:r>
              <a:rPr sz="2800" spc="-5" dirty="0">
                <a:latin typeface="Arial"/>
                <a:cs typeface="Arial"/>
              </a:rPr>
              <a:t>and the  </a:t>
            </a:r>
            <a:r>
              <a:rPr sz="2800" spc="-10" dirty="0">
                <a:latin typeface="Arial"/>
                <a:cs typeface="Arial"/>
              </a:rPr>
              <a:t>RE, </a:t>
            </a:r>
            <a:r>
              <a:rPr sz="2800" spc="-5" dirty="0">
                <a:latin typeface="Arial"/>
                <a:cs typeface="Arial"/>
              </a:rPr>
              <a:t>Monte Carlo solutions to the </a:t>
            </a:r>
            <a:r>
              <a:rPr sz="2800" spc="-10" dirty="0">
                <a:latin typeface="Arial"/>
                <a:cs typeface="Arial"/>
              </a:rPr>
              <a:t>RE </a:t>
            </a:r>
            <a:r>
              <a:rPr sz="2800" spc="-5" dirty="0">
                <a:latin typeface="Arial"/>
                <a:cs typeface="Arial"/>
              </a:rPr>
              <a:t>can be  adapted to solve the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RTE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25"/>
              </a:spcBef>
              <a:buChar char="•"/>
              <a:tabLst>
                <a:tab pos="698500" algn="l"/>
              </a:tabLst>
            </a:pPr>
            <a:r>
              <a:rPr sz="2400" spc="-30" dirty="0">
                <a:latin typeface="Arial"/>
                <a:cs typeface="Arial"/>
              </a:rPr>
              <a:t>Volume </a:t>
            </a:r>
            <a:r>
              <a:rPr sz="2400" spc="-5" dirty="0">
                <a:latin typeface="Arial"/>
                <a:cs typeface="Arial"/>
              </a:rPr>
              <a:t>path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tracing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sz="2400" spc="-30" dirty="0">
                <a:latin typeface="Arial"/>
                <a:cs typeface="Arial"/>
              </a:rPr>
              <a:t>Volume </a:t>
            </a:r>
            <a:r>
              <a:rPr sz="2400" spc="-5" dirty="0">
                <a:latin typeface="Arial"/>
                <a:cs typeface="Arial"/>
              </a:rPr>
              <a:t>adjoint particle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tracing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30" dirty="0">
                <a:latin typeface="Arial"/>
                <a:cs typeface="Arial"/>
              </a:rPr>
              <a:t>Volume </a:t>
            </a:r>
            <a:r>
              <a:rPr sz="2400" spc="-5" dirty="0">
                <a:latin typeface="Arial"/>
                <a:cs typeface="Arial"/>
              </a:rPr>
              <a:t>bidirectional path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tracing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009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Volume </a:t>
            </a:r>
            <a:r>
              <a:rPr sz="4000" spc="-5" dirty="0"/>
              <a:t>Path</a:t>
            </a:r>
            <a:r>
              <a:rPr sz="4000" dirty="0"/>
              <a:t> </a:t>
            </a:r>
            <a:r>
              <a:rPr sz="4000" spc="-35" dirty="0"/>
              <a:t>Tracing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404865" y="4402073"/>
            <a:ext cx="3270885" cy="1775460"/>
          </a:xfrm>
          <a:custGeom>
            <a:avLst/>
            <a:gdLst/>
            <a:ahLst/>
            <a:cxnLst/>
            <a:rect l="l" t="t" r="r" b="b"/>
            <a:pathLst>
              <a:path w="3270884" h="1775460">
                <a:moveTo>
                  <a:pt x="0" y="1775460"/>
                </a:moveTo>
                <a:lnTo>
                  <a:pt x="3270503" y="1775460"/>
                </a:lnTo>
                <a:lnTo>
                  <a:pt x="3270503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4865" y="4402073"/>
            <a:ext cx="3270885" cy="1775460"/>
          </a:xfrm>
          <a:custGeom>
            <a:avLst/>
            <a:gdLst/>
            <a:ahLst/>
            <a:cxnLst/>
            <a:rect l="l" t="t" r="r" b="b"/>
            <a:pathLst>
              <a:path w="3270884" h="1775460">
                <a:moveTo>
                  <a:pt x="0" y="1775460"/>
                </a:moveTo>
                <a:lnTo>
                  <a:pt x="3270503" y="1775460"/>
                </a:lnTo>
                <a:lnTo>
                  <a:pt x="3270503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4859" y="5871971"/>
            <a:ext cx="192024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7683" y="5414771"/>
            <a:ext cx="160020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1500" y="5224271"/>
            <a:ext cx="190500" cy="126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4865" y="5290565"/>
            <a:ext cx="2053589" cy="0"/>
          </a:xfrm>
          <a:custGeom>
            <a:avLst/>
            <a:gdLst/>
            <a:ahLst/>
            <a:cxnLst/>
            <a:rect l="l" t="t" r="r" b="b"/>
            <a:pathLst>
              <a:path w="2053590">
                <a:moveTo>
                  <a:pt x="0" y="0"/>
                </a:moveTo>
                <a:lnTo>
                  <a:pt x="2053336" y="0"/>
                </a:lnTo>
              </a:path>
            </a:pathLst>
          </a:custGeom>
          <a:ln w="1981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4259" y="5247132"/>
            <a:ext cx="732155" cy="86995"/>
          </a:xfrm>
          <a:custGeom>
            <a:avLst/>
            <a:gdLst/>
            <a:ahLst/>
            <a:cxnLst/>
            <a:rect l="l" t="t" r="r" b="b"/>
            <a:pathLst>
              <a:path w="732154" h="86995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8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4" y="57912"/>
                </a:lnTo>
                <a:lnTo>
                  <a:pt x="43434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732154" h="86995">
                <a:moveTo>
                  <a:pt x="586994" y="0"/>
                </a:moveTo>
                <a:lnTo>
                  <a:pt x="586994" y="86868"/>
                </a:lnTo>
                <a:lnTo>
                  <a:pt x="683514" y="57912"/>
                </a:lnTo>
                <a:lnTo>
                  <a:pt x="601472" y="57912"/>
                </a:lnTo>
                <a:lnTo>
                  <a:pt x="601472" y="28956"/>
                </a:lnTo>
                <a:lnTo>
                  <a:pt x="683514" y="28956"/>
                </a:lnTo>
                <a:lnTo>
                  <a:pt x="586994" y="0"/>
                </a:lnTo>
                <a:close/>
              </a:path>
              <a:path w="732154" h="86995">
                <a:moveTo>
                  <a:pt x="83947" y="28956"/>
                </a:moveTo>
                <a:lnTo>
                  <a:pt x="43434" y="28956"/>
                </a:lnTo>
                <a:lnTo>
                  <a:pt x="43434" y="57912"/>
                </a:lnTo>
                <a:lnTo>
                  <a:pt x="83947" y="57912"/>
                </a:lnTo>
                <a:lnTo>
                  <a:pt x="86868" y="43434"/>
                </a:lnTo>
                <a:lnTo>
                  <a:pt x="83947" y="28956"/>
                </a:lnTo>
                <a:close/>
              </a:path>
              <a:path w="732154" h="86995">
                <a:moveTo>
                  <a:pt x="586994" y="28956"/>
                </a:moveTo>
                <a:lnTo>
                  <a:pt x="83947" y="28956"/>
                </a:lnTo>
                <a:lnTo>
                  <a:pt x="86868" y="43434"/>
                </a:lnTo>
                <a:lnTo>
                  <a:pt x="83947" y="57912"/>
                </a:lnTo>
                <a:lnTo>
                  <a:pt x="586994" y="57912"/>
                </a:lnTo>
                <a:lnTo>
                  <a:pt x="586994" y="28956"/>
                </a:lnTo>
                <a:close/>
              </a:path>
              <a:path w="732154" h="86995">
                <a:moveTo>
                  <a:pt x="683514" y="28956"/>
                </a:moveTo>
                <a:lnTo>
                  <a:pt x="601472" y="28956"/>
                </a:lnTo>
                <a:lnTo>
                  <a:pt x="601472" y="57912"/>
                </a:lnTo>
                <a:lnTo>
                  <a:pt x="683514" y="57912"/>
                </a:lnTo>
                <a:lnTo>
                  <a:pt x="731774" y="43434"/>
                </a:lnTo>
                <a:lnTo>
                  <a:pt x="68351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9820" y="5422391"/>
            <a:ext cx="132587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7067" y="2244851"/>
            <a:ext cx="2467610" cy="390525"/>
          </a:xfrm>
          <a:custGeom>
            <a:avLst/>
            <a:gdLst/>
            <a:ahLst/>
            <a:cxnLst/>
            <a:rect l="l" t="t" r="r" b="b"/>
            <a:pathLst>
              <a:path w="2467610" h="390525">
                <a:moveTo>
                  <a:pt x="2402332" y="0"/>
                </a:moveTo>
                <a:lnTo>
                  <a:pt x="65024" y="0"/>
                </a:lnTo>
                <a:lnTo>
                  <a:pt x="39701" y="5105"/>
                </a:lnTo>
                <a:lnTo>
                  <a:pt x="19034" y="19034"/>
                </a:lnTo>
                <a:lnTo>
                  <a:pt x="5105" y="39701"/>
                </a:lnTo>
                <a:lnTo>
                  <a:pt x="0" y="65024"/>
                </a:lnTo>
                <a:lnTo>
                  <a:pt x="0" y="325120"/>
                </a:lnTo>
                <a:lnTo>
                  <a:pt x="5105" y="350442"/>
                </a:lnTo>
                <a:lnTo>
                  <a:pt x="19034" y="371109"/>
                </a:lnTo>
                <a:lnTo>
                  <a:pt x="39701" y="385038"/>
                </a:lnTo>
                <a:lnTo>
                  <a:pt x="65024" y="390144"/>
                </a:lnTo>
                <a:lnTo>
                  <a:pt x="2402332" y="390144"/>
                </a:lnTo>
                <a:lnTo>
                  <a:pt x="2427654" y="385038"/>
                </a:lnTo>
                <a:lnTo>
                  <a:pt x="2448321" y="371109"/>
                </a:lnTo>
                <a:lnTo>
                  <a:pt x="2462250" y="350442"/>
                </a:lnTo>
                <a:lnTo>
                  <a:pt x="2467356" y="325120"/>
                </a:lnTo>
                <a:lnTo>
                  <a:pt x="2467356" y="65024"/>
                </a:lnTo>
                <a:lnTo>
                  <a:pt x="2462250" y="39701"/>
                </a:lnTo>
                <a:lnTo>
                  <a:pt x="2448321" y="19034"/>
                </a:lnTo>
                <a:lnTo>
                  <a:pt x="2427654" y="5105"/>
                </a:lnTo>
                <a:lnTo>
                  <a:pt x="24023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136" y="1513332"/>
            <a:ext cx="8491728" cy="1053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542" y="2119604"/>
            <a:ext cx="4497705" cy="259905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30"/>
              </a:spcBef>
            </a:pPr>
            <a:r>
              <a:rPr sz="2000" spc="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  <a:p>
            <a:pPr marR="64769" algn="ctr">
              <a:lnSpc>
                <a:spcPct val="100000"/>
              </a:lnSpc>
              <a:spcBef>
                <a:spcPts val="930"/>
              </a:spcBef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Known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Basic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idea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  <a:tab pos="1832610" algn="l"/>
              </a:tabLst>
            </a:pPr>
            <a:r>
              <a:rPr sz="2400" spc="-5" dirty="0">
                <a:latin typeface="Arial"/>
                <a:cs typeface="Arial"/>
              </a:rPr>
              <a:t>Draw	</a:t>
            </a:r>
            <a:r>
              <a:rPr sz="2400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Draw 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7" baseline="-20833" dirty="0">
                <a:latin typeface="Arial"/>
                <a:cs typeface="Arial"/>
              </a:rPr>
              <a:t>i 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7" baseline="-20833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Evaluate </a:t>
            </a:r>
            <a:r>
              <a:rPr sz="2400" i="1" spc="-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i="1" spc="-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7" baseline="-20833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)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recursively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06567" y="2380488"/>
            <a:ext cx="1333499" cy="117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7900" y="3698747"/>
            <a:ext cx="149351" cy="134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6788" y="3621023"/>
            <a:ext cx="536448" cy="303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2971" y="5058155"/>
            <a:ext cx="1203960" cy="137160"/>
          </a:xfrm>
          <a:custGeom>
            <a:avLst/>
            <a:gdLst/>
            <a:ahLst/>
            <a:cxnLst/>
            <a:rect l="l" t="t" r="r" b="b"/>
            <a:pathLst>
              <a:path w="1203959" h="137160">
                <a:moveTo>
                  <a:pt x="0" y="137160"/>
                </a:moveTo>
                <a:lnTo>
                  <a:pt x="5326" y="110478"/>
                </a:lnTo>
                <a:lnTo>
                  <a:pt x="19843" y="88677"/>
                </a:lnTo>
                <a:lnTo>
                  <a:pt x="41362" y="73973"/>
                </a:lnTo>
                <a:lnTo>
                  <a:pt x="67690" y="68580"/>
                </a:lnTo>
                <a:lnTo>
                  <a:pt x="534288" y="68580"/>
                </a:lnTo>
                <a:lnTo>
                  <a:pt x="560617" y="63186"/>
                </a:lnTo>
                <a:lnTo>
                  <a:pt x="582136" y="48482"/>
                </a:lnTo>
                <a:lnTo>
                  <a:pt x="596653" y="26681"/>
                </a:lnTo>
                <a:lnTo>
                  <a:pt x="601979" y="0"/>
                </a:lnTo>
                <a:lnTo>
                  <a:pt x="607306" y="26681"/>
                </a:lnTo>
                <a:lnTo>
                  <a:pt x="621823" y="48482"/>
                </a:lnTo>
                <a:lnTo>
                  <a:pt x="643342" y="63186"/>
                </a:lnTo>
                <a:lnTo>
                  <a:pt x="669671" y="68580"/>
                </a:lnTo>
                <a:lnTo>
                  <a:pt x="1136269" y="68580"/>
                </a:lnTo>
                <a:lnTo>
                  <a:pt x="1162597" y="73973"/>
                </a:lnTo>
                <a:lnTo>
                  <a:pt x="1184116" y="88677"/>
                </a:lnTo>
                <a:lnTo>
                  <a:pt x="1198633" y="110478"/>
                </a:lnTo>
                <a:lnTo>
                  <a:pt x="1203959" y="13716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3992" y="4850891"/>
            <a:ext cx="135635" cy="123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5478" y="5283200"/>
            <a:ext cx="544195" cy="381635"/>
          </a:xfrm>
          <a:custGeom>
            <a:avLst/>
            <a:gdLst/>
            <a:ahLst/>
            <a:cxnLst/>
            <a:rect l="l" t="t" r="r" b="b"/>
            <a:pathLst>
              <a:path w="544195" h="381635">
                <a:moveTo>
                  <a:pt x="416801" y="311242"/>
                </a:moveTo>
                <a:lnTo>
                  <a:pt x="400303" y="335102"/>
                </a:lnTo>
                <a:lnTo>
                  <a:pt x="544195" y="381546"/>
                </a:lnTo>
                <a:lnTo>
                  <a:pt x="494452" y="319481"/>
                </a:lnTo>
                <a:lnTo>
                  <a:pt x="428751" y="319481"/>
                </a:lnTo>
                <a:lnTo>
                  <a:pt x="416801" y="311242"/>
                </a:lnTo>
                <a:close/>
              </a:path>
              <a:path w="544195" h="381635">
                <a:moveTo>
                  <a:pt x="433247" y="287456"/>
                </a:moveTo>
                <a:lnTo>
                  <a:pt x="416801" y="311242"/>
                </a:lnTo>
                <a:lnTo>
                  <a:pt x="428751" y="319481"/>
                </a:lnTo>
                <a:lnTo>
                  <a:pt x="445135" y="295656"/>
                </a:lnTo>
                <a:lnTo>
                  <a:pt x="433247" y="287456"/>
                </a:lnTo>
                <a:close/>
              </a:path>
              <a:path w="544195" h="381635">
                <a:moveTo>
                  <a:pt x="449706" y="263652"/>
                </a:moveTo>
                <a:lnTo>
                  <a:pt x="433247" y="287456"/>
                </a:lnTo>
                <a:lnTo>
                  <a:pt x="445135" y="295656"/>
                </a:lnTo>
                <a:lnTo>
                  <a:pt x="428751" y="319481"/>
                </a:lnTo>
                <a:lnTo>
                  <a:pt x="494452" y="319481"/>
                </a:lnTo>
                <a:lnTo>
                  <a:pt x="449706" y="263652"/>
                </a:lnTo>
                <a:close/>
              </a:path>
              <a:path w="544195" h="381635">
                <a:moveTo>
                  <a:pt x="16510" y="0"/>
                </a:moveTo>
                <a:lnTo>
                  <a:pt x="0" y="23875"/>
                </a:lnTo>
                <a:lnTo>
                  <a:pt x="416801" y="311242"/>
                </a:lnTo>
                <a:lnTo>
                  <a:pt x="433247" y="287456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1131" y="5702808"/>
            <a:ext cx="265175" cy="169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4865" y="4699253"/>
            <a:ext cx="821055" cy="563245"/>
          </a:xfrm>
          <a:custGeom>
            <a:avLst/>
            <a:gdLst/>
            <a:ahLst/>
            <a:cxnLst/>
            <a:rect l="l" t="t" r="r" b="b"/>
            <a:pathLst>
              <a:path w="821054" h="563245">
                <a:moveTo>
                  <a:pt x="0" y="0"/>
                </a:moveTo>
                <a:lnTo>
                  <a:pt x="820674" y="562991"/>
                </a:lnTo>
              </a:path>
            </a:pathLst>
          </a:custGeom>
          <a:ln w="1981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3347" y="525017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3347" y="525017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0" y="38862"/>
                </a:moveTo>
                <a:lnTo>
                  <a:pt x="3053" y="23735"/>
                </a:lnTo>
                <a:lnTo>
                  <a:pt x="11382" y="11382"/>
                </a:lnTo>
                <a:lnTo>
                  <a:pt x="23735" y="3053"/>
                </a:lnTo>
                <a:lnTo>
                  <a:pt x="38862" y="0"/>
                </a:lnTo>
                <a:lnTo>
                  <a:pt x="53988" y="3053"/>
                </a:lnTo>
                <a:lnTo>
                  <a:pt x="66341" y="11382"/>
                </a:lnTo>
                <a:lnTo>
                  <a:pt x="74670" y="23735"/>
                </a:lnTo>
                <a:lnTo>
                  <a:pt x="77724" y="38862"/>
                </a:lnTo>
                <a:lnTo>
                  <a:pt x="74670" y="53988"/>
                </a:lnTo>
                <a:lnTo>
                  <a:pt x="66341" y="66341"/>
                </a:lnTo>
                <a:lnTo>
                  <a:pt x="53988" y="74670"/>
                </a:lnTo>
                <a:lnTo>
                  <a:pt x="38862" y="77724"/>
                </a:lnTo>
                <a:lnTo>
                  <a:pt x="23735" y="74670"/>
                </a:lnTo>
                <a:lnTo>
                  <a:pt x="11382" y="66341"/>
                </a:lnTo>
                <a:lnTo>
                  <a:pt x="3053" y="53988"/>
                </a:lnTo>
                <a:lnTo>
                  <a:pt x="0" y="388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78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Free Distance</a:t>
            </a:r>
            <a:r>
              <a:rPr sz="4000" spc="-25" dirty="0"/>
              <a:t> </a:t>
            </a:r>
            <a:r>
              <a:rPr sz="4000" spc="-5" dirty="0"/>
              <a:t>Sampling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502410"/>
            <a:ext cx="706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indent="-566420">
              <a:lnSpc>
                <a:spcPct val="100000"/>
              </a:lnSpc>
              <a:spcBef>
                <a:spcPts val="100"/>
              </a:spcBef>
              <a:buChar char="•"/>
              <a:tabLst>
                <a:tab pos="579120" algn="l"/>
                <a:tab pos="579755" algn="l"/>
              </a:tabLst>
            </a:pPr>
            <a:r>
              <a:rPr sz="2400" spc="-5" dirty="0">
                <a:latin typeface="Arial"/>
                <a:cs typeface="Arial"/>
              </a:rPr>
              <a:t>is called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“free distance” and is sampled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142" y="2819526"/>
            <a:ext cx="85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136516"/>
            <a:ext cx="6543040" cy="163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with </a:t>
            </a:r>
            <a:r>
              <a:rPr sz="2400" i="1" spc="-10" dirty="0">
                <a:latin typeface="Arial"/>
                <a:cs typeface="Arial"/>
              </a:rPr>
              <a:t>λ</a:t>
            </a:r>
            <a:r>
              <a:rPr sz="2400" spc="-15" baseline="-20833" dirty="0">
                <a:latin typeface="Arial"/>
                <a:cs typeface="Arial"/>
              </a:rPr>
              <a:t>0  </a:t>
            </a:r>
            <a:r>
              <a:rPr sz="2400" spc="-5" dirty="0">
                <a:latin typeface="Arial"/>
                <a:cs typeface="Arial"/>
              </a:rPr>
              <a:t>being an arbitrary positive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i="1" spc="-5" dirty="0">
                <a:latin typeface="Arial"/>
                <a:cs typeface="Arial"/>
              </a:rPr>
              <a:t>p </a:t>
            </a:r>
            <a:r>
              <a:rPr sz="2400" spc="-5" dirty="0">
                <a:latin typeface="Arial"/>
                <a:cs typeface="Arial"/>
              </a:rPr>
              <a:t>gives an exponential distribution with varying  parameters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6696" y="1670304"/>
            <a:ext cx="147828" cy="13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0111" y="3195827"/>
            <a:ext cx="4303776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2022348"/>
            <a:ext cx="3962400" cy="66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3888" y="70103"/>
            <a:ext cx="2321052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78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Free Distance</a:t>
            </a:r>
            <a:r>
              <a:rPr sz="4000" spc="-25" dirty="0"/>
              <a:t> </a:t>
            </a:r>
            <a:r>
              <a:rPr sz="4000" spc="-5" dirty="0"/>
              <a:t>Sampling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367788"/>
            <a:ext cx="109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0517" y="2367788"/>
            <a:ext cx="1753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it holds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3095" y="1513332"/>
            <a:ext cx="3797807" cy="665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2011" y="2900172"/>
            <a:ext cx="4379976" cy="1338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8716" y="2476500"/>
            <a:ext cx="644651" cy="224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647" y="5023103"/>
            <a:ext cx="7156704" cy="1062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1479" y="4437888"/>
            <a:ext cx="699770" cy="506095"/>
          </a:xfrm>
          <a:custGeom>
            <a:avLst/>
            <a:gdLst/>
            <a:ahLst/>
            <a:cxnLst/>
            <a:rect l="l" t="t" r="r" b="b"/>
            <a:pathLst>
              <a:path w="699770" h="506095">
                <a:moveTo>
                  <a:pt x="699516" y="252984"/>
                </a:moveTo>
                <a:lnTo>
                  <a:pt x="0" y="252984"/>
                </a:lnTo>
                <a:lnTo>
                  <a:pt x="349758" y="505968"/>
                </a:lnTo>
                <a:lnTo>
                  <a:pt x="699516" y="252984"/>
                </a:lnTo>
                <a:close/>
              </a:path>
              <a:path w="699770" h="506095">
                <a:moveTo>
                  <a:pt x="524637" y="0"/>
                </a:moveTo>
                <a:lnTo>
                  <a:pt x="174879" y="0"/>
                </a:lnTo>
                <a:lnTo>
                  <a:pt x="174879" y="252984"/>
                </a:lnTo>
                <a:lnTo>
                  <a:pt x="524637" y="252984"/>
                </a:lnTo>
                <a:lnTo>
                  <a:pt x="52463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479" y="4437888"/>
            <a:ext cx="699770" cy="506095"/>
          </a:xfrm>
          <a:custGeom>
            <a:avLst/>
            <a:gdLst/>
            <a:ahLst/>
            <a:cxnLst/>
            <a:rect l="l" t="t" r="r" b="b"/>
            <a:pathLst>
              <a:path w="699770" h="506095">
                <a:moveTo>
                  <a:pt x="0" y="252984"/>
                </a:moveTo>
                <a:lnTo>
                  <a:pt x="174879" y="252984"/>
                </a:lnTo>
                <a:lnTo>
                  <a:pt x="174879" y="0"/>
                </a:lnTo>
                <a:lnTo>
                  <a:pt x="524637" y="0"/>
                </a:lnTo>
                <a:lnTo>
                  <a:pt x="524637" y="252984"/>
                </a:lnTo>
                <a:lnTo>
                  <a:pt x="699516" y="252984"/>
                </a:lnTo>
                <a:lnTo>
                  <a:pt x="349758" y="505968"/>
                </a:lnTo>
                <a:lnTo>
                  <a:pt x="0" y="252984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3888" y="70103"/>
            <a:ext cx="2321052" cy="1344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478027"/>
            <a:ext cx="578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Free Distance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Sampling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1699260"/>
            <a:ext cx="8043672" cy="238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348" y="4760976"/>
            <a:ext cx="814730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697" y="4224350"/>
            <a:ext cx="720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whe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3888" y="70103"/>
            <a:ext cx="2321052" cy="1344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78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Free Distance</a:t>
            </a:r>
            <a:r>
              <a:rPr sz="4000" spc="-25" dirty="0"/>
              <a:t> </a:t>
            </a:r>
            <a:r>
              <a:rPr sz="4000" spc="-5" dirty="0"/>
              <a:t>Sampling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502410"/>
            <a:ext cx="639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applying Monte Carlo integration, we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782948"/>
            <a:ext cx="2031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Pseudocode: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742" y="4151337"/>
            <a:ext cx="848994" cy="95504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aw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6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6014" y="4151337"/>
            <a:ext cx="1519555" cy="95504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dirty="0">
                <a:latin typeface="Arial"/>
                <a:cs typeface="Arial"/>
              </a:rPr>
              <a:t>from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 marL="70231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latin typeface="Arial"/>
                <a:cs typeface="Arial"/>
              </a:rPr>
              <a:t>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return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742" y="5240273"/>
            <a:ext cx="2202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Otherwise,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return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2668" y="2097023"/>
            <a:ext cx="7598664" cy="138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3888" y="70103"/>
            <a:ext cx="2321052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5500" y="4460747"/>
            <a:ext cx="123443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1451" y="4834128"/>
            <a:ext cx="1258824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4776215"/>
            <a:ext cx="4553711" cy="367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0335" y="5326379"/>
            <a:ext cx="1022603" cy="239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702665" y="3579621"/>
            <a:ext cx="4873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Radiative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spc="-35" dirty="0">
                <a:latin typeface="Arial"/>
                <a:cs typeface="Arial"/>
              </a:rPr>
              <a:t>Transfer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809" y="4579365"/>
            <a:ext cx="461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CS295: Realistic Image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Synthesis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465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Direction</a:t>
            </a:r>
            <a:r>
              <a:rPr sz="4000" spc="-30" dirty="0"/>
              <a:t> </a:t>
            </a:r>
            <a:r>
              <a:rPr sz="4000" spc="-5" dirty="0"/>
              <a:t>Sampling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502410"/>
            <a:ext cx="393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One </a:t>
            </a:r>
            <a:r>
              <a:rPr sz="2400" spc="-10" dirty="0">
                <a:latin typeface="Arial"/>
                <a:cs typeface="Arial"/>
              </a:rPr>
              <a:t>extra </a:t>
            </a:r>
            <a:r>
              <a:rPr sz="2400" spc="-5" dirty="0">
                <a:latin typeface="Arial"/>
                <a:cs typeface="Arial"/>
              </a:rPr>
              <a:t>integral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remains: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2740" y="4182236"/>
            <a:ext cx="1878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is usually 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742795"/>
            <a:ext cx="4421505" cy="10445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i="1" spc="-5" dirty="0">
                <a:latin typeface="Arial"/>
                <a:cs typeface="Arial"/>
              </a:rPr>
              <a:t>ω</a:t>
            </a:r>
            <a:r>
              <a:rPr sz="2400" spc="-7" baseline="-20833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can be sampled based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ts val="228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practice,</a:t>
            </a:r>
            <a:endParaRPr sz="2000">
              <a:latin typeface="Arial"/>
              <a:cs typeface="Arial"/>
            </a:endParaRPr>
          </a:p>
          <a:p>
            <a:pPr marL="69786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probability density on </a:t>
            </a:r>
            <a:r>
              <a:rPr sz="2000" b="1" i="1" dirty="0">
                <a:latin typeface="Arial"/>
                <a:cs typeface="Arial"/>
              </a:rPr>
              <a:t>ω</a:t>
            </a:r>
            <a:r>
              <a:rPr sz="1950" baseline="-21367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yielding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6539" y="2737104"/>
            <a:ext cx="3121660" cy="437515"/>
          </a:xfrm>
          <a:custGeom>
            <a:avLst/>
            <a:gdLst/>
            <a:ahLst/>
            <a:cxnLst/>
            <a:rect l="l" t="t" r="r" b="b"/>
            <a:pathLst>
              <a:path w="3121660" h="437514">
                <a:moveTo>
                  <a:pt x="3048254" y="0"/>
                </a:moveTo>
                <a:lnTo>
                  <a:pt x="72898" y="0"/>
                </a:lnTo>
                <a:lnTo>
                  <a:pt x="44523" y="5728"/>
                </a:lnTo>
                <a:lnTo>
                  <a:pt x="21351" y="21351"/>
                </a:lnTo>
                <a:lnTo>
                  <a:pt x="5728" y="44523"/>
                </a:lnTo>
                <a:lnTo>
                  <a:pt x="0" y="72898"/>
                </a:lnTo>
                <a:lnTo>
                  <a:pt x="0" y="364490"/>
                </a:lnTo>
                <a:lnTo>
                  <a:pt x="5728" y="392864"/>
                </a:lnTo>
                <a:lnTo>
                  <a:pt x="21351" y="416036"/>
                </a:lnTo>
                <a:lnTo>
                  <a:pt x="44523" y="431659"/>
                </a:lnTo>
                <a:lnTo>
                  <a:pt x="72898" y="437388"/>
                </a:lnTo>
                <a:lnTo>
                  <a:pt x="3048254" y="437388"/>
                </a:lnTo>
                <a:lnTo>
                  <a:pt x="3076628" y="431659"/>
                </a:lnTo>
                <a:lnTo>
                  <a:pt x="3099800" y="416036"/>
                </a:lnTo>
                <a:lnTo>
                  <a:pt x="3115423" y="392864"/>
                </a:lnTo>
                <a:lnTo>
                  <a:pt x="3121152" y="364490"/>
                </a:lnTo>
                <a:lnTo>
                  <a:pt x="3121152" y="72898"/>
                </a:lnTo>
                <a:lnTo>
                  <a:pt x="3115423" y="44523"/>
                </a:lnTo>
                <a:lnTo>
                  <a:pt x="3099800" y="21351"/>
                </a:lnTo>
                <a:lnTo>
                  <a:pt x="3076628" y="5728"/>
                </a:lnTo>
                <a:lnTo>
                  <a:pt x="3048254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2097023"/>
            <a:ext cx="7598664" cy="138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5567" y="3887723"/>
            <a:ext cx="1655064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6539" y="4224528"/>
            <a:ext cx="2453640" cy="262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3935" y="5064252"/>
            <a:ext cx="5596127" cy="75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009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Volume </a:t>
            </a:r>
            <a:r>
              <a:rPr sz="4000" spc="-5" dirty="0"/>
              <a:t>Path</a:t>
            </a:r>
            <a:r>
              <a:rPr sz="4000" dirty="0"/>
              <a:t> </a:t>
            </a:r>
            <a:r>
              <a:rPr sz="4000" spc="-35" dirty="0"/>
              <a:t>Tracing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360802"/>
            <a:ext cx="5415915" cy="7753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spc="-10" dirty="0">
                <a:latin typeface="Consolas"/>
                <a:cs typeface="Consolas"/>
              </a:rPr>
              <a:t>radiance(</a:t>
            </a:r>
            <a:r>
              <a:rPr sz="1800" b="1" i="1" spc="-10" dirty="0">
                <a:latin typeface="Consolas"/>
                <a:cs typeface="Consolas"/>
              </a:rPr>
              <a:t>x</a:t>
            </a:r>
            <a:r>
              <a:rPr sz="1800" spc="-10" dirty="0">
                <a:latin typeface="Consolas"/>
                <a:cs typeface="Consolas"/>
              </a:rPr>
              <a:t>,</a:t>
            </a:r>
            <a:r>
              <a:rPr sz="1800" spc="-65" dirty="0">
                <a:latin typeface="Consolas"/>
                <a:cs typeface="Consolas"/>
              </a:rPr>
              <a:t> </a:t>
            </a:r>
            <a:r>
              <a:rPr sz="1800" b="1" i="1" spc="-10" dirty="0">
                <a:latin typeface="Consolas"/>
                <a:cs typeface="Consolas"/>
              </a:rPr>
              <a:t>ω</a:t>
            </a:r>
            <a:r>
              <a:rPr sz="1800" spc="-10" dirty="0">
                <a:latin typeface="Consolas"/>
                <a:cs typeface="Consolas"/>
              </a:rPr>
              <a:t>):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  <a:spcBef>
                <a:spcPts val="790"/>
              </a:spcBef>
            </a:pPr>
            <a:r>
              <a:rPr sz="1800" spc="-10" dirty="0">
                <a:latin typeface="Consolas"/>
                <a:cs typeface="Consolas"/>
              </a:rPr>
              <a:t>compute </a:t>
            </a:r>
            <a:r>
              <a:rPr sz="1800" i="1" dirty="0">
                <a:latin typeface="Consolas"/>
                <a:cs typeface="Consolas"/>
              </a:rPr>
              <a:t>h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i="1" spc="-5" dirty="0">
                <a:latin typeface="Consolas"/>
                <a:cs typeface="Consolas"/>
              </a:rPr>
              <a:t>h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b="1" i="1" spc="-5" dirty="0"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>
                <a:latin typeface="Consolas"/>
                <a:cs typeface="Consolas"/>
              </a:rPr>
              <a:t>) </a:t>
            </a:r>
            <a:r>
              <a:rPr sz="1800" dirty="0">
                <a:solidFill>
                  <a:srgbClr val="A6A6A6"/>
                </a:solidFill>
                <a:latin typeface="Consolas"/>
                <a:cs typeface="Consolas"/>
              </a:rPr>
              <a:t># </a:t>
            </a:r>
            <a:r>
              <a:rPr sz="1800" spc="-10" dirty="0">
                <a:solidFill>
                  <a:srgbClr val="A6A6A6"/>
                </a:solidFill>
                <a:latin typeface="Consolas"/>
                <a:cs typeface="Consolas"/>
              </a:rPr>
              <a:t>using ray</a:t>
            </a:r>
            <a:r>
              <a:rPr sz="1800" spc="-3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Consolas"/>
                <a:cs typeface="Consolas"/>
              </a:rPr>
              <a:t>tracing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414" y="3111047"/>
            <a:ext cx="1156335" cy="7721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spc="-5" dirty="0">
                <a:latin typeface="Consolas"/>
                <a:cs typeface="Consolas"/>
              </a:rPr>
              <a:t>draw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i="1" dirty="0">
                <a:latin typeface="Consolas"/>
                <a:cs typeface="Consolas"/>
              </a:rPr>
              <a:t>τ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Consolas"/>
                <a:cs typeface="Consolas"/>
              </a:rPr>
              <a:t>if </a:t>
            </a:r>
            <a:r>
              <a:rPr sz="1800" i="1" dirty="0">
                <a:latin typeface="Consolas"/>
                <a:cs typeface="Consolas"/>
              </a:rPr>
              <a:t>τ </a:t>
            </a:r>
            <a:r>
              <a:rPr sz="1800" dirty="0">
                <a:latin typeface="Consolas"/>
                <a:cs typeface="Consolas"/>
              </a:rPr>
              <a:t>&lt;</a:t>
            </a:r>
            <a:r>
              <a:rPr sz="1800" spc="-114" dirty="0">
                <a:latin typeface="Consolas"/>
                <a:cs typeface="Consolas"/>
              </a:rPr>
              <a:t> </a:t>
            </a:r>
            <a:r>
              <a:rPr sz="1800" i="1" dirty="0">
                <a:latin typeface="Consolas"/>
                <a:cs typeface="Consolas"/>
              </a:rPr>
              <a:t>h</a:t>
            </a:r>
            <a:r>
              <a:rPr sz="1800" dirty="0"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414" y="3859148"/>
            <a:ext cx="6634480" cy="189420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880"/>
              </a:spcBef>
            </a:pPr>
            <a:r>
              <a:rPr sz="1800" b="1" i="1" dirty="0">
                <a:latin typeface="Consolas"/>
                <a:cs typeface="Consolas"/>
              </a:rPr>
              <a:t>r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b="1" i="1" dirty="0">
                <a:latin typeface="Consolas"/>
                <a:cs typeface="Consolas"/>
              </a:rPr>
              <a:t>x </a:t>
            </a:r>
            <a:r>
              <a:rPr sz="1800" i="1" dirty="0">
                <a:latin typeface="Consolas"/>
                <a:cs typeface="Consolas"/>
              </a:rPr>
              <a:t>–</a:t>
            </a:r>
            <a:r>
              <a:rPr sz="1800" i="1" spc="-130" dirty="0">
                <a:latin typeface="Consolas"/>
                <a:cs typeface="Consolas"/>
              </a:rPr>
              <a:t> </a:t>
            </a:r>
            <a:r>
              <a:rPr sz="1800" i="1" spc="-5" dirty="0">
                <a:latin typeface="Consolas"/>
                <a:cs typeface="Consolas"/>
              </a:rPr>
              <a:t>τ*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endParaRPr sz="1800">
              <a:latin typeface="Consolas"/>
              <a:cs typeface="Consolas"/>
            </a:endParaRPr>
          </a:p>
          <a:p>
            <a:pPr marL="514984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Consolas"/>
                <a:cs typeface="Consolas"/>
              </a:rPr>
              <a:t>draw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7" baseline="-20833" dirty="0">
                <a:latin typeface="Consolas"/>
                <a:cs typeface="Consolas"/>
              </a:rPr>
              <a:t>i</a:t>
            </a:r>
            <a:endParaRPr sz="1800" baseline="-20833">
              <a:latin typeface="Consolas"/>
              <a:cs typeface="Consolas"/>
            </a:endParaRPr>
          </a:p>
          <a:p>
            <a:pPr marL="12700" marR="5080" indent="502284">
              <a:lnSpc>
                <a:spcPts val="2950"/>
              </a:lnSpc>
              <a:spcBef>
                <a:spcPts val="219"/>
              </a:spcBef>
            </a:pPr>
            <a:r>
              <a:rPr sz="1800" spc="-5" dirty="0">
                <a:latin typeface="Consolas"/>
                <a:cs typeface="Consolas"/>
              </a:rPr>
              <a:t>return </a:t>
            </a:r>
            <a:r>
              <a:rPr sz="1800" i="1" spc="-10" dirty="0">
                <a:latin typeface="Consolas"/>
                <a:cs typeface="Consolas"/>
              </a:rPr>
              <a:t>σ</a:t>
            </a:r>
            <a:r>
              <a:rPr sz="1800" spc="-15" baseline="-20833" dirty="0">
                <a:latin typeface="Consolas"/>
                <a:cs typeface="Consolas"/>
              </a:rPr>
              <a:t>s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)/</a:t>
            </a:r>
            <a:r>
              <a:rPr sz="1800" i="1" spc="-10" dirty="0">
                <a:latin typeface="Consolas"/>
                <a:cs typeface="Consolas"/>
              </a:rPr>
              <a:t>σ</a:t>
            </a:r>
            <a:r>
              <a:rPr sz="1800" spc="-15" baseline="-20833" dirty="0">
                <a:latin typeface="Consolas"/>
                <a:cs typeface="Consolas"/>
              </a:rPr>
              <a:t>t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)*radiance(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7" baseline="-20833" dirty="0"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) </a:t>
            </a:r>
            <a:r>
              <a:rPr sz="1800" dirty="0">
                <a:latin typeface="Consolas"/>
                <a:cs typeface="Consolas"/>
              </a:rPr>
              <a:t>+ </a:t>
            </a:r>
            <a:r>
              <a:rPr sz="1800" i="1" spc="-10" dirty="0">
                <a:latin typeface="Consolas"/>
                <a:cs typeface="Consolas"/>
              </a:rPr>
              <a:t>Q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>
                <a:latin typeface="Consolas"/>
                <a:cs typeface="Consolas"/>
              </a:rPr>
              <a:t>)/</a:t>
            </a:r>
            <a:r>
              <a:rPr sz="1800" i="1" spc="-5" dirty="0">
                <a:latin typeface="Consolas"/>
                <a:cs typeface="Consolas"/>
              </a:rPr>
              <a:t>σ</a:t>
            </a:r>
            <a:r>
              <a:rPr sz="1800" spc="-7" baseline="-20833" dirty="0">
                <a:latin typeface="Consolas"/>
                <a:cs typeface="Consolas"/>
              </a:rPr>
              <a:t>t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b="1" i="1" spc="-5" dirty="0">
                <a:latin typeface="Consolas"/>
                <a:cs typeface="Consolas"/>
              </a:rPr>
              <a:t>r</a:t>
            </a:r>
            <a:r>
              <a:rPr sz="1800" spc="-5" dirty="0">
                <a:latin typeface="Consolas"/>
                <a:cs typeface="Consolas"/>
              </a:rPr>
              <a:t>)  else:</a:t>
            </a:r>
            <a:endParaRPr sz="1800">
              <a:latin typeface="Consolas"/>
              <a:cs typeface="Consolas"/>
            </a:endParaRPr>
          </a:p>
          <a:p>
            <a:pPr marL="514984">
              <a:lnSpc>
                <a:spcPct val="100000"/>
              </a:lnSpc>
              <a:spcBef>
                <a:spcPts val="550"/>
              </a:spcBef>
            </a:pPr>
            <a:r>
              <a:rPr sz="1800" spc="-5" dirty="0">
                <a:latin typeface="Consolas"/>
                <a:cs typeface="Consolas"/>
              </a:rPr>
              <a:t>return </a:t>
            </a:r>
            <a:r>
              <a:rPr sz="1800" spc="-10" dirty="0">
                <a:latin typeface="Consolas"/>
                <a:cs typeface="Consolas"/>
              </a:rPr>
              <a:t>boundaryRadiance(</a:t>
            </a:r>
            <a:r>
              <a:rPr sz="1800" b="1" i="1" spc="-10" dirty="0">
                <a:latin typeface="Consolas"/>
                <a:cs typeface="Consolas"/>
              </a:rPr>
              <a:t>x </a:t>
            </a:r>
            <a:r>
              <a:rPr sz="1800" i="1" dirty="0">
                <a:latin typeface="Consolas"/>
                <a:cs typeface="Consolas"/>
              </a:rPr>
              <a:t>– </a:t>
            </a:r>
            <a:r>
              <a:rPr sz="1800" i="1" spc="-10" dirty="0">
                <a:latin typeface="Consolas"/>
                <a:cs typeface="Consolas"/>
              </a:rPr>
              <a:t>h*</a:t>
            </a:r>
            <a:r>
              <a:rPr sz="1800" b="1" i="1" spc="-10" dirty="0">
                <a:latin typeface="Consolas"/>
                <a:cs typeface="Consolas"/>
              </a:rPr>
              <a:t>ω</a:t>
            </a:r>
            <a:r>
              <a:rPr sz="1800" spc="-10" dirty="0">
                <a:latin typeface="Consolas"/>
                <a:cs typeface="Consolas"/>
              </a:rPr>
              <a:t>,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3935" y="1513332"/>
            <a:ext cx="5596127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430" y="3246882"/>
            <a:ext cx="893444" cy="273050"/>
          </a:xfrm>
          <a:custGeom>
            <a:avLst/>
            <a:gdLst/>
            <a:ahLst/>
            <a:cxnLst/>
            <a:rect l="l" t="t" r="r" b="b"/>
            <a:pathLst>
              <a:path w="893444" h="273050">
                <a:moveTo>
                  <a:pt x="0" y="45465"/>
                </a:moveTo>
                <a:lnTo>
                  <a:pt x="3573" y="27753"/>
                </a:lnTo>
                <a:lnTo>
                  <a:pt x="13317" y="13303"/>
                </a:lnTo>
                <a:lnTo>
                  <a:pt x="27769" y="3567"/>
                </a:lnTo>
                <a:lnTo>
                  <a:pt x="45465" y="0"/>
                </a:lnTo>
                <a:lnTo>
                  <a:pt x="847597" y="0"/>
                </a:lnTo>
                <a:lnTo>
                  <a:pt x="865310" y="3567"/>
                </a:lnTo>
                <a:lnTo>
                  <a:pt x="879760" y="13303"/>
                </a:lnTo>
                <a:lnTo>
                  <a:pt x="889496" y="27753"/>
                </a:lnTo>
                <a:lnTo>
                  <a:pt x="893063" y="45465"/>
                </a:lnTo>
                <a:lnTo>
                  <a:pt x="893063" y="227329"/>
                </a:lnTo>
                <a:lnTo>
                  <a:pt x="889496" y="245042"/>
                </a:lnTo>
                <a:lnTo>
                  <a:pt x="879760" y="259492"/>
                </a:lnTo>
                <a:lnTo>
                  <a:pt x="865310" y="269228"/>
                </a:lnTo>
                <a:lnTo>
                  <a:pt x="847597" y="272795"/>
                </a:lnTo>
                <a:lnTo>
                  <a:pt x="45465" y="272795"/>
                </a:lnTo>
                <a:lnTo>
                  <a:pt x="27769" y="269228"/>
                </a:lnTo>
                <a:lnTo>
                  <a:pt x="13317" y="259492"/>
                </a:lnTo>
                <a:lnTo>
                  <a:pt x="3573" y="245042"/>
                </a:lnTo>
                <a:lnTo>
                  <a:pt x="0" y="227329"/>
                </a:lnTo>
                <a:lnTo>
                  <a:pt x="0" y="45465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9132" y="3224783"/>
            <a:ext cx="326390" cy="315595"/>
          </a:xfrm>
          <a:custGeom>
            <a:avLst/>
            <a:gdLst/>
            <a:ahLst/>
            <a:cxnLst/>
            <a:rect l="l" t="t" r="r" b="b"/>
            <a:pathLst>
              <a:path w="326389" h="315595">
                <a:moveTo>
                  <a:pt x="157734" y="0"/>
                </a:moveTo>
                <a:lnTo>
                  <a:pt x="0" y="157733"/>
                </a:lnTo>
                <a:lnTo>
                  <a:pt x="157734" y="315467"/>
                </a:lnTo>
                <a:lnTo>
                  <a:pt x="157734" y="236600"/>
                </a:lnTo>
                <a:lnTo>
                  <a:pt x="326136" y="236600"/>
                </a:lnTo>
                <a:lnTo>
                  <a:pt x="326136" y="78866"/>
                </a:lnTo>
                <a:lnTo>
                  <a:pt x="157734" y="78866"/>
                </a:lnTo>
                <a:lnTo>
                  <a:pt x="15773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9132" y="3224783"/>
            <a:ext cx="326390" cy="315595"/>
          </a:xfrm>
          <a:custGeom>
            <a:avLst/>
            <a:gdLst/>
            <a:ahLst/>
            <a:cxnLst/>
            <a:rect l="l" t="t" r="r" b="b"/>
            <a:pathLst>
              <a:path w="326389" h="315595">
                <a:moveTo>
                  <a:pt x="326136" y="78866"/>
                </a:moveTo>
                <a:lnTo>
                  <a:pt x="157734" y="78866"/>
                </a:lnTo>
                <a:lnTo>
                  <a:pt x="157734" y="0"/>
                </a:lnTo>
                <a:lnTo>
                  <a:pt x="0" y="157733"/>
                </a:lnTo>
                <a:lnTo>
                  <a:pt x="157734" y="315467"/>
                </a:lnTo>
                <a:lnTo>
                  <a:pt x="157734" y="236600"/>
                </a:lnTo>
                <a:lnTo>
                  <a:pt x="326136" y="236600"/>
                </a:lnTo>
                <a:lnTo>
                  <a:pt x="326136" y="78866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3754" y="3188335"/>
            <a:ext cx="240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7C30"/>
                </a:solidFill>
                <a:latin typeface="Arial"/>
                <a:cs typeface="Arial"/>
              </a:rPr>
              <a:t>How </a:t>
            </a:r>
            <a:r>
              <a:rPr sz="1800" dirty="0">
                <a:solidFill>
                  <a:srgbClr val="EC7C3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EC7C30"/>
                </a:solidFill>
                <a:latin typeface="Arial"/>
                <a:cs typeface="Arial"/>
              </a:rPr>
              <a:t>implement</a:t>
            </a:r>
            <a:r>
              <a:rPr sz="1800" spc="-3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21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Free Distance Sampling</a:t>
            </a:r>
            <a:r>
              <a:rPr sz="3600" spc="-20" dirty="0"/>
              <a:t> </a:t>
            </a:r>
            <a:r>
              <a:rPr sz="3600" dirty="0"/>
              <a:t>Methods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450719"/>
            <a:ext cx="7136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How to draw samples from this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distribution?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440096"/>
            <a:ext cx="3637279" cy="12725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Homogeneous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  <a:tab pos="2261870" algn="l"/>
              </a:tabLst>
            </a:pPr>
            <a:r>
              <a:rPr sz="2400" dirty="0">
                <a:latin typeface="Arial"/>
                <a:cs typeface="Arial"/>
              </a:rPr>
              <a:t>Let	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4805" y="4320921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619" y="5106161"/>
            <a:ext cx="448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can be drawn using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inversion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742" y="5106161"/>
            <a:ext cx="18796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5080" indent="-227965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case,  </a:t>
            </a:r>
            <a:r>
              <a:rPr sz="2400" spc="-5" dirty="0">
                <a:latin typeface="Arial"/>
                <a:cs typeface="Arial"/>
              </a:rPr>
              <a:t>method: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19" y="1513332"/>
            <a:ext cx="8290559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1516" y="3957828"/>
            <a:ext cx="2462784" cy="31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76" y="4437888"/>
            <a:ext cx="876300" cy="239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8579" y="4418076"/>
            <a:ext cx="2168652" cy="27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4323" y="4806696"/>
            <a:ext cx="2435352" cy="278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6392" y="5277611"/>
            <a:ext cx="135635" cy="124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5183" y="5513832"/>
            <a:ext cx="3931920" cy="277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721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Free Distance Sampling</a:t>
            </a:r>
            <a:r>
              <a:rPr sz="3600" spc="-20" dirty="0"/>
              <a:t> </a:t>
            </a:r>
            <a:r>
              <a:rPr sz="3600" dirty="0"/>
              <a:t>Methods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2418050"/>
            <a:ext cx="7626350" cy="29610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Heterogeneous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  <a:p>
            <a:pPr marL="1433195" lvl="1" indent="-963294">
              <a:lnSpc>
                <a:spcPct val="100000"/>
              </a:lnSpc>
              <a:spcBef>
                <a:spcPts val="215"/>
              </a:spcBef>
              <a:buChar char="•"/>
              <a:tabLst>
                <a:tab pos="1433195" algn="l"/>
                <a:tab pos="1433830" algn="l"/>
                <a:tab pos="5091430" algn="l"/>
              </a:tabLst>
            </a:pPr>
            <a:r>
              <a:rPr sz="2400" spc="-5" dirty="0">
                <a:latin typeface="Arial"/>
                <a:cs typeface="Arial"/>
              </a:rPr>
              <a:t>varies with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causing	</a:t>
            </a:r>
            <a:r>
              <a:rPr sz="2400" dirty="0">
                <a:latin typeface="Arial"/>
                <a:cs typeface="Arial"/>
              </a:rPr>
              <a:t>to vary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i="1" spc="-5" dirty="0">
                <a:latin typeface="Arial"/>
                <a:cs typeface="Arial"/>
              </a:rPr>
              <a:t>p </a:t>
            </a: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have a close-form expression in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general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Common sampling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Ray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marching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Delta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19" y="1513332"/>
            <a:ext cx="8290559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5608" y="2997707"/>
            <a:ext cx="618743" cy="278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9596" y="2997707"/>
            <a:ext cx="490727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5492" y="3075432"/>
            <a:ext cx="135635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35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Ray</a:t>
            </a:r>
            <a:r>
              <a:rPr sz="4000" spc="-80" dirty="0"/>
              <a:t> </a:t>
            </a:r>
            <a:r>
              <a:rPr sz="4000" spc="-5" dirty="0"/>
              <a:t>Marching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485106"/>
            <a:ext cx="7203440" cy="27711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One can apply the inversion method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Drawing </a:t>
            </a:r>
            <a:r>
              <a:rPr sz="2400" i="1" dirty="0">
                <a:latin typeface="Arial"/>
                <a:cs typeface="Arial"/>
              </a:rPr>
              <a:t>ξ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U(0,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1)</a:t>
            </a:r>
            <a:endParaRPr sz="24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6465" algn="l"/>
                <a:tab pos="927100" algn="l"/>
                <a:tab pos="2348230" algn="l"/>
              </a:tabLst>
            </a:pPr>
            <a:r>
              <a:rPr sz="2400" spc="-5" dirty="0">
                <a:latin typeface="Arial"/>
                <a:cs typeface="Arial"/>
              </a:rPr>
              <a:t>Finding	satisfying</a:t>
            </a:r>
            <a:endParaRPr sz="2400">
              <a:latin typeface="Arial"/>
              <a:cs typeface="Arial"/>
            </a:endParaRPr>
          </a:p>
          <a:p>
            <a:pPr marL="1155700" marR="518795" lvl="2" indent="-229235">
              <a:lnSpc>
                <a:spcPts val="2160"/>
              </a:lnSpc>
              <a:spcBef>
                <a:spcPts val="540"/>
              </a:spcBef>
              <a:buChar char="•"/>
              <a:tabLst>
                <a:tab pos="1155700" algn="l"/>
                <a:tab pos="1156335" algn="l"/>
                <a:tab pos="2663825" algn="l"/>
                <a:tab pos="6042660" algn="l"/>
              </a:tabLst>
            </a:pPr>
            <a:r>
              <a:rPr sz="2000" dirty="0">
                <a:latin typeface="Arial"/>
                <a:cs typeface="Arial"/>
              </a:rPr>
              <a:t>This is usually achieved numerically by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iteratively  increasing	with some </a:t>
            </a:r>
            <a:r>
              <a:rPr sz="2000" spc="-5" dirty="0">
                <a:latin typeface="Arial"/>
                <a:cs typeface="Arial"/>
              </a:rPr>
              <a:t>fixed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	</a:t>
            </a:r>
            <a:r>
              <a:rPr sz="2000" spc="-5" dirty="0">
                <a:latin typeface="Arial"/>
                <a:cs typeface="Arial"/>
              </a:rPr>
              <a:t>until  </a:t>
            </a:r>
            <a:r>
              <a:rPr sz="2000" dirty="0">
                <a:latin typeface="Arial"/>
                <a:cs typeface="Arial"/>
              </a:rPr>
              <a:t>reaches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ξ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ts val="2280"/>
              </a:lnSpc>
              <a:spcBef>
                <a:spcPts val="215"/>
              </a:spcBef>
              <a:buChar char="•"/>
              <a:tabLst>
                <a:tab pos="1155700" algn="l"/>
                <a:tab pos="1156335" algn="l"/>
                <a:tab pos="322389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	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generally picked according to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underlying </a:t>
            </a:r>
            <a:r>
              <a:rPr sz="2000" spc="-5" dirty="0">
                <a:latin typeface="Arial"/>
                <a:cs typeface="Arial"/>
              </a:rPr>
              <a:t>representation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i="1" dirty="0">
                <a:latin typeface="Arial"/>
                <a:cs typeface="Arial"/>
              </a:rPr>
              <a:t>σ</a:t>
            </a:r>
            <a:r>
              <a:rPr sz="1950" baseline="-21367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b="1" i="1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-5" dirty="0">
                <a:latin typeface="Arial"/>
                <a:cs typeface="Arial"/>
              </a:rPr>
              <a:t>(e.g., voxel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5127" y="1513332"/>
            <a:ext cx="6333744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5016" y="3538728"/>
            <a:ext cx="135636" cy="12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8847" y="3461003"/>
            <a:ext cx="1447800" cy="2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7060" y="4174235"/>
            <a:ext cx="123444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0919" y="4104132"/>
            <a:ext cx="841248" cy="252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596" y="4116323"/>
            <a:ext cx="330707" cy="184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3864" y="4738115"/>
            <a:ext cx="329184" cy="184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35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Ray</a:t>
            </a:r>
            <a:r>
              <a:rPr sz="4000" spc="-80" dirty="0"/>
              <a:t> </a:t>
            </a:r>
            <a:r>
              <a:rPr sz="4000" spc="-5" dirty="0"/>
              <a:t>Marching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62121"/>
            <a:ext cx="3402965" cy="8782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Pros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  <a:tab pos="3305175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sample</a:t>
            </a:r>
            <a:r>
              <a:rPr sz="2400" dirty="0">
                <a:latin typeface="Arial"/>
                <a:cs typeface="Arial"/>
              </a:rPr>
              <a:t>	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6376" y="1948942"/>
            <a:ext cx="305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can be obtained easily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2759426"/>
            <a:ext cx="7059295" cy="22218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Cons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  <a:tab pos="5187315" algn="l"/>
              </a:tabLst>
            </a:pPr>
            <a:r>
              <a:rPr sz="2400" spc="-5" dirty="0">
                <a:latin typeface="Arial"/>
                <a:cs typeface="Arial"/>
              </a:rPr>
              <a:t>Biased </a:t>
            </a:r>
            <a:r>
              <a:rPr sz="2400" dirty="0">
                <a:latin typeface="Arial"/>
                <a:cs typeface="Arial"/>
              </a:rPr>
              <a:t>(for </a:t>
            </a:r>
            <a:r>
              <a:rPr sz="2400" spc="-5" dirty="0">
                <a:latin typeface="Arial"/>
                <a:cs typeface="Arial"/>
              </a:rPr>
              <a:t>any finite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size	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Resolution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dependent</a:t>
            </a:r>
            <a:endParaRPr sz="2400">
              <a:latin typeface="Arial"/>
              <a:cs typeface="Arial"/>
            </a:endParaRPr>
          </a:p>
          <a:p>
            <a:pPr marL="1155700" marR="5080" lvl="2" indent="-229235">
              <a:lnSpc>
                <a:spcPts val="2160"/>
              </a:lnSpc>
              <a:spcBef>
                <a:spcPts val="535"/>
              </a:spcBef>
              <a:buChar char="•"/>
              <a:tabLst>
                <a:tab pos="1504950" algn="l"/>
                <a:tab pos="1505585" algn="l"/>
              </a:tabLst>
            </a:pPr>
            <a:r>
              <a:rPr sz="2000" dirty="0">
                <a:latin typeface="Arial"/>
                <a:cs typeface="Arial"/>
              </a:rPr>
              <a:t>needs to be picked based on the resolution of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density (</a:t>
            </a:r>
            <a:r>
              <a:rPr sz="2000" i="1" dirty="0">
                <a:latin typeface="Arial"/>
                <a:cs typeface="Arial"/>
              </a:rPr>
              <a:t>σ</a:t>
            </a:r>
            <a:r>
              <a:rPr sz="1950" baseline="-21367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field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Slow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high-resolution density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fields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8476" y="2133600"/>
            <a:ext cx="137160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4047" y="2057400"/>
            <a:ext cx="490727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1932" y="3366515"/>
            <a:ext cx="362712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5083" y="4101084"/>
            <a:ext cx="329183" cy="184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496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Delta</a:t>
            </a:r>
            <a:r>
              <a:rPr sz="4000" spc="-75" dirty="0"/>
              <a:t> </a:t>
            </a:r>
            <a:r>
              <a:rPr sz="4000" spc="-30" dirty="0"/>
              <a:t>Tracking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12493"/>
            <a:ext cx="7616190" cy="25641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Also known as </a:t>
            </a:r>
            <a:r>
              <a:rPr sz="2400" spc="-10" dirty="0">
                <a:latin typeface="Arial"/>
                <a:cs typeface="Arial"/>
              </a:rPr>
              <a:t>Woodcock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tracking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idea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ts val="2280"/>
              </a:lnSpc>
              <a:spcBef>
                <a:spcPts val="27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Consider the medium to have homogeneous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density</a:t>
            </a:r>
            <a:endParaRPr sz="2000">
              <a:latin typeface="Arial"/>
              <a:cs typeface="Arial"/>
            </a:endParaRPr>
          </a:p>
          <a:p>
            <a:pPr marL="381063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, and use it to draw free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distances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ts val="2280"/>
              </a:lnSpc>
              <a:spcBef>
                <a:spcPts val="126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compensate </a:t>
            </a:r>
            <a:r>
              <a:rPr sz="2000" dirty="0">
                <a:latin typeface="Arial"/>
                <a:cs typeface="Arial"/>
              </a:rPr>
              <a:t>the fact that </a:t>
            </a:r>
            <a:r>
              <a:rPr sz="2000" spc="-5" dirty="0">
                <a:latin typeface="Arial"/>
                <a:cs typeface="Arial"/>
              </a:rPr>
              <a:t>“phantom” densities have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been</a:t>
            </a:r>
            <a:endParaRPr sz="2000">
              <a:latin typeface="Arial"/>
              <a:cs typeface="Arial"/>
            </a:endParaRPr>
          </a:p>
          <a:p>
            <a:pPr marL="69786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introduced, the sampling process continues with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probability</a:t>
            </a:r>
            <a:endParaRPr sz="2000">
              <a:latin typeface="Arial"/>
              <a:cs typeface="Arial"/>
            </a:endParaRPr>
          </a:p>
          <a:p>
            <a:pPr marL="240093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at each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r</a:t>
            </a:r>
            <a:r>
              <a:rPr sz="1950" i="1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4939" y="2694432"/>
            <a:ext cx="3057144" cy="27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4939" y="3724655"/>
            <a:ext cx="1626108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6517" y="4346617"/>
            <a:ext cx="2500630" cy="1777364"/>
          </a:xfrm>
          <a:custGeom>
            <a:avLst/>
            <a:gdLst/>
            <a:ahLst/>
            <a:cxnLst/>
            <a:rect l="l" t="t" r="r" b="b"/>
            <a:pathLst>
              <a:path w="2500629" h="1777364">
                <a:moveTo>
                  <a:pt x="1602927" y="1608819"/>
                </a:moveTo>
                <a:lnTo>
                  <a:pt x="954471" y="1608819"/>
                </a:lnTo>
                <a:lnTo>
                  <a:pt x="987471" y="1650207"/>
                </a:lnTo>
                <a:lnTo>
                  <a:pt x="1025721" y="1686555"/>
                </a:lnTo>
                <a:lnTo>
                  <a:pt x="1068615" y="1717423"/>
                </a:lnTo>
                <a:lnTo>
                  <a:pt x="1115551" y="1742369"/>
                </a:lnTo>
                <a:lnTo>
                  <a:pt x="1165926" y="1760952"/>
                </a:lnTo>
                <a:lnTo>
                  <a:pt x="1213680" y="1771904"/>
                </a:lnTo>
                <a:lnTo>
                  <a:pt x="1261388" y="1776920"/>
                </a:lnTo>
                <a:lnTo>
                  <a:pt x="1308595" y="1776234"/>
                </a:lnTo>
                <a:lnTo>
                  <a:pt x="1354843" y="1770086"/>
                </a:lnTo>
                <a:lnTo>
                  <a:pt x="1399678" y="1758711"/>
                </a:lnTo>
                <a:lnTo>
                  <a:pt x="1442642" y="1742346"/>
                </a:lnTo>
                <a:lnTo>
                  <a:pt x="1483280" y="1721230"/>
                </a:lnTo>
                <a:lnTo>
                  <a:pt x="1521136" y="1695598"/>
                </a:lnTo>
                <a:lnTo>
                  <a:pt x="1555753" y="1665688"/>
                </a:lnTo>
                <a:lnTo>
                  <a:pt x="1586676" y="1631737"/>
                </a:lnTo>
                <a:lnTo>
                  <a:pt x="1602927" y="1608819"/>
                </a:lnTo>
                <a:close/>
              </a:path>
              <a:path w="2500629" h="1777364">
                <a:moveTo>
                  <a:pt x="2075280" y="1452748"/>
                </a:moveTo>
                <a:lnTo>
                  <a:pt x="337251" y="1452748"/>
                </a:lnTo>
                <a:lnTo>
                  <a:pt x="340299" y="1457981"/>
                </a:lnTo>
                <a:lnTo>
                  <a:pt x="369252" y="1499748"/>
                </a:lnTo>
                <a:lnTo>
                  <a:pt x="400108" y="1535143"/>
                </a:lnTo>
                <a:lnTo>
                  <a:pt x="434145" y="1566653"/>
                </a:lnTo>
                <a:lnTo>
                  <a:pt x="470987" y="1594188"/>
                </a:lnTo>
                <a:lnTo>
                  <a:pt x="510262" y="1617657"/>
                </a:lnTo>
                <a:lnTo>
                  <a:pt x="551595" y="1636969"/>
                </a:lnTo>
                <a:lnTo>
                  <a:pt x="594612" y="1652035"/>
                </a:lnTo>
                <a:lnTo>
                  <a:pt x="638938" y="1662763"/>
                </a:lnTo>
                <a:lnTo>
                  <a:pt x="684201" y="1669064"/>
                </a:lnTo>
                <a:lnTo>
                  <a:pt x="730024" y="1670846"/>
                </a:lnTo>
                <a:lnTo>
                  <a:pt x="776035" y="1668020"/>
                </a:lnTo>
                <a:lnTo>
                  <a:pt x="821859" y="1660495"/>
                </a:lnTo>
                <a:lnTo>
                  <a:pt x="867123" y="1648179"/>
                </a:lnTo>
                <a:lnTo>
                  <a:pt x="911451" y="1630984"/>
                </a:lnTo>
                <a:lnTo>
                  <a:pt x="954471" y="1608819"/>
                </a:lnTo>
                <a:lnTo>
                  <a:pt x="1602927" y="1608819"/>
                </a:lnTo>
                <a:lnTo>
                  <a:pt x="1613448" y="1593981"/>
                </a:lnTo>
                <a:lnTo>
                  <a:pt x="1635614" y="1552659"/>
                </a:lnTo>
                <a:lnTo>
                  <a:pt x="1652717" y="1508006"/>
                </a:lnTo>
                <a:lnTo>
                  <a:pt x="2006629" y="1508006"/>
                </a:lnTo>
                <a:lnTo>
                  <a:pt x="2009734" y="1506371"/>
                </a:lnTo>
                <a:lnTo>
                  <a:pt x="2047271" y="1479420"/>
                </a:lnTo>
                <a:lnTo>
                  <a:pt x="2075280" y="1452748"/>
                </a:lnTo>
                <a:close/>
              </a:path>
              <a:path w="2500629" h="1777364">
                <a:moveTo>
                  <a:pt x="2006629" y="1508006"/>
                </a:moveTo>
                <a:lnTo>
                  <a:pt x="1652717" y="1508006"/>
                </a:lnTo>
                <a:lnTo>
                  <a:pt x="1693377" y="1528950"/>
                </a:lnTo>
                <a:lnTo>
                  <a:pt x="1736441" y="1544231"/>
                </a:lnTo>
                <a:lnTo>
                  <a:pt x="1781269" y="1553671"/>
                </a:lnTo>
                <a:lnTo>
                  <a:pt x="1827215" y="1557091"/>
                </a:lnTo>
                <a:lnTo>
                  <a:pt x="1876654" y="1553967"/>
                </a:lnTo>
                <a:lnTo>
                  <a:pt x="1923903" y="1544141"/>
                </a:lnTo>
                <a:lnTo>
                  <a:pt x="1968437" y="1528111"/>
                </a:lnTo>
                <a:lnTo>
                  <a:pt x="2006629" y="1508006"/>
                </a:lnTo>
                <a:close/>
              </a:path>
              <a:path w="2500629" h="1777364">
                <a:moveTo>
                  <a:pt x="613380" y="155877"/>
                </a:moveTo>
                <a:lnTo>
                  <a:pt x="561406" y="159342"/>
                </a:lnTo>
                <a:lnTo>
                  <a:pt x="513272" y="168636"/>
                </a:lnTo>
                <a:lnTo>
                  <a:pt x="467727" y="183298"/>
                </a:lnTo>
                <a:lnTo>
                  <a:pt x="425085" y="202929"/>
                </a:lnTo>
                <a:lnTo>
                  <a:pt x="385659" y="227130"/>
                </a:lnTo>
                <a:lnTo>
                  <a:pt x="349761" y="255503"/>
                </a:lnTo>
                <a:lnTo>
                  <a:pt x="317705" y="287648"/>
                </a:lnTo>
                <a:lnTo>
                  <a:pt x="289802" y="323167"/>
                </a:lnTo>
                <a:lnTo>
                  <a:pt x="266367" y="361661"/>
                </a:lnTo>
                <a:lnTo>
                  <a:pt x="247711" y="402731"/>
                </a:lnTo>
                <a:lnTo>
                  <a:pt x="234147" y="445978"/>
                </a:lnTo>
                <a:lnTo>
                  <a:pt x="225990" y="491003"/>
                </a:lnTo>
                <a:lnTo>
                  <a:pt x="223550" y="537407"/>
                </a:lnTo>
                <a:lnTo>
                  <a:pt x="227142" y="584792"/>
                </a:lnTo>
                <a:lnTo>
                  <a:pt x="224983" y="590380"/>
                </a:lnTo>
                <a:lnTo>
                  <a:pt x="178417" y="599445"/>
                </a:lnTo>
                <a:lnTo>
                  <a:pt x="134979" y="616599"/>
                </a:lnTo>
                <a:lnTo>
                  <a:pt x="95723" y="641184"/>
                </a:lnTo>
                <a:lnTo>
                  <a:pt x="61703" y="672542"/>
                </a:lnTo>
                <a:lnTo>
                  <a:pt x="33975" y="710014"/>
                </a:lnTo>
                <a:lnTo>
                  <a:pt x="12793" y="755064"/>
                </a:lnTo>
                <a:lnTo>
                  <a:pt x="1588" y="801879"/>
                </a:lnTo>
                <a:lnTo>
                  <a:pt x="0" y="849116"/>
                </a:lnTo>
                <a:lnTo>
                  <a:pt x="7670" y="895434"/>
                </a:lnTo>
                <a:lnTo>
                  <a:pt x="24240" y="939490"/>
                </a:lnTo>
                <a:lnTo>
                  <a:pt x="49352" y="979941"/>
                </a:lnTo>
                <a:lnTo>
                  <a:pt x="82646" y="1015445"/>
                </a:lnTo>
                <a:lnTo>
                  <a:pt x="123764" y="1044659"/>
                </a:lnTo>
                <a:lnTo>
                  <a:pt x="90813" y="1087153"/>
                </a:lnTo>
                <a:lnTo>
                  <a:pt x="68376" y="1134956"/>
                </a:lnTo>
                <a:lnTo>
                  <a:pt x="57059" y="1186284"/>
                </a:lnTo>
                <a:lnTo>
                  <a:pt x="57470" y="1239350"/>
                </a:lnTo>
                <a:lnTo>
                  <a:pt x="68486" y="1287503"/>
                </a:lnTo>
                <a:lnTo>
                  <a:pt x="88595" y="1331235"/>
                </a:lnTo>
                <a:lnTo>
                  <a:pt x="116671" y="1369688"/>
                </a:lnTo>
                <a:lnTo>
                  <a:pt x="151593" y="1402004"/>
                </a:lnTo>
                <a:lnTo>
                  <a:pt x="192235" y="1427326"/>
                </a:lnTo>
                <a:lnTo>
                  <a:pt x="237474" y="1444795"/>
                </a:lnTo>
                <a:lnTo>
                  <a:pt x="286188" y="1453556"/>
                </a:lnTo>
                <a:lnTo>
                  <a:pt x="337251" y="1452748"/>
                </a:lnTo>
                <a:lnTo>
                  <a:pt x="2075280" y="1452748"/>
                </a:lnTo>
                <a:lnTo>
                  <a:pt x="2108976" y="1411866"/>
                </a:lnTo>
                <a:lnTo>
                  <a:pt x="2132099" y="1372256"/>
                </a:lnTo>
                <a:lnTo>
                  <a:pt x="2149371" y="1329418"/>
                </a:lnTo>
                <a:lnTo>
                  <a:pt x="2160270" y="1283851"/>
                </a:lnTo>
                <a:lnTo>
                  <a:pt x="2164273" y="1236048"/>
                </a:lnTo>
                <a:lnTo>
                  <a:pt x="2213517" y="1226114"/>
                </a:lnTo>
                <a:lnTo>
                  <a:pt x="2260856" y="1210204"/>
                </a:lnTo>
                <a:lnTo>
                  <a:pt x="2305719" y="1188578"/>
                </a:lnTo>
                <a:lnTo>
                  <a:pt x="2347534" y="1161499"/>
                </a:lnTo>
                <a:lnTo>
                  <a:pt x="2384644" y="1130167"/>
                </a:lnTo>
                <a:lnTo>
                  <a:pt x="2416740" y="1095410"/>
                </a:lnTo>
                <a:lnTo>
                  <a:pt x="2443755" y="1057727"/>
                </a:lnTo>
                <a:lnTo>
                  <a:pt x="2465621" y="1017617"/>
                </a:lnTo>
                <a:lnTo>
                  <a:pt x="2482270" y="975577"/>
                </a:lnTo>
                <a:lnTo>
                  <a:pt x="2493635" y="932107"/>
                </a:lnTo>
                <a:lnTo>
                  <a:pt x="2499647" y="887705"/>
                </a:lnTo>
                <a:lnTo>
                  <a:pt x="2500240" y="842869"/>
                </a:lnTo>
                <a:lnTo>
                  <a:pt x="2495346" y="798097"/>
                </a:lnTo>
                <a:lnTo>
                  <a:pt x="2484897" y="753888"/>
                </a:lnTo>
                <a:lnTo>
                  <a:pt x="2468825" y="710741"/>
                </a:lnTo>
                <a:lnTo>
                  <a:pt x="2447063" y="669153"/>
                </a:lnTo>
                <a:lnTo>
                  <a:pt x="2419543" y="629623"/>
                </a:lnTo>
                <a:lnTo>
                  <a:pt x="2423585" y="620009"/>
                </a:lnTo>
                <a:lnTo>
                  <a:pt x="2442877" y="542508"/>
                </a:lnTo>
                <a:lnTo>
                  <a:pt x="2444063" y="495100"/>
                </a:lnTo>
                <a:lnTo>
                  <a:pt x="2437643" y="448911"/>
                </a:lnTo>
                <a:lnTo>
                  <a:pt x="2424061" y="404696"/>
                </a:lnTo>
                <a:lnTo>
                  <a:pt x="2403763" y="363209"/>
                </a:lnTo>
                <a:lnTo>
                  <a:pt x="2377194" y="325204"/>
                </a:lnTo>
                <a:lnTo>
                  <a:pt x="2344798" y="291436"/>
                </a:lnTo>
                <a:lnTo>
                  <a:pt x="2307022" y="262659"/>
                </a:lnTo>
                <a:lnTo>
                  <a:pt x="2264309" y="239628"/>
                </a:lnTo>
                <a:lnTo>
                  <a:pt x="2217105" y="223096"/>
                </a:lnTo>
                <a:lnTo>
                  <a:pt x="2212792" y="207729"/>
                </a:lnTo>
                <a:lnTo>
                  <a:pt x="811342" y="207729"/>
                </a:lnTo>
                <a:lnTo>
                  <a:pt x="764732" y="185165"/>
                </a:lnTo>
                <a:lnTo>
                  <a:pt x="715738" y="168916"/>
                </a:lnTo>
                <a:lnTo>
                  <a:pt x="665056" y="159111"/>
                </a:lnTo>
                <a:lnTo>
                  <a:pt x="613380" y="155877"/>
                </a:lnTo>
                <a:close/>
              </a:path>
              <a:path w="2500629" h="1777364">
                <a:moveTo>
                  <a:pt x="1087009" y="48987"/>
                </a:moveTo>
                <a:lnTo>
                  <a:pt x="1039567" y="52089"/>
                </a:lnTo>
                <a:lnTo>
                  <a:pt x="993380" y="62140"/>
                </a:lnTo>
                <a:lnTo>
                  <a:pt x="949308" y="78884"/>
                </a:lnTo>
                <a:lnTo>
                  <a:pt x="908210" y="102069"/>
                </a:lnTo>
                <a:lnTo>
                  <a:pt x="870943" y="131441"/>
                </a:lnTo>
                <a:lnTo>
                  <a:pt x="838368" y="166745"/>
                </a:lnTo>
                <a:lnTo>
                  <a:pt x="811342" y="207729"/>
                </a:lnTo>
                <a:lnTo>
                  <a:pt x="2212792" y="207729"/>
                </a:lnTo>
                <a:lnTo>
                  <a:pt x="2204409" y="177858"/>
                </a:lnTo>
                <a:lnTo>
                  <a:pt x="2184021" y="135704"/>
                </a:lnTo>
                <a:lnTo>
                  <a:pt x="2183483" y="134958"/>
                </a:lnTo>
                <a:lnTo>
                  <a:pt x="1300038" y="134958"/>
                </a:lnTo>
                <a:lnTo>
                  <a:pt x="1283593" y="120319"/>
                </a:lnTo>
                <a:lnTo>
                  <a:pt x="1247656" y="94757"/>
                </a:lnTo>
                <a:lnTo>
                  <a:pt x="1182226" y="64640"/>
                </a:lnTo>
                <a:lnTo>
                  <a:pt x="1134848" y="53086"/>
                </a:lnTo>
                <a:lnTo>
                  <a:pt x="1087009" y="48987"/>
                </a:lnTo>
                <a:close/>
              </a:path>
              <a:path w="2500629" h="1777364">
                <a:moveTo>
                  <a:pt x="1509146" y="0"/>
                </a:moveTo>
                <a:lnTo>
                  <a:pt x="1466518" y="6359"/>
                </a:lnTo>
                <a:lnTo>
                  <a:pt x="1425728" y="19586"/>
                </a:lnTo>
                <a:lnTo>
                  <a:pt x="1387729" y="39369"/>
                </a:lnTo>
                <a:lnTo>
                  <a:pt x="1353477" y="65400"/>
                </a:lnTo>
                <a:lnTo>
                  <a:pt x="1323929" y="97366"/>
                </a:lnTo>
                <a:lnTo>
                  <a:pt x="1300038" y="134958"/>
                </a:lnTo>
                <a:lnTo>
                  <a:pt x="2183483" y="134958"/>
                </a:lnTo>
                <a:lnTo>
                  <a:pt x="2156490" y="97527"/>
                </a:lnTo>
                <a:lnTo>
                  <a:pt x="2154764" y="95842"/>
                </a:lnTo>
                <a:lnTo>
                  <a:pt x="1726504" y="95842"/>
                </a:lnTo>
                <a:lnTo>
                  <a:pt x="1707751" y="74558"/>
                </a:lnTo>
                <a:lnTo>
                  <a:pt x="1663532" y="39085"/>
                </a:lnTo>
                <a:lnTo>
                  <a:pt x="1596088" y="9125"/>
                </a:lnTo>
                <a:lnTo>
                  <a:pt x="1552654" y="818"/>
                </a:lnTo>
                <a:lnTo>
                  <a:pt x="1509146" y="0"/>
                </a:lnTo>
                <a:close/>
              </a:path>
              <a:path w="2500629" h="1777364">
                <a:moveTo>
                  <a:pt x="1960782" y="571"/>
                </a:moveTo>
                <a:lnTo>
                  <a:pt x="1917670" y="830"/>
                </a:lnTo>
                <a:lnTo>
                  <a:pt x="1875100" y="7426"/>
                </a:lnTo>
                <a:lnTo>
                  <a:pt x="1833884" y="20291"/>
                </a:lnTo>
                <a:lnTo>
                  <a:pt x="1794823" y="39369"/>
                </a:lnTo>
                <a:lnTo>
                  <a:pt x="1758772" y="64565"/>
                </a:lnTo>
                <a:lnTo>
                  <a:pt x="1726504" y="95842"/>
                </a:lnTo>
                <a:lnTo>
                  <a:pt x="2154764" y="95842"/>
                </a:lnTo>
                <a:lnTo>
                  <a:pt x="2122363" y="64219"/>
                </a:lnTo>
                <a:lnTo>
                  <a:pt x="2085225" y="38472"/>
                </a:lnTo>
                <a:lnTo>
                  <a:pt x="2045373" y="19325"/>
                </a:lnTo>
                <a:lnTo>
                  <a:pt x="2003621" y="6714"/>
                </a:lnTo>
                <a:lnTo>
                  <a:pt x="1960782" y="57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6517" y="4346617"/>
            <a:ext cx="2500630" cy="1777364"/>
          </a:xfrm>
          <a:custGeom>
            <a:avLst/>
            <a:gdLst/>
            <a:ahLst/>
            <a:cxnLst/>
            <a:rect l="l" t="t" r="r" b="b"/>
            <a:pathLst>
              <a:path w="2500629" h="1777364">
                <a:moveTo>
                  <a:pt x="227142" y="584792"/>
                </a:moveTo>
                <a:lnTo>
                  <a:pt x="223550" y="537407"/>
                </a:lnTo>
                <a:lnTo>
                  <a:pt x="225990" y="491003"/>
                </a:lnTo>
                <a:lnTo>
                  <a:pt x="234147" y="445978"/>
                </a:lnTo>
                <a:lnTo>
                  <a:pt x="247711" y="402731"/>
                </a:lnTo>
                <a:lnTo>
                  <a:pt x="266367" y="361661"/>
                </a:lnTo>
                <a:lnTo>
                  <a:pt x="289802" y="323167"/>
                </a:lnTo>
                <a:lnTo>
                  <a:pt x="317705" y="287648"/>
                </a:lnTo>
                <a:lnTo>
                  <a:pt x="349761" y="255503"/>
                </a:lnTo>
                <a:lnTo>
                  <a:pt x="385659" y="227130"/>
                </a:lnTo>
                <a:lnTo>
                  <a:pt x="425085" y="202929"/>
                </a:lnTo>
                <a:lnTo>
                  <a:pt x="467727" y="183298"/>
                </a:lnTo>
                <a:lnTo>
                  <a:pt x="513272" y="168636"/>
                </a:lnTo>
                <a:lnTo>
                  <a:pt x="561406" y="159342"/>
                </a:lnTo>
                <a:lnTo>
                  <a:pt x="613380" y="155877"/>
                </a:lnTo>
                <a:lnTo>
                  <a:pt x="665056" y="159111"/>
                </a:lnTo>
                <a:lnTo>
                  <a:pt x="715738" y="168916"/>
                </a:lnTo>
                <a:lnTo>
                  <a:pt x="764732" y="185165"/>
                </a:lnTo>
                <a:lnTo>
                  <a:pt x="811342" y="207729"/>
                </a:lnTo>
                <a:lnTo>
                  <a:pt x="838368" y="166745"/>
                </a:lnTo>
                <a:lnTo>
                  <a:pt x="870943" y="131441"/>
                </a:lnTo>
                <a:lnTo>
                  <a:pt x="908210" y="102069"/>
                </a:lnTo>
                <a:lnTo>
                  <a:pt x="949308" y="78884"/>
                </a:lnTo>
                <a:lnTo>
                  <a:pt x="993380" y="62140"/>
                </a:lnTo>
                <a:lnTo>
                  <a:pt x="1039567" y="52089"/>
                </a:lnTo>
                <a:lnTo>
                  <a:pt x="1087009" y="48987"/>
                </a:lnTo>
                <a:lnTo>
                  <a:pt x="1134848" y="53086"/>
                </a:lnTo>
                <a:lnTo>
                  <a:pt x="1182226" y="64640"/>
                </a:lnTo>
                <a:lnTo>
                  <a:pt x="1228283" y="83904"/>
                </a:lnTo>
                <a:lnTo>
                  <a:pt x="1266113" y="106907"/>
                </a:lnTo>
                <a:lnTo>
                  <a:pt x="1300038" y="134958"/>
                </a:lnTo>
                <a:lnTo>
                  <a:pt x="1323929" y="97366"/>
                </a:lnTo>
                <a:lnTo>
                  <a:pt x="1353477" y="65400"/>
                </a:lnTo>
                <a:lnTo>
                  <a:pt x="1387729" y="39369"/>
                </a:lnTo>
                <a:lnTo>
                  <a:pt x="1425728" y="19586"/>
                </a:lnTo>
                <a:lnTo>
                  <a:pt x="1466518" y="6359"/>
                </a:lnTo>
                <a:lnTo>
                  <a:pt x="1509146" y="0"/>
                </a:lnTo>
                <a:lnTo>
                  <a:pt x="1552654" y="818"/>
                </a:lnTo>
                <a:lnTo>
                  <a:pt x="1596088" y="9125"/>
                </a:lnTo>
                <a:lnTo>
                  <a:pt x="1638493" y="25230"/>
                </a:lnTo>
                <a:lnTo>
                  <a:pt x="1686689" y="55583"/>
                </a:lnTo>
                <a:lnTo>
                  <a:pt x="1726504" y="95842"/>
                </a:lnTo>
                <a:lnTo>
                  <a:pt x="1758772" y="64565"/>
                </a:lnTo>
                <a:lnTo>
                  <a:pt x="1794837" y="39360"/>
                </a:lnTo>
                <a:lnTo>
                  <a:pt x="1833884" y="20291"/>
                </a:lnTo>
                <a:lnTo>
                  <a:pt x="1875100" y="7426"/>
                </a:lnTo>
                <a:lnTo>
                  <a:pt x="1917670" y="830"/>
                </a:lnTo>
                <a:lnTo>
                  <a:pt x="1960782" y="571"/>
                </a:lnTo>
                <a:lnTo>
                  <a:pt x="2003621" y="6714"/>
                </a:lnTo>
                <a:lnTo>
                  <a:pt x="2045373" y="19325"/>
                </a:lnTo>
                <a:lnTo>
                  <a:pt x="2085225" y="38472"/>
                </a:lnTo>
                <a:lnTo>
                  <a:pt x="2122363" y="64219"/>
                </a:lnTo>
                <a:lnTo>
                  <a:pt x="2156490" y="97527"/>
                </a:lnTo>
                <a:lnTo>
                  <a:pt x="2184021" y="135704"/>
                </a:lnTo>
                <a:lnTo>
                  <a:pt x="2204409" y="177858"/>
                </a:lnTo>
                <a:lnTo>
                  <a:pt x="2217105" y="223096"/>
                </a:lnTo>
                <a:lnTo>
                  <a:pt x="2264309" y="239628"/>
                </a:lnTo>
                <a:lnTo>
                  <a:pt x="2307022" y="262659"/>
                </a:lnTo>
                <a:lnTo>
                  <a:pt x="2344798" y="291436"/>
                </a:lnTo>
                <a:lnTo>
                  <a:pt x="2377194" y="325204"/>
                </a:lnTo>
                <a:lnTo>
                  <a:pt x="2403763" y="363209"/>
                </a:lnTo>
                <a:lnTo>
                  <a:pt x="2424061" y="404696"/>
                </a:lnTo>
                <a:lnTo>
                  <a:pt x="2437643" y="448911"/>
                </a:lnTo>
                <a:lnTo>
                  <a:pt x="2444063" y="495100"/>
                </a:lnTo>
                <a:lnTo>
                  <a:pt x="2442877" y="542508"/>
                </a:lnTo>
                <a:lnTo>
                  <a:pt x="2433640" y="590380"/>
                </a:lnTo>
                <a:lnTo>
                  <a:pt x="2419543" y="629623"/>
                </a:lnTo>
                <a:lnTo>
                  <a:pt x="2447063" y="669153"/>
                </a:lnTo>
                <a:lnTo>
                  <a:pt x="2468825" y="710741"/>
                </a:lnTo>
                <a:lnTo>
                  <a:pt x="2484897" y="753888"/>
                </a:lnTo>
                <a:lnTo>
                  <a:pt x="2495346" y="798097"/>
                </a:lnTo>
                <a:lnTo>
                  <a:pt x="2500240" y="842869"/>
                </a:lnTo>
                <a:lnTo>
                  <a:pt x="2499647" y="887705"/>
                </a:lnTo>
                <a:lnTo>
                  <a:pt x="2493635" y="932107"/>
                </a:lnTo>
                <a:lnTo>
                  <a:pt x="2482270" y="975577"/>
                </a:lnTo>
                <a:lnTo>
                  <a:pt x="2465621" y="1017617"/>
                </a:lnTo>
                <a:lnTo>
                  <a:pt x="2443755" y="1057727"/>
                </a:lnTo>
                <a:lnTo>
                  <a:pt x="2416740" y="1095410"/>
                </a:lnTo>
                <a:lnTo>
                  <a:pt x="2384644" y="1130167"/>
                </a:lnTo>
                <a:lnTo>
                  <a:pt x="2347534" y="1161499"/>
                </a:lnTo>
                <a:lnTo>
                  <a:pt x="2305719" y="1188578"/>
                </a:lnTo>
                <a:lnTo>
                  <a:pt x="2260856" y="1210204"/>
                </a:lnTo>
                <a:lnTo>
                  <a:pt x="2213517" y="1226114"/>
                </a:lnTo>
                <a:lnTo>
                  <a:pt x="2164273" y="1236048"/>
                </a:lnTo>
                <a:lnTo>
                  <a:pt x="2160270" y="1283851"/>
                </a:lnTo>
                <a:lnTo>
                  <a:pt x="2149371" y="1329418"/>
                </a:lnTo>
                <a:lnTo>
                  <a:pt x="2132099" y="1372256"/>
                </a:lnTo>
                <a:lnTo>
                  <a:pt x="2108976" y="1411866"/>
                </a:lnTo>
                <a:lnTo>
                  <a:pt x="2080526" y="1447753"/>
                </a:lnTo>
                <a:lnTo>
                  <a:pt x="2047271" y="1479420"/>
                </a:lnTo>
                <a:lnTo>
                  <a:pt x="2009734" y="1506371"/>
                </a:lnTo>
                <a:lnTo>
                  <a:pt x="1968437" y="1528111"/>
                </a:lnTo>
                <a:lnTo>
                  <a:pt x="1923903" y="1544141"/>
                </a:lnTo>
                <a:lnTo>
                  <a:pt x="1876654" y="1553967"/>
                </a:lnTo>
                <a:lnTo>
                  <a:pt x="1827215" y="1557091"/>
                </a:lnTo>
                <a:lnTo>
                  <a:pt x="1781269" y="1553671"/>
                </a:lnTo>
                <a:lnTo>
                  <a:pt x="1736441" y="1544231"/>
                </a:lnTo>
                <a:lnTo>
                  <a:pt x="1693377" y="1528950"/>
                </a:lnTo>
                <a:lnTo>
                  <a:pt x="1652717" y="1508006"/>
                </a:lnTo>
                <a:lnTo>
                  <a:pt x="1635614" y="1552659"/>
                </a:lnTo>
                <a:lnTo>
                  <a:pt x="1613448" y="1593981"/>
                </a:lnTo>
                <a:lnTo>
                  <a:pt x="1586676" y="1631737"/>
                </a:lnTo>
                <a:lnTo>
                  <a:pt x="1555753" y="1665688"/>
                </a:lnTo>
                <a:lnTo>
                  <a:pt x="1521136" y="1695598"/>
                </a:lnTo>
                <a:lnTo>
                  <a:pt x="1483280" y="1721230"/>
                </a:lnTo>
                <a:lnTo>
                  <a:pt x="1442642" y="1742346"/>
                </a:lnTo>
                <a:lnTo>
                  <a:pt x="1399678" y="1758711"/>
                </a:lnTo>
                <a:lnTo>
                  <a:pt x="1354843" y="1770086"/>
                </a:lnTo>
                <a:lnTo>
                  <a:pt x="1308595" y="1776234"/>
                </a:lnTo>
                <a:lnTo>
                  <a:pt x="1261388" y="1776920"/>
                </a:lnTo>
                <a:lnTo>
                  <a:pt x="1213680" y="1771904"/>
                </a:lnTo>
                <a:lnTo>
                  <a:pt x="1165926" y="1760952"/>
                </a:lnTo>
                <a:lnTo>
                  <a:pt x="1115551" y="1742369"/>
                </a:lnTo>
                <a:lnTo>
                  <a:pt x="1068615" y="1717423"/>
                </a:lnTo>
                <a:lnTo>
                  <a:pt x="1025721" y="1686555"/>
                </a:lnTo>
                <a:lnTo>
                  <a:pt x="987471" y="1650207"/>
                </a:lnTo>
                <a:lnTo>
                  <a:pt x="954471" y="1608819"/>
                </a:lnTo>
                <a:lnTo>
                  <a:pt x="911451" y="1630984"/>
                </a:lnTo>
                <a:lnTo>
                  <a:pt x="867123" y="1648179"/>
                </a:lnTo>
                <a:lnTo>
                  <a:pt x="821859" y="1660495"/>
                </a:lnTo>
                <a:lnTo>
                  <a:pt x="776035" y="1668020"/>
                </a:lnTo>
                <a:lnTo>
                  <a:pt x="730024" y="1670846"/>
                </a:lnTo>
                <a:lnTo>
                  <a:pt x="684201" y="1669064"/>
                </a:lnTo>
                <a:lnTo>
                  <a:pt x="638938" y="1662763"/>
                </a:lnTo>
                <a:lnTo>
                  <a:pt x="594612" y="1652035"/>
                </a:lnTo>
                <a:lnTo>
                  <a:pt x="551595" y="1636969"/>
                </a:lnTo>
                <a:lnTo>
                  <a:pt x="510262" y="1617657"/>
                </a:lnTo>
                <a:lnTo>
                  <a:pt x="470987" y="1594188"/>
                </a:lnTo>
                <a:lnTo>
                  <a:pt x="434145" y="1566653"/>
                </a:lnTo>
                <a:lnTo>
                  <a:pt x="400108" y="1535143"/>
                </a:lnTo>
                <a:lnTo>
                  <a:pt x="369252" y="1499748"/>
                </a:lnTo>
                <a:lnTo>
                  <a:pt x="341950" y="1460559"/>
                </a:lnTo>
                <a:lnTo>
                  <a:pt x="337251" y="1452748"/>
                </a:lnTo>
                <a:lnTo>
                  <a:pt x="286188" y="1453556"/>
                </a:lnTo>
                <a:lnTo>
                  <a:pt x="237474" y="1444795"/>
                </a:lnTo>
                <a:lnTo>
                  <a:pt x="192235" y="1427326"/>
                </a:lnTo>
                <a:lnTo>
                  <a:pt x="151593" y="1402004"/>
                </a:lnTo>
                <a:lnTo>
                  <a:pt x="116671" y="1369688"/>
                </a:lnTo>
                <a:lnTo>
                  <a:pt x="88595" y="1331235"/>
                </a:lnTo>
                <a:lnTo>
                  <a:pt x="68486" y="1287503"/>
                </a:lnTo>
                <a:lnTo>
                  <a:pt x="57470" y="1239350"/>
                </a:lnTo>
                <a:lnTo>
                  <a:pt x="57059" y="1186284"/>
                </a:lnTo>
                <a:lnTo>
                  <a:pt x="68376" y="1134956"/>
                </a:lnTo>
                <a:lnTo>
                  <a:pt x="90813" y="1087153"/>
                </a:lnTo>
                <a:lnTo>
                  <a:pt x="123764" y="1044659"/>
                </a:lnTo>
                <a:lnTo>
                  <a:pt x="82646" y="1015445"/>
                </a:lnTo>
                <a:lnTo>
                  <a:pt x="49352" y="979941"/>
                </a:lnTo>
                <a:lnTo>
                  <a:pt x="24240" y="939490"/>
                </a:lnTo>
                <a:lnTo>
                  <a:pt x="7670" y="895434"/>
                </a:lnTo>
                <a:lnTo>
                  <a:pt x="0" y="849116"/>
                </a:lnTo>
                <a:lnTo>
                  <a:pt x="1588" y="801879"/>
                </a:lnTo>
                <a:lnTo>
                  <a:pt x="12793" y="755064"/>
                </a:lnTo>
                <a:lnTo>
                  <a:pt x="33975" y="710014"/>
                </a:lnTo>
                <a:lnTo>
                  <a:pt x="61703" y="672542"/>
                </a:lnTo>
                <a:lnTo>
                  <a:pt x="95723" y="641184"/>
                </a:lnTo>
                <a:lnTo>
                  <a:pt x="134979" y="616599"/>
                </a:lnTo>
                <a:lnTo>
                  <a:pt x="178417" y="599445"/>
                </a:lnTo>
                <a:lnTo>
                  <a:pt x="224983" y="590380"/>
                </a:lnTo>
                <a:lnTo>
                  <a:pt x="227142" y="584792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2948" y="5384291"/>
            <a:ext cx="146685" cy="33020"/>
          </a:xfrm>
          <a:custGeom>
            <a:avLst/>
            <a:gdLst/>
            <a:ahLst/>
            <a:cxnLst/>
            <a:rect l="l" t="t" r="r" b="b"/>
            <a:pathLst>
              <a:path w="146685" h="33020">
                <a:moveTo>
                  <a:pt x="146557" y="32766"/>
                </a:moveTo>
                <a:lnTo>
                  <a:pt x="108299" y="32861"/>
                </a:lnTo>
                <a:lnTo>
                  <a:pt x="70707" y="27336"/>
                </a:lnTo>
                <a:lnTo>
                  <a:pt x="34401" y="16335"/>
                </a:lnTo>
                <a:lnTo>
                  <a:pt x="0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4657" y="5775883"/>
            <a:ext cx="64135" cy="15875"/>
          </a:xfrm>
          <a:custGeom>
            <a:avLst/>
            <a:gdLst/>
            <a:ahLst/>
            <a:cxnLst/>
            <a:rect l="l" t="t" r="r" b="b"/>
            <a:pathLst>
              <a:path w="64135" h="15875">
                <a:moveTo>
                  <a:pt x="64008" y="0"/>
                </a:moveTo>
                <a:lnTo>
                  <a:pt x="48416" y="5443"/>
                </a:lnTo>
                <a:lnTo>
                  <a:pt x="32527" y="9880"/>
                </a:lnTo>
                <a:lnTo>
                  <a:pt x="16377" y="13298"/>
                </a:lnTo>
                <a:lnTo>
                  <a:pt x="0" y="15684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2253" y="5876696"/>
            <a:ext cx="38735" cy="71755"/>
          </a:xfrm>
          <a:custGeom>
            <a:avLst/>
            <a:gdLst/>
            <a:ahLst/>
            <a:cxnLst/>
            <a:rect l="l" t="t" r="r" b="b"/>
            <a:pathLst>
              <a:path w="38735" h="71754">
                <a:moveTo>
                  <a:pt x="38608" y="71577"/>
                </a:moveTo>
                <a:lnTo>
                  <a:pt x="27467" y="54455"/>
                </a:lnTo>
                <a:lnTo>
                  <a:pt x="17303" y="36793"/>
                </a:lnTo>
                <a:lnTo>
                  <a:pt x="8139" y="18629"/>
                </a:lnTo>
                <a:lnTo>
                  <a:pt x="0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9489" y="5769800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15366" y="0"/>
                </a:moveTo>
                <a:lnTo>
                  <a:pt x="13126" y="19909"/>
                </a:lnTo>
                <a:lnTo>
                  <a:pt x="9826" y="39663"/>
                </a:lnTo>
                <a:lnTo>
                  <a:pt x="5455" y="59219"/>
                </a:lnTo>
                <a:lnTo>
                  <a:pt x="0" y="78536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434" y="5284596"/>
            <a:ext cx="187960" cy="294005"/>
          </a:xfrm>
          <a:custGeom>
            <a:avLst/>
            <a:gdLst/>
            <a:ahLst/>
            <a:cxnLst/>
            <a:rect l="l" t="t" r="r" b="b"/>
            <a:pathLst>
              <a:path w="187960" h="294004">
                <a:moveTo>
                  <a:pt x="0" y="0"/>
                </a:moveTo>
                <a:lnTo>
                  <a:pt x="41413" y="23175"/>
                </a:lnTo>
                <a:lnTo>
                  <a:pt x="78446" y="51359"/>
                </a:lnTo>
                <a:lnTo>
                  <a:pt x="110728" y="83979"/>
                </a:lnTo>
                <a:lnTo>
                  <a:pt x="137890" y="120459"/>
                </a:lnTo>
                <a:lnTo>
                  <a:pt x="159563" y="160225"/>
                </a:lnTo>
                <a:lnTo>
                  <a:pt x="175379" y="202703"/>
                </a:lnTo>
                <a:lnTo>
                  <a:pt x="184967" y="247319"/>
                </a:lnTo>
                <a:lnTo>
                  <a:pt x="187960" y="293496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1225" y="4971922"/>
            <a:ext cx="83820" cy="110489"/>
          </a:xfrm>
          <a:custGeom>
            <a:avLst/>
            <a:gdLst/>
            <a:ahLst/>
            <a:cxnLst/>
            <a:rect l="l" t="t" r="r" b="b"/>
            <a:pathLst>
              <a:path w="83820" h="110489">
                <a:moveTo>
                  <a:pt x="83692" y="0"/>
                </a:moveTo>
                <a:lnTo>
                  <a:pt x="67776" y="30884"/>
                </a:lnTo>
                <a:lnTo>
                  <a:pt x="48371" y="59721"/>
                </a:lnTo>
                <a:lnTo>
                  <a:pt x="25703" y="86225"/>
                </a:lnTo>
                <a:lnTo>
                  <a:pt x="0" y="110108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4003" y="4563490"/>
            <a:ext cx="4445" cy="52069"/>
          </a:xfrm>
          <a:custGeom>
            <a:avLst/>
            <a:gdLst/>
            <a:ahLst/>
            <a:cxnLst/>
            <a:rect l="l" t="t" r="r" b="b"/>
            <a:pathLst>
              <a:path w="4445" h="52070">
                <a:moveTo>
                  <a:pt x="0" y="0"/>
                </a:moveTo>
                <a:lnTo>
                  <a:pt x="2069" y="12922"/>
                </a:lnTo>
                <a:lnTo>
                  <a:pt x="3508" y="25939"/>
                </a:lnTo>
                <a:lnTo>
                  <a:pt x="4304" y="39004"/>
                </a:lnTo>
                <a:lnTo>
                  <a:pt x="4445" y="52069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9460" y="4436617"/>
            <a:ext cx="43180" cy="66675"/>
          </a:xfrm>
          <a:custGeom>
            <a:avLst/>
            <a:gdLst/>
            <a:ahLst/>
            <a:cxnLst/>
            <a:rect l="l" t="t" r="r" b="b"/>
            <a:pathLst>
              <a:path w="43179" h="66675">
                <a:moveTo>
                  <a:pt x="0" y="66293"/>
                </a:moveTo>
                <a:lnTo>
                  <a:pt x="8776" y="48613"/>
                </a:lnTo>
                <a:lnTo>
                  <a:pt x="18875" y="31622"/>
                </a:lnTo>
                <a:lnTo>
                  <a:pt x="30235" y="15394"/>
                </a:lnTo>
                <a:lnTo>
                  <a:pt x="42799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4477384"/>
            <a:ext cx="20955" cy="57150"/>
          </a:xfrm>
          <a:custGeom>
            <a:avLst/>
            <a:gdLst/>
            <a:ahLst/>
            <a:cxnLst/>
            <a:rect l="l" t="t" r="r" b="b"/>
            <a:pathLst>
              <a:path w="20954" h="57150">
                <a:moveTo>
                  <a:pt x="0" y="57150"/>
                </a:moveTo>
                <a:lnTo>
                  <a:pt x="3808" y="42398"/>
                </a:lnTo>
                <a:lnTo>
                  <a:pt x="8556" y="27908"/>
                </a:lnTo>
                <a:lnTo>
                  <a:pt x="14233" y="13751"/>
                </a:lnTo>
                <a:lnTo>
                  <a:pt x="20828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7605" y="4553965"/>
            <a:ext cx="75565" cy="55880"/>
          </a:xfrm>
          <a:custGeom>
            <a:avLst/>
            <a:gdLst/>
            <a:ahLst/>
            <a:cxnLst/>
            <a:rect l="l" t="t" r="r" b="b"/>
            <a:pathLst>
              <a:path w="75564" h="55879">
                <a:moveTo>
                  <a:pt x="0" y="0"/>
                </a:moveTo>
                <a:lnTo>
                  <a:pt x="20069" y="12134"/>
                </a:lnTo>
                <a:lnTo>
                  <a:pt x="39306" y="25447"/>
                </a:lnTo>
                <a:lnTo>
                  <a:pt x="57685" y="39879"/>
                </a:lnTo>
                <a:lnTo>
                  <a:pt x="75183" y="55371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3660" y="4931409"/>
            <a:ext cx="13335" cy="58419"/>
          </a:xfrm>
          <a:custGeom>
            <a:avLst/>
            <a:gdLst/>
            <a:ahLst/>
            <a:cxnLst/>
            <a:rect l="l" t="t" r="r" b="b"/>
            <a:pathLst>
              <a:path w="13335" h="58420">
                <a:moveTo>
                  <a:pt x="13081" y="58419"/>
                </a:moveTo>
                <a:lnTo>
                  <a:pt x="8911" y="44041"/>
                </a:lnTo>
                <a:lnTo>
                  <a:pt x="5349" y="29495"/>
                </a:lnTo>
                <a:lnTo>
                  <a:pt x="2383" y="14807"/>
                </a:lnTo>
                <a:lnTo>
                  <a:pt x="0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4696" y="5317235"/>
            <a:ext cx="146303" cy="11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7052" y="5138928"/>
            <a:ext cx="172212" cy="115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9538" y="5197602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326" y="0"/>
                </a:lnTo>
              </a:path>
            </a:pathLst>
          </a:custGeom>
          <a:ln w="1981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5176" y="5154167"/>
            <a:ext cx="490855" cy="86995"/>
          </a:xfrm>
          <a:custGeom>
            <a:avLst/>
            <a:gdLst/>
            <a:ahLst/>
            <a:cxnLst/>
            <a:rect l="l" t="t" r="r" b="b"/>
            <a:pathLst>
              <a:path w="490854" h="86995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1"/>
                </a:lnTo>
                <a:lnTo>
                  <a:pt x="43434" y="57911"/>
                </a:lnTo>
                <a:lnTo>
                  <a:pt x="43434" y="28955"/>
                </a:lnTo>
                <a:lnTo>
                  <a:pt x="83947" y="28955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490854" h="86995">
                <a:moveTo>
                  <a:pt x="346075" y="0"/>
                </a:moveTo>
                <a:lnTo>
                  <a:pt x="346075" y="86867"/>
                </a:lnTo>
                <a:lnTo>
                  <a:pt x="442594" y="57911"/>
                </a:lnTo>
                <a:lnTo>
                  <a:pt x="360552" y="57911"/>
                </a:lnTo>
                <a:lnTo>
                  <a:pt x="360552" y="28955"/>
                </a:lnTo>
                <a:lnTo>
                  <a:pt x="442595" y="28955"/>
                </a:lnTo>
                <a:lnTo>
                  <a:pt x="346075" y="0"/>
                </a:lnTo>
                <a:close/>
              </a:path>
              <a:path w="490854" h="86995">
                <a:moveTo>
                  <a:pt x="83947" y="28955"/>
                </a:moveTo>
                <a:lnTo>
                  <a:pt x="43434" y="28955"/>
                </a:lnTo>
                <a:lnTo>
                  <a:pt x="43434" y="57911"/>
                </a:lnTo>
                <a:lnTo>
                  <a:pt x="83947" y="57911"/>
                </a:lnTo>
                <a:lnTo>
                  <a:pt x="86868" y="43433"/>
                </a:lnTo>
                <a:lnTo>
                  <a:pt x="83947" y="28955"/>
                </a:lnTo>
                <a:close/>
              </a:path>
              <a:path w="490854" h="86995">
                <a:moveTo>
                  <a:pt x="346075" y="28955"/>
                </a:moveTo>
                <a:lnTo>
                  <a:pt x="83947" y="28955"/>
                </a:lnTo>
                <a:lnTo>
                  <a:pt x="86868" y="43433"/>
                </a:lnTo>
                <a:lnTo>
                  <a:pt x="83947" y="57911"/>
                </a:lnTo>
                <a:lnTo>
                  <a:pt x="346075" y="57911"/>
                </a:lnTo>
                <a:lnTo>
                  <a:pt x="346075" y="28955"/>
                </a:lnTo>
                <a:close/>
              </a:path>
              <a:path w="490854" h="86995">
                <a:moveTo>
                  <a:pt x="442595" y="28955"/>
                </a:moveTo>
                <a:lnTo>
                  <a:pt x="360552" y="28955"/>
                </a:lnTo>
                <a:lnTo>
                  <a:pt x="360552" y="57911"/>
                </a:lnTo>
                <a:lnTo>
                  <a:pt x="442594" y="57911"/>
                </a:lnTo>
                <a:lnTo>
                  <a:pt x="490854" y="43433"/>
                </a:lnTo>
                <a:lnTo>
                  <a:pt x="44259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6659" y="515721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1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3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1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6659" y="515721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0" y="38861"/>
                </a:moveTo>
                <a:lnTo>
                  <a:pt x="3053" y="23735"/>
                </a:lnTo>
                <a:lnTo>
                  <a:pt x="11382" y="11382"/>
                </a:lnTo>
                <a:lnTo>
                  <a:pt x="23735" y="3053"/>
                </a:lnTo>
                <a:lnTo>
                  <a:pt x="38862" y="0"/>
                </a:lnTo>
                <a:lnTo>
                  <a:pt x="53988" y="3053"/>
                </a:lnTo>
                <a:lnTo>
                  <a:pt x="66341" y="11382"/>
                </a:lnTo>
                <a:lnTo>
                  <a:pt x="74670" y="23735"/>
                </a:lnTo>
                <a:lnTo>
                  <a:pt x="77724" y="38861"/>
                </a:lnTo>
                <a:lnTo>
                  <a:pt x="74670" y="53988"/>
                </a:lnTo>
                <a:lnTo>
                  <a:pt x="66341" y="66341"/>
                </a:lnTo>
                <a:lnTo>
                  <a:pt x="53988" y="74670"/>
                </a:lnTo>
                <a:lnTo>
                  <a:pt x="38862" y="77723"/>
                </a:lnTo>
                <a:lnTo>
                  <a:pt x="23735" y="74670"/>
                </a:lnTo>
                <a:lnTo>
                  <a:pt x="11382" y="66341"/>
                </a:lnTo>
                <a:lnTo>
                  <a:pt x="3053" y="53988"/>
                </a:lnTo>
                <a:lnTo>
                  <a:pt x="0" y="3886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9603" y="5318759"/>
            <a:ext cx="210312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4759" y="5017008"/>
            <a:ext cx="323215" cy="100965"/>
          </a:xfrm>
          <a:custGeom>
            <a:avLst/>
            <a:gdLst/>
            <a:ahLst/>
            <a:cxnLst/>
            <a:rect l="l" t="t" r="r" b="b"/>
            <a:pathLst>
              <a:path w="323214" h="100964">
                <a:moveTo>
                  <a:pt x="0" y="100584"/>
                </a:moveTo>
                <a:lnTo>
                  <a:pt x="3901" y="80992"/>
                </a:lnTo>
                <a:lnTo>
                  <a:pt x="14541" y="65008"/>
                </a:lnTo>
                <a:lnTo>
                  <a:pt x="30325" y="54238"/>
                </a:lnTo>
                <a:lnTo>
                  <a:pt x="49656" y="50292"/>
                </a:lnTo>
                <a:lnTo>
                  <a:pt x="111887" y="50292"/>
                </a:lnTo>
                <a:lnTo>
                  <a:pt x="131218" y="46345"/>
                </a:lnTo>
                <a:lnTo>
                  <a:pt x="147002" y="35575"/>
                </a:lnTo>
                <a:lnTo>
                  <a:pt x="157642" y="19591"/>
                </a:lnTo>
                <a:lnTo>
                  <a:pt x="161543" y="0"/>
                </a:lnTo>
                <a:lnTo>
                  <a:pt x="165445" y="19591"/>
                </a:lnTo>
                <a:lnTo>
                  <a:pt x="176085" y="35575"/>
                </a:lnTo>
                <a:lnTo>
                  <a:pt x="191869" y="46345"/>
                </a:lnTo>
                <a:lnTo>
                  <a:pt x="211200" y="50292"/>
                </a:lnTo>
                <a:lnTo>
                  <a:pt x="273430" y="50292"/>
                </a:lnTo>
                <a:lnTo>
                  <a:pt x="292762" y="54238"/>
                </a:lnTo>
                <a:lnTo>
                  <a:pt x="308546" y="65008"/>
                </a:lnTo>
                <a:lnTo>
                  <a:pt x="319186" y="80992"/>
                </a:lnTo>
                <a:lnTo>
                  <a:pt x="323088" y="10058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1815" y="4817364"/>
            <a:ext cx="188975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0964" y="514959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624" y="0"/>
                </a:moveTo>
                <a:lnTo>
                  <a:pt x="24217" y="3119"/>
                </a:lnTo>
                <a:lnTo>
                  <a:pt x="11620" y="11620"/>
                </a:lnTo>
                <a:lnTo>
                  <a:pt x="3119" y="24217"/>
                </a:lnTo>
                <a:lnTo>
                  <a:pt x="0" y="39623"/>
                </a:lnTo>
                <a:lnTo>
                  <a:pt x="3119" y="55030"/>
                </a:lnTo>
                <a:lnTo>
                  <a:pt x="11620" y="67627"/>
                </a:lnTo>
                <a:lnTo>
                  <a:pt x="24217" y="76128"/>
                </a:lnTo>
                <a:lnTo>
                  <a:pt x="39624" y="79247"/>
                </a:lnTo>
                <a:lnTo>
                  <a:pt x="55030" y="76128"/>
                </a:lnTo>
                <a:lnTo>
                  <a:pt x="67627" y="67627"/>
                </a:lnTo>
                <a:lnTo>
                  <a:pt x="76128" y="55030"/>
                </a:lnTo>
                <a:lnTo>
                  <a:pt x="79248" y="39623"/>
                </a:lnTo>
                <a:lnTo>
                  <a:pt x="76128" y="24217"/>
                </a:lnTo>
                <a:lnTo>
                  <a:pt x="67627" y="11620"/>
                </a:lnTo>
                <a:lnTo>
                  <a:pt x="55030" y="3119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0964" y="514959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0" y="39623"/>
                </a:moveTo>
                <a:lnTo>
                  <a:pt x="3119" y="24217"/>
                </a:lnTo>
                <a:lnTo>
                  <a:pt x="11620" y="11620"/>
                </a:lnTo>
                <a:lnTo>
                  <a:pt x="24217" y="3119"/>
                </a:lnTo>
                <a:lnTo>
                  <a:pt x="39624" y="0"/>
                </a:lnTo>
                <a:lnTo>
                  <a:pt x="55030" y="3119"/>
                </a:lnTo>
                <a:lnTo>
                  <a:pt x="67627" y="11620"/>
                </a:lnTo>
                <a:lnTo>
                  <a:pt x="76128" y="24217"/>
                </a:lnTo>
                <a:lnTo>
                  <a:pt x="79248" y="39623"/>
                </a:lnTo>
                <a:lnTo>
                  <a:pt x="76128" y="55030"/>
                </a:lnTo>
                <a:lnTo>
                  <a:pt x="67627" y="67627"/>
                </a:lnTo>
                <a:lnTo>
                  <a:pt x="55030" y="76128"/>
                </a:lnTo>
                <a:lnTo>
                  <a:pt x="39624" y="79247"/>
                </a:lnTo>
                <a:lnTo>
                  <a:pt x="24217" y="76128"/>
                </a:lnTo>
                <a:lnTo>
                  <a:pt x="11620" y="67627"/>
                </a:lnTo>
                <a:lnTo>
                  <a:pt x="3119" y="55030"/>
                </a:lnTo>
                <a:lnTo>
                  <a:pt x="0" y="3962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2383" y="5321808"/>
            <a:ext cx="216407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4492" y="5017008"/>
            <a:ext cx="620395" cy="94615"/>
          </a:xfrm>
          <a:custGeom>
            <a:avLst/>
            <a:gdLst/>
            <a:ahLst/>
            <a:cxnLst/>
            <a:rect l="l" t="t" r="r" b="b"/>
            <a:pathLst>
              <a:path w="620395" h="94614">
                <a:moveTo>
                  <a:pt x="0" y="94488"/>
                </a:moveTo>
                <a:lnTo>
                  <a:pt x="3657" y="76122"/>
                </a:lnTo>
                <a:lnTo>
                  <a:pt x="13636" y="61102"/>
                </a:lnTo>
                <a:lnTo>
                  <a:pt x="28449" y="50964"/>
                </a:lnTo>
                <a:lnTo>
                  <a:pt x="46608" y="47244"/>
                </a:lnTo>
                <a:lnTo>
                  <a:pt x="263524" y="47244"/>
                </a:lnTo>
                <a:lnTo>
                  <a:pt x="281684" y="43523"/>
                </a:lnTo>
                <a:lnTo>
                  <a:pt x="296497" y="33385"/>
                </a:lnTo>
                <a:lnTo>
                  <a:pt x="306476" y="18365"/>
                </a:lnTo>
                <a:lnTo>
                  <a:pt x="310133" y="0"/>
                </a:lnTo>
                <a:lnTo>
                  <a:pt x="313791" y="18365"/>
                </a:lnTo>
                <a:lnTo>
                  <a:pt x="323770" y="33385"/>
                </a:lnTo>
                <a:lnTo>
                  <a:pt x="338583" y="43523"/>
                </a:lnTo>
                <a:lnTo>
                  <a:pt x="356743" y="47244"/>
                </a:lnTo>
                <a:lnTo>
                  <a:pt x="573658" y="47244"/>
                </a:lnTo>
                <a:lnTo>
                  <a:pt x="591818" y="50964"/>
                </a:lnTo>
                <a:lnTo>
                  <a:pt x="606631" y="61102"/>
                </a:lnTo>
                <a:lnTo>
                  <a:pt x="616610" y="76122"/>
                </a:lnTo>
                <a:lnTo>
                  <a:pt x="620268" y="9448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7852" y="4817364"/>
            <a:ext cx="193548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9400" y="515721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1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3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1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9400" y="515721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0" y="38861"/>
                </a:moveTo>
                <a:lnTo>
                  <a:pt x="3053" y="23735"/>
                </a:lnTo>
                <a:lnTo>
                  <a:pt x="11382" y="11382"/>
                </a:lnTo>
                <a:lnTo>
                  <a:pt x="23735" y="3053"/>
                </a:lnTo>
                <a:lnTo>
                  <a:pt x="38862" y="0"/>
                </a:lnTo>
                <a:lnTo>
                  <a:pt x="53988" y="3053"/>
                </a:lnTo>
                <a:lnTo>
                  <a:pt x="66341" y="11382"/>
                </a:lnTo>
                <a:lnTo>
                  <a:pt x="74670" y="23735"/>
                </a:lnTo>
                <a:lnTo>
                  <a:pt x="77724" y="38861"/>
                </a:lnTo>
                <a:lnTo>
                  <a:pt x="74670" y="53988"/>
                </a:lnTo>
                <a:lnTo>
                  <a:pt x="66341" y="66341"/>
                </a:lnTo>
                <a:lnTo>
                  <a:pt x="53988" y="74670"/>
                </a:lnTo>
                <a:lnTo>
                  <a:pt x="38862" y="77723"/>
                </a:lnTo>
                <a:lnTo>
                  <a:pt x="23735" y="74670"/>
                </a:lnTo>
                <a:lnTo>
                  <a:pt x="11382" y="66341"/>
                </a:lnTo>
                <a:lnTo>
                  <a:pt x="3053" y="53988"/>
                </a:lnTo>
                <a:lnTo>
                  <a:pt x="0" y="3886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8439" y="5320284"/>
            <a:ext cx="217931" cy="155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51404" y="5021579"/>
            <a:ext cx="317500" cy="90170"/>
          </a:xfrm>
          <a:custGeom>
            <a:avLst/>
            <a:gdLst/>
            <a:ahLst/>
            <a:cxnLst/>
            <a:rect l="l" t="t" r="r" b="b"/>
            <a:pathLst>
              <a:path w="317500" h="90170">
                <a:moveTo>
                  <a:pt x="0" y="89916"/>
                </a:moveTo>
                <a:lnTo>
                  <a:pt x="3478" y="72390"/>
                </a:lnTo>
                <a:lnTo>
                  <a:pt x="12969" y="58102"/>
                </a:lnTo>
                <a:lnTo>
                  <a:pt x="27056" y="48482"/>
                </a:lnTo>
                <a:lnTo>
                  <a:pt x="44322" y="44958"/>
                </a:lnTo>
                <a:lnTo>
                  <a:pt x="114172" y="44958"/>
                </a:lnTo>
                <a:lnTo>
                  <a:pt x="131439" y="41433"/>
                </a:lnTo>
                <a:lnTo>
                  <a:pt x="145526" y="31813"/>
                </a:lnTo>
                <a:lnTo>
                  <a:pt x="155017" y="17526"/>
                </a:lnTo>
                <a:lnTo>
                  <a:pt x="158495" y="0"/>
                </a:lnTo>
                <a:lnTo>
                  <a:pt x="161974" y="17526"/>
                </a:lnTo>
                <a:lnTo>
                  <a:pt x="171465" y="31813"/>
                </a:lnTo>
                <a:lnTo>
                  <a:pt x="185552" y="41433"/>
                </a:lnTo>
                <a:lnTo>
                  <a:pt x="202819" y="44958"/>
                </a:lnTo>
                <a:lnTo>
                  <a:pt x="272669" y="44958"/>
                </a:lnTo>
                <a:lnTo>
                  <a:pt x="289935" y="48482"/>
                </a:lnTo>
                <a:lnTo>
                  <a:pt x="304022" y="58102"/>
                </a:lnTo>
                <a:lnTo>
                  <a:pt x="313513" y="72390"/>
                </a:lnTo>
                <a:lnTo>
                  <a:pt x="316991" y="89916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3888" y="4814315"/>
            <a:ext cx="195072" cy="150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06567" y="4789932"/>
            <a:ext cx="1449324" cy="643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496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Delta</a:t>
            </a:r>
            <a:r>
              <a:rPr sz="4000" spc="-75" dirty="0"/>
              <a:t> </a:t>
            </a:r>
            <a:r>
              <a:rPr sz="4000" spc="-30" dirty="0"/>
              <a:t>Tracking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502410"/>
            <a:ext cx="4356735" cy="361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Pseudocode: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880"/>
              </a:lnSpc>
              <a:spcBef>
                <a:spcPts val="1705"/>
              </a:spcBef>
              <a:tabLst>
                <a:tab pos="3318510" algn="l"/>
              </a:tabLst>
            </a:pPr>
            <a:r>
              <a:rPr sz="2000" spc="-5" dirty="0">
                <a:latin typeface="Consolas"/>
                <a:cs typeface="Consolas"/>
              </a:rPr>
              <a:t>deltaTracking(</a:t>
            </a:r>
            <a:r>
              <a:rPr sz="2000" b="1" i="1" spc="-5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25" dirty="0">
                <a:latin typeface="Consolas"/>
                <a:cs typeface="Consolas"/>
              </a:rPr>
              <a:t> </a:t>
            </a:r>
            <a:r>
              <a:rPr sz="2000" b="1" i="1" spc="-5" dirty="0">
                <a:latin typeface="Consolas"/>
                <a:cs typeface="Consolas"/>
              </a:rPr>
              <a:t>ω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25" dirty="0">
                <a:latin typeface="Consolas"/>
                <a:cs typeface="Consolas"/>
              </a:rPr>
              <a:t> </a:t>
            </a:r>
            <a:r>
              <a:rPr sz="2000" i="1" spc="5" dirty="0">
                <a:latin typeface="Consolas"/>
                <a:cs typeface="Consolas"/>
              </a:rPr>
              <a:t>σ</a:t>
            </a:r>
            <a:r>
              <a:rPr sz="1950" spc="7" baseline="-21367" dirty="0">
                <a:latin typeface="Consolas"/>
                <a:cs typeface="Consolas"/>
              </a:rPr>
              <a:t>t	</a:t>
            </a:r>
            <a:r>
              <a:rPr sz="200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R="1029969" algn="r">
              <a:lnSpc>
                <a:spcPts val="780"/>
              </a:lnSpc>
            </a:pPr>
            <a:r>
              <a:rPr sz="1300" spc="5" dirty="0">
                <a:latin typeface="Consolas"/>
                <a:cs typeface="Consolas"/>
              </a:rPr>
              <a:t>max</a:t>
            </a:r>
            <a:endParaRPr sz="13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latin typeface="Consolas"/>
                <a:cs typeface="Consolas"/>
              </a:rPr>
              <a:t>compute </a:t>
            </a:r>
            <a:r>
              <a:rPr sz="2000" i="1" dirty="0">
                <a:latin typeface="Consolas"/>
                <a:cs typeface="Consolas"/>
              </a:rPr>
              <a:t>h </a:t>
            </a:r>
            <a:r>
              <a:rPr sz="2000" spc="-5" dirty="0">
                <a:latin typeface="Consolas"/>
                <a:cs typeface="Consolas"/>
              </a:rPr>
              <a:t>using ray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tracing</a:t>
            </a:r>
            <a:endParaRPr sz="20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  <a:spcBef>
                <a:spcPts val="260"/>
              </a:spcBef>
            </a:pPr>
            <a:r>
              <a:rPr sz="2000" i="1" dirty="0">
                <a:latin typeface="Consolas"/>
                <a:cs typeface="Consolas"/>
              </a:rPr>
              <a:t>τ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while </a:t>
            </a:r>
            <a:r>
              <a:rPr sz="2000" i="1" dirty="0">
                <a:latin typeface="Consolas"/>
                <a:cs typeface="Consolas"/>
              </a:rPr>
              <a:t>τ </a:t>
            </a:r>
            <a:r>
              <a:rPr sz="2000" dirty="0">
                <a:latin typeface="Consolas"/>
                <a:cs typeface="Consolas"/>
              </a:rPr>
              <a:t>&lt;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i="1" spc="-5" dirty="0">
                <a:latin typeface="Consolas"/>
                <a:cs typeface="Consolas"/>
              </a:rPr>
              <a:t>h</a:t>
            </a:r>
            <a:r>
              <a:rPr sz="2000" spc="-5" dirty="0"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1131570">
              <a:lnSpc>
                <a:spcPts val="880"/>
              </a:lnSpc>
              <a:spcBef>
                <a:spcPts val="245"/>
              </a:spcBef>
            </a:pPr>
            <a:r>
              <a:rPr sz="2000" i="1" dirty="0">
                <a:latin typeface="Consolas"/>
                <a:cs typeface="Consolas"/>
              </a:rPr>
              <a:t>τ </a:t>
            </a:r>
            <a:r>
              <a:rPr sz="2000" spc="-5" dirty="0">
                <a:latin typeface="Consolas"/>
                <a:cs typeface="Consolas"/>
              </a:rPr>
              <a:t>+=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-log(rand())/</a:t>
            </a:r>
            <a:r>
              <a:rPr sz="2000" i="1" dirty="0">
                <a:latin typeface="Consolas"/>
                <a:cs typeface="Consolas"/>
              </a:rPr>
              <a:t>σ</a:t>
            </a:r>
            <a:r>
              <a:rPr sz="1950" baseline="-21367" dirty="0">
                <a:latin typeface="Consolas"/>
                <a:cs typeface="Consolas"/>
              </a:rPr>
              <a:t>t</a:t>
            </a:r>
            <a:endParaRPr sz="1950" baseline="-21367">
              <a:latin typeface="Consolas"/>
              <a:cs typeface="Consolas"/>
            </a:endParaRPr>
          </a:p>
          <a:p>
            <a:pPr marR="191770" algn="r">
              <a:lnSpc>
                <a:spcPts val="780"/>
              </a:lnSpc>
            </a:pPr>
            <a:r>
              <a:rPr sz="1300" spc="5" dirty="0">
                <a:latin typeface="Consolas"/>
                <a:cs typeface="Consolas"/>
              </a:rPr>
              <a:t>max</a:t>
            </a:r>
            <a:endParaRPr sz="1300">
              <a:latin typeface="Consolas"/>
              <a:cs typeface="Consolas"/>
            </a:endParaRPr>
          </a:p>
          <a:p>
            <a:pPr marL="1131570">
              <a:lnSpc>
                <a:spcPct val="100000"/>
              </a:lnSpc>
              <a:spcBef>
                <a:spcPts val="1010"/>
              </a:spcBef>
            </a:pPr>
            <a:r>
              <a:rPr sz="2000" b="1" i="1" dirty="0">
                <a:latin typeface="Consolas"/>
                <a:cs typeface="Consolas"/>
              </a:rPr>
              <a:t>r </a:t>
            </a:r>
            <a:r>
              <a:rPr sz="2000" dirty="0">
                <a:latin typeface="Consolas"/>
                <a:cs typeface="Consolas"/>
              </a:rPr>
              <a:t>= </a:t>
            </a:r>
            <a:r>
              <a:rPr sz="2000" b="1" i="1" dirty="0">
                <a:latin typeface="Consolas"/>
                <a:cs typeface="Consolas"/>
              </a:rPr>
              <a:t>x </a:t>
            </a:r>
            <a:r>
              <a:rPr sz="2000" dirty="0">
                <a:latin typeface="Consolas"/>
                <a:cs typeface="Consolas"/>
              </a:rPr>
              <a:t>-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i="1" spc="-5" dirty="0">
                <a:latin typeface="Consolas"/>
                <a:cs typeface="Consolas"/>
              </a:rPr>
              <a:t>τ</a:t>
            </a:r>
            <a:r>
              <a:rPr sz="2000" spc="-5" dirty="0">
                <a:latin typeface="Consolas"/>
                <a:cs typeface="Consolas"/>
              </a:rPr>
              <a:t>*</a:t>
            </a:r>
            <a:r>
              <a:rPr sz="2000" b="1" i="1" spc="-5" dirty="0">
                <a:latin typeface="Consolas"/>
                <a:cs typeface="Consolas"/>
              </a:rPr>
              <a:t>ω</a:t>
            </a:r>
            <a:endParaRPr sz="2000">
              <a:latin typeface="Consolas"/>
              <a:cs typeface="Consolas"/>
            </a:endParaRPr>
          </a:p>
          <a:p>
            <a:pPr marL="1131570">
              <a:lnSpc>
                <a:spcPts val="880"/>
              </a:lnSpc>
              <a:spcBef>
                <a:spcPts val="265"/>
              </a:spcBef>
              <a:tabLst>
                <a:tab pos="4110990" algn="l"/>
              </a:tabLst>
            </a:pPr>
            <a:r>
              <a:rPr sz="2000" dirty="0">
                <a:latin typeface="Consolas"/>
                <a:cs typeface="Consolas"/>
              </a:rPr>
              <a:t>if rand()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&lt;</a:t>
            </a:r>
            <a:r>
              <a:rPr sz="2000" spc="5" dirty="0">
                <a:latin typeface="Consolas"/>
                <a:cs typeface="Consolas"/>
              </a:rPr>
              <a:t> </a:t>
            </a:r>
            <a:r>
              <a:rPr sz="2000" i="1" dirty="0">
                <a:latin typeface="Consolas"/>
                <a:cs typeface="Consolas"/>
              </a:rPr>
              <a:t>σ</a:t>
            </a:r>
            <a:r>
              <a:rPr sz="1950" baseline="-21367" dirty="0">
                <a:latin typeface="Consolas"/>
                <a:cs typeface="Consolas"/>
              </a:rPr>
              <a:t>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b="1" i="1" dirty="0">
                <a:latin typeface="Consolas"/>
                <a:cs typeface="Consolas"/>
              </a:rPr>
              <a:t>r</a:t>
            </a:r>
            <a:r>
              <a:rPr sz="2000" dirty="0">
                <a:latin typeface="Consolas"/>
                <a:cs typeface="Consolas"/>
              </a:rPr>
              <a:t>)/</a:t>
            </a:r>
            <a:r>
              <a:rPr sz="2000" i="1" dirty="0">
                <a:latin typeface="Consolas"/>
                <a:cs typeface="Consolas"/>
              </a:rPr>
              <a:t>σ</a:t>
            </a:r>
            <a:r>
              <a:rPr sz="1950" baseline="-21367" dirty="0">
                <a:latin typeface="Consolas"/>
                <a:cs typeface="Consolas"/>
              </a:rPr>
              <a:t>t	</a:t>
            </a:r>
            <a:r>
              <a:rPr sz="2000" dirty="0"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R="237490" algn="r">
              <a:lnSpc>
                <a:spcPts val="780"/>
              </a:lnSpc>
            </a:pPr>
            <a:r>
              <a:rPr sz="1300" spc="5" dirty="0">
                <a:latin typeface="Consolas"/>
                <a:cs typeface="Consolas"/>
              </a:rPr>
              <a:t>max</a:t>
            </a:r>
            <a:endParaRPr sz="1300">
              <a:latin typeface="Consolas"/>
              <a:cs typeface="Consolas"/>
            </a:endParaRPr>
          </a:p>
          <a:p>
            <a:pPr marR="270510" algn="ctr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latin typeface="Consolas"/>
                <a:cs typeface="Consolas"/>
              </a:rPr>
              <a:t>break</a:t>
            </a:r>
            <a:endParaRPr sz="20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return</a:t>
            </a:r>
            <a:r>
              <a:rPr sz="2000" spc="-110" dirty="0">
                <a:latin typeface="Consolas"/>
                <a:cs typeface="Consolas"/>
              </a:rPr>
              <a:t> </a:t>
            </a:r>
            <a:r>
              <a:rPr sz="2000" i="1" dirty="0">
                <a:latin typeface="Consolas"/>
                <a:cs typeface="Consolas"/>
              </a:rPr>
              <a:t>τ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3496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Delta</a:t>
            </a:r>
            <a:r>
              <a:rPr sz="4000" spc="-75" dirty="0"/>
              <a:t> </a:t>
            </a:r>
            <a:r>
              <a:rPr sz="4000" spc="-30" dirty="0"/>
              <a:t>Tracking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62121"/>
            <a:ext cx="3912870" cy="12719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Pros</a:t>
            </a:r>
            <a:endParaRPr sz="2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Unbiased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Arial"/>
                <a:cs typeface="Arial"/>
              </a:rPr>
              <a:t>Resolution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independent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0271" y="3639692"/>
            <a:ext cx="324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195" algn="l"/>
              </a:tabLst>
            </a:pP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immediately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148759"/>
            <a:ext cx="2981325" cy="12115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Cons</a:t>
            </a:r>
            <a:endParaRPr sz="2800">
              <a:latin typeface="Arial"/>
              <a:cs typeface="Arial"/>
            </a:endParaRPr>
          </a:p>
          <a:p>
            <a:pPr marL="697865" marR="5080" lvl="1" indent="-227965">
              <a:lnSpc>
                <a:spcPts val="2590"/>
              </a:lnSpc>
              <a:spcBef>
                <a:spcPts val="56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sample  available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742" y="4360545"/>
            <a:ext cx="712279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77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Slow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density fields with widely varying </a:t>
            </a:r>
            <a:r>
              <a:rPr sz="2400" i="1" spc="-5" dirty="0">
                <a:latin typeface="Arial"/>
                <a:cs typeface="Arial"/>
              </a:rPr>
              <a:t>σ</a:t>
            </a:r>
            <a:r>
              <a:rPr sz="2400" spc="-7" baseline="-20833" dirty="0">
                <a:latin typeface="Arial"/>
                <a:cs typeface="Arial"/>
              </a:rPr>
              <a:t>t</a:t>
            </a:r>
            <a:r>
              <a:rPr sz="2400" spc="540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  <a:p>
            <a:pPr marL="240665">
              <a:lnSpc>
                <a:spcPts val="2290"/>
              </a:lnSpc>
            </a:pPr>
            <a:r>
              <a:rPr sz="2000" dirty="0">
                <a:latin typeface="Arial"/>
                <a:cs typeface="Arial"/>
              </a:rPr>
              <a:t>(i.e., </a:t>
            </a:r>
            <a:r>
              <a:rPr sz="2000" i="1" spc="5" dirty="0">
                <a:latin typeface="Arial"/>
                <a:cs typeface="Arial"/>
              </a:rPr>
              <a:t>σ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r>
              <a:rPr sz="1950" spc="7" baseline="25641" dirty="0">
                <a:latin typeface="Arial"/>
                <a:cs typeface="Arial"/>
              </a:rPr>
              <a:t>max  </a:t>
            </a:r>
            <a:r>
              <a:rPr sz="2000" dirty="0">
                <a:latin typeface="Arial"/>
                <a:cs typeface="Arial"/>
              </a:rPr>
              <a:t>&gt;&gt; </a:t>
            </a:r>
            <a:r>
              <a:rPr sz="2000" i="1" dirty="0">
                <a:latin typeface="Arial"/>
                <a:cs typeface="Arial"/>
              </a:rPr>
              <a:t>σ</a:t>
            </a:r>
            <a:r>
              <a:rPr sz="1950" baseline="-21367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b="1" i="1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) for many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8476" y="3810000"/>
            <a:ext cx="137160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4047" y="3733800"/>
            <a:ext cx="490727" cy="277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6475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Volume </a:t>
            </a:r>
            <a:r>
              <a:rPr sz="4000" spc="-5" dirty="0"/>
              <a:t>Path </a:t>
            </a:r>
            <a:r>
              <a:rPr sz="4000" spc="-35" dirty="0"/>
              <a:t>Tracing</a:t>
            </a:r>
            <a:r>
              <a:rPr sz="4000" spc="10" dirty="0"/>
              <a:t> </a:t>
            </a:r>
            <a:r>
              <a:rPr sz="4000" spc="-5" dirty="0"/>
              <a:t>(VPT)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pc="-10" dirty="0"/>
              <a:t>radiance(</a:t>
            </a:r>
            <a:r>
              <a:rPr b="1" i="1" spc="-10" dirty="0">
                <a:latin typeface="Consolas"/>
                <a:cs typeface="Consolas"/>
              </a:rPr>
              <a:t>x</a:t>
            </a:r>
            <a:r>
              <a:rPr spc="-10" dirty="0"/>
              <a:t>,</a:t>
            </a:r>
            <a:r>
              <a:rPr spc="-65" dirty="0"/>
              <a:t> </a:t>
            </a:r>
            <a:r>
              <a:rPr b="1" i="1" spc="-10" dirty="0">
                <a:latin typeface="Consolas"/>
                <a:cs typeface="Consolas"/>
              </a:rPr>
              <a:t>ω</a:t>
            </a:r>
            <a:r>
              <a:rPr spc="-10" dirty="0"/>
              <a:t>):</a:t>
            </a:r>
          </a:p>
          <a:p>
            <a:pPr marL="499745" marR="4217670">
              <a:lnSpc>
                <a:spcPct val="136100"/>
              </a:lnSpc>
              <a:spcBef>
                <a:spcPts val="10"/>
              </a:spcBef>
            </a:pPr>
            <a:r>
              <a:rPr spc="-10" dirty="0"/>
              <a:t>compute </a:t>
            </a:r>
            <a:r>
              <a:rPr i="1" dirty="0">
                <a:latin typeface="Consolas"/>
                <a:cs typeface="Consolas"/>
              </a:rPr>
              <a:t>h </a:t>
            </a:r>
            <a:r>
              <a:rPr dirty="0"/>
              <a:t>= </a:t>
            </a:r>
            <a:r>
              <a:rPr i="1" spc="-5" dirty="0">
                <a:latin typeface="Consolas"/>
                <a:cs typeface="Consolas"/>
              </a:rPr>
              <a:t>h</a:t>
            </a:r>
            <a:r>
              <a:rPr spc="-5" dirty="0"/>
              <a:t>(</a:t>
            </a:r>
            <a:r>
              <a:rPr b="1" i="1" spc="-5" dirty="0">
                <a:latin typeface="Consolas"/>
                <a:cs typeface="Consolas"/>
              </a:rPr>
              <a:t>x</a:t>
            </a:r>
            <a:r>
              <a:rPr spc="-5" dirty="0"/>
              <a:t>,</a:t>
            </a:r>
            <a:r>
              <a:rPr spc="-80" dirty="0"/>
              <a:t> </a:t>
            </a:r>
            <a:r>
              <a:rPr b="1" i="1" spc="-5" dirty="0">
                <a:latin typeface="Consolas"/>
                <a:cs typeface="Consolas"/>
              </a:rPr>
              <a:t>ω</a:t>
            </a:r>
            <a:r>
              <a:rPr spc="-5" dirty="0"/>
              <a:t>)  draw</a:t>
            </a:r>
            <a:r>
              <a:rPr spc="-100" dirty="0"/>
              <a:t> </a:t>
            </a:r>
            <a:r>
              <a:rPr i="1" dirty="0">
                <a:latin typeface="Consolas"/>
                <a:cs typeface="Consolas"/>
              </a:rPr>
              <a:t>τ</a:t>
            </a:r>
          </a:p>
          <a:p>
            <a:pPr marL="499745">
              <a:lnSpc>
                <a:spcPct val="100000"/>
              </a:lnSpc>
              <a:spcBef>
                <a:spcPts val="775"/>
              </a:spcBef>
            </a:pPr>
            <a:r>
              <a:rPr dirty="0"/>
              <a:t>if </a:t>
            </a:r>
            <a:r>
              <a:rPr i="1" dirty="0">
                <a:latin typeface="Consolas"/>
                <a:cs typeface="Consolas"/>
              </a:rPr>
              <a:t>τ </a:t>
            </a:r>
            <a:r>
              <a:rPr dirty="0"/>
              <a:t>&lt;</a:t>
            </a:r>
            <a:r>
              <a:rPr spc="-114" dirty="0"/>
              <a:t> </a:t>
            </a:r>
            <a:r>
              <a:rPr i="1" dirty="0">
                <a:latin typeface="Consolas"/>
                <a:cs typeface="Consolas"/>
              </a:rPr>
              <a:t>h</a:t>
            </a:r>
            <a:r>
              <a:rPr dirty="0"/>
              <a:t>:</a:t>
            </a:r>
          </a:p>
          <a:p>
            <a:pPr marL="1002665">
              <a:lnSpc>
                <a:spcPct val="100000"/>
              </a:lnSpc>
              <a:spcBef>
                <a:spcPts val="790"/>
              </a:spcBef>
            </a:pPr>
            <a:r>
              <a:rPr b="1" i="1" dirty="0">
                <a:latin typeface="Consolas"/>
                <a:cs typeface="Consolas"/>
              </a:rPr>
              <a:t>r </a:t>
            </a:r>
            <a:r>
              <a:rPr dirty="0"/>
              <a:t>= </a:t>
            </a:r>
            <a:r>
              <a:rPr b="1" i="1" dirty="0">
                <a:latin typeface="Consolas"/>
                <a:cs typeface="Consolas"/>
              </a:rPr>
              <a:t>x </a:t>
            </a:r>
            <a:r>
              <a:rPr i="1" dirty="0">
                <a:latin typeface="Consolas"/>
                <a:cs typeface="Consolas"/>
              </a:rPr>
              <a:t>–</a:t>
            </a:r>
            <a:r>
              <a:rPr i="1" spc="-130" dirty="0">
                <a:latin typeface="Consolas"/>
                <a:cs typeface="Consolas"/>
              </a:rPr>
              <a:t> </a:t>
            </a:r>
            <a:r>
              <a:rPr i="1" spc="-5" dirty="0">
                <a:latin typeface="Consolas"/>
                <a:cs typeface="Consolas"/>
              </a:rPr>
              <a:t>τ*</a:t>
            </a:r>
            <a:r>
              <a:rPr b="1" i="1" spc="-5" dirty="0">
                <a:latin typeface="Consolas"/>
                <a:cs typeface="Consolas"/>
              </a:rPr>
              <a:t>ω</a:t>
            </a:r>
          </a:p>
          <a:p>
            <a:pPr marL="1002665">
              <a:lnSpc>
                <a:spcPct val="100000"/>
              </a:lnSpc>
              <a:spcBef>
                <a:spcPts val="775"/>
              </a:spcBef>
            </a:pPr>
            <a:r>
              <a:rPr spc="-5" dirty="0"/>
              <a:t>draw</a:t>
            </a:r>
            <a:r>
              <a:rPr spc="-100" dirty="0"/>
              <a:t> </a:t>
            </a:r>
            <a:r>
              <a:rPr b="1" i="1" spc="-5" dirty="0">
                <a:latin typeface="Consolas"/>
                <a:cs typeface="Consolas"/>
              </a:rPr>
              <a:t>ω</a:t>
            </a:r>
            <a:r>
              <a:rPr sz="1800" spc="-7" baseline="-20833" dirty="0"/>
              <a:t>i</a:t>
            </a:r>
            <a:endParaRPr sz="1800" baseline="-20833">
              <a:latin typeface="Consolas"/>
              <a:cs typeface="Consolas"/>
            </a:endParaRPr>
          </a:p>
          <a:p>
            <a:pPr marL="499745" indent="502284">
              <a:lnSpc>
                <a:spcPts val="2950"/>
              </a:lnSpc>
              <a:spcBef>
                <a:spcPts val="215"/>
              </a:spcBef>
            </a:pPr>
            <a:r>
              <a:rPr spc="-5" dirty="0"/>
              <a:t>return </a:t>
            </a:r>
            <a:r>
              <a:rPr i="1" spc="-10" dirty="0">
                <a:latin typeface="Consolas"/>
                <a:cs typeface="Consolas"/>
              </a:rPr>
              <a:t>σ</a:t>
            </a:r>
            <a:r>
              <a:rPr sz="1800" spc="-15" baseline="-20833" dirty="0"/>
              <a:t>s</a:t>
            </a:r>
            <a:r>
              <a:rPr sz="1800" spc="-10" dirty="0"/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/>
              <a:t>)/</a:t>
            </a:r>
            <a:r>
              <a:rPr sz="1800" i="1" spc="-10" dirty="0">
                <a:latin typeface="Consolas"/>
                <a:cs typeface="Consolas"/>
              </a:rPr>
              <a:t>σ</a:t>
            </a:r>
            <a:r>
              <a:rPr sz="1800" spc="-15" baseline="-20833" dirty="0"/>
              <a:t>t</a:t>
            </a:r>
            <a:r>
              <a:rPr sz="1800" spc="-10" dirty="0"/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/>
              <a:t>)*radiance(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/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7" baseline="-20833" dirty="0"/>
              <a:t>i</a:t>
            </a:r>
            <a:r>
              <a:rPr sz="1800" spc="-5" dirty="0"/>
              <a:t>) </a:t>
            </a:r>
            <a:r>
              <a:rPr sz="1800" dirty="0"/>
              <a:t>+ </a:t>
            </a:r>
            <a:r>
              <a:rPr sz="1800" i="1" spc="-10" dirty="0">
                <a:latin typeface="Consolas"/>
                <a:cs typeface="Consolas"/>
              </a:rPr>
              <a:t>Q</a:t>
            </a:r>
            <a:r>
              <a:rPr sz="1800" spc="-10" dirty="0"/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/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/>
              <a:t>)/</a:t>
            </a:r>
            <a:r>
              <a:rPr sz="1800" i="1" spc="-5" dirty="0">
                <a:latin typeface="Consolas"/>
                <a:cs typeface="Consolas"/>
              </a:rPr>
              <a:t>σ</a:t>
            </a:r>
            <a:r>
              <a:rPr sz="1800" spc="-7" baseline="-20833" dirty="0"/>
              <a:t>t</a:t>
            </a:r>
            <a:r>
              <a:rPr sz="1800" spc="-5" dirty="0"/>
              <a:t>(</a:t>
            </a:r>
            <a:r>
              <a:rPr sz="1800" b="1" i="1" spc="-5" dirty="0">
                <a:latin typeface="Consolas"/>
                <a:cs typeface="Consolas"/>
              </a:rPr>
              <a:t>r</a:t>
            </a:r>
            <a:r>
              <a:rPr sz="1800" spc="-5" dirty="0"/>
              <a:t>)  else:</a:t>
            </a:r>
            <a:endParaRPr sz="1800">
              <a:latin typeface="Consolas"/>
              <a:cs typeface="Consolas"/>
            </a:endParaRPr>
          </a:p>
          <a:p>
            <a:pPr marL="1002665">
              <a:lnSpc>
                <a:spcPct val="100000"/>
              </a:lnSpc>
              <a:spcBef>
                <a:spcPts val="545"/>
              </a:spcBef>
            </a:pPr>
            <a:r>
              <a:rPr spc="-5" dirty="0"/>
              <a:t>return </a:t>
            </a:r>
            <a:r>
              <a:rPr spc="-10" dirty="0"/>
              <a:t>boundaryRadiance(</a:t>
            </a:r>
            <a:r>
              <a:rPr b="1" i="1" spc="-10" dirty="0">
                <a:latin typeface="Consolas"/>
                <a:cs typeface="Consolas"/>
              </a:rPr>
              <a:t>x </a:t>
            </a:r>
            <a:r>
              <a:rPr i="1" dirty="0">
                <a:latin typeface="Consolas"/>
                <a:cs typeface="Consolas"/>
              </a:rPr>
              <a:t>– </a:t>
            </a:r>
            <a:r>
              <a:rPr i="1" spc="-10" dirty="0">
                <a:latin typeface="Consolas"/>
                <a:cs typeface="Consolas"/>
              </a:rPr>
              <a:t>h*</a:t>
            </a:r>
            <a:r>
              <a:rPr b="1" i="1" spc="-10" dirty="0">
                <a:latin typeface="Consolas"/>
                <a:cs typeface="Consolas"/>
              </a:rPr>
              <a:t>ω</a:t>
            </a:r>
            <a:r>
              <a:rPr spc="-10" dirty="0"/>
              <a:t>,</a:t>
            </a:r>
            <a:r>
              <a:rPr spc="-20" dirty="0"/>
              <a:t> </a:t>
            </a:r>
            <a:r>
              <a:rPr b="1" i="1" spc="-5" dirty="0">
                <a:latin typeface="Consolas"/>
                <a:cs typeface="Consolas"/>
              </a:rPr>
              <a:t>ω</a:t>
            </a:r>
            <a:r>
              <a:rPr spc="-5"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1773935" y="1513332"/>
            <a:ext cx="5596127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811" y="1417319"/>
            <a:ext cx="8342630" cy="4579620"/>
          </a:xfrm>
          <a:custGeom>
            <a:avLst/>
            <a:gdLst/>
            <a:ahLst/>
            <a:cxnLst/>
            <a:rect l="l" t="t" r="r" b="b"/>
            <a:pathLst>
              <a:path w="8342630" h="4579620">
                <a:moveTo>
                  <a:pt x="0" y="4579620"/>
                </a:moveTo>
                <a:lnTo>
                  <a:pt x="8342376" y="4579620"/>
                </a:lnTo>
                <a:lnTo>
                  <a:pt x="8342376" y="0"/>
                </a:lnTo>
                <a:lnTo>
                  <a:pt x="0" y="0"/>
                </a:lnTo>
                <a:lnTo>
                  <a:pt x="0" y="457962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0791" y="2503932"/>
            <a:ext cx="4732020" cy="174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928" y="2479548"/>
            <a:ext cx="4799076" cy="185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82796" y="2535935"/>
            <a:ext cx="4617720" cy="1630680"/>
          </a:xfrm>
          <a:prstGeom prst="rect">
            <a:avLst/>
          </a:prstGeom>
          <a:solidFill>
            <a:srgbClr val="FFFFFF"/>
          </a:solidFill>
          <a:ln w="12192">
            <a:solidFill>
              <a:srgbClr val="EC7C3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5725" marR="114935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This basic version can be improved  using techniques we have seen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earlier:</a:t>
            </a:r>
            <a:endParaRPr sz="2000">
              <a:latin typeface="Arial"/>
              <a:cs typeface="Arial"/>
            </a:endParaRPr>
          </a:p>
          <a:p>
            <a:pPr marL="372745" indent="-287020">
              <a:lnSpc>
                <a:spcPct val="100000"/>
              </a:lnSpc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sz="2000" i="1" dirty="0">
                <a:latin typeface="Arial"/>
                <a:cs typeface="Arial"/>
              </a:rPr>
              <a:t>Russian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roulette</a:t>
            </a:r>
            <a:endParaRPr sz="2000">
              <a:latin typeface="Arial"/>
              <a:cs typeface="Arial"/>
            </a:endParaRPr>
          </a:p>
          <a:p>
            <a:pPr marL="372745" indent="-287020">
              <a:lnSpc>
                <a:spcPct val="100000"/>
              </a:lnSpc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sz="2000" i="1" dirty="0">
                <a:latin typeface="Arial"/>
                <a:cs typeface="Arial"/>
              </a:rPr>
              <a:t>Next-event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estimation</a:t>
            </a:r>
            <a:endParaRPr sz="2000">
              <a:latin typeface="Arial"/>
              <a:cs typeface="Arial"/>
            </a:endParaRPr>
          </a:p>
          <a:p>
            <a:pPr marL="372745" indent="-287020">
              <a:lnSpc>
                <a:spcPct val="100000"/>
              </a:lnSpc>
              <a:buFont typeface="Arial"/>
              <a:buChar char="•"/>
              <a:tabLst>
                <a:tab pos="372745" algn="l"/>
                <a:tab pos="373380" algn="l"/>
              </a:tabLst>
            </a:pPr>
            <a:r>
              <a:rPr sz="2000" i="1" dirty="0">
                <a:latin typeface="Arial"/>
                <a:cs typeface="Arial"/>
              </a:rPr>
              <a:t>Multiple </a:t>
            </a:r>
            <a:r>
              <a:rPr sz="2000" i="1" spc="-5" dirty="0">
                <a:latin typeface="Arial"/>
                <a:cs typeface="Arial"/>
              </a:rPr>
              <a:t>importance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sampling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4678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Participating</a:t>
            </a:r>
            <a:r>
              <a:rPr sz="4000" spc="-35" dirty="0"/>
              <a:t> </a:t>
            </a:r>
            <a:r>
              <a:rPr sz="4000" spc="-10" dirty="0"/>
              <a:t>Media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088136" y="1478280"/>
            <a:ext cx="6967727" cy="437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8221" y="5884570"/>
            <a:ext cx="173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[Kutz </a:t>
            </a:r>
            <a:r>
              <a:rPr sz="180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al.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2017]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7699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VPT with Next-Event Estimation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502410"/>
            <a:ext cx="75958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  <a:tab pos="3344545" algn="l"/>
                <a:tab pos="749808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TE	</a:t>
            </a:r>
            <a:r>
              <a:rPr sz="2400" spc="-5" dirty="0">
                <a:latin typeface="Arial"/>
                <a:cs typeface="Arial"/>
              </a:rPr>
              <a:t>impl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	.  </a:t>
            </a:r>
            <a:r>
              <a:rPr sz="2400" spc="-30" dirty="0">
                <a:latin typeface="Arial"/>
                <a:cs typeface="Arial"/>
              </a:rPr>
              <a:t>Namely,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656457"/>
            <a:ext cx="1760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By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drawing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6136" y="3656457"/>
            <a:ext cx="4986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aforementioned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exponential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142" y="3985640"/>
            <a:ext cx="2805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distribution, we have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9196" y="1589532"/>
            <a:ext cx="2324100" cy="278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3432" y="1612391"/>
            <a:ext cx="1548383" cy="21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943" y="2319527"/>
            <a:ext cx="8610600" cy="58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8195" y="2929839"/>
            <a:ext cx="642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1747" y="3073907"/>
            <a:ext cx="1200912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6039" y="3828288"/>
            <a:ext cx="147827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723" y="4547615"/>
            <a:ext cx="8321040" cy="681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7699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VPT with Next-Event Estimation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382773"/>
            <a:ext cx="611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remaining integral is then split into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723" y="1513332"/>
            <a:ext cx="8321040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3773" y="1494282"/>
            <a:ext cx="4617720" cy="381000"/>
          </a:xfrm>
          <a:custGeom>
            <a:avLst/>
            <a:gdLst/>
            <a:ahLst/>
            <a:cxnLst/>
            <a:rect l="l" t="t" r="r" b="b"/>
            <a:pathLst>
              <a:path w="4617720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4554220" y="0"/>
                </a:lnTo>
                <a:lnTo>
                  <a:pt x="4578929" y="4992"/>
                </a:lnTo>
                <a:lnTo>
                  <a:pt x="4599114" y="18605"/>
                </a:lnTo>
                <a:lnTo>
                  <a:pt x="4612727" y="38790"/>
                </a:lnTo>
                <a:lnTo>
                  <a:pt x="4617720" y="63500"/>
                </a:lnTo>
                <a:lnTo>
                  <a:pt x="4617720" y="317500"/>
                </a:lnTo>
                <a:lnTo>
                  <a:pt x="4612727" y="342209"/>
                </a:lnTo>
                <a:lnTo>
                  <a:pt x="4599114" y="362394"/>
                </a:lnTo>
                <a:lnTo>
                  <a:pt x="4578929" y="376007"/>
                </a:lnTo>
                <a:lnTo>
                  <a:pt x="4554220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1897" y="3610178"/>
            <a:ext cx="26352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Estimate </a:t>
            </a:r>
            <a:r>
              <a:rPr sz="2000" dirty="0">
                <a:latin typeface="Arial"/>
                <a:cs typeface="Arial"/>
              </a:rPr>
              <a:t>recursively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  drawing </a:t>
            </a:r>
            <a:r>
              <a:rPr sz="2000" b="1" i="1" dirty="0">
                <a:latin typeface="Arial"/>
                <a:cs typeface="Arial"/>
              </a:rPr>
              <a:t>ω</a:t>
            </a:r>
            <a:r>
              <a:rPr sz="1950" baseline="-21367" dirty="0">
                <a:latin typeface="Arial"/>
                <a:cs typeface="Arial"/>
              </a:rPr>
              <a:t>i </a:t>
            </a:r>
            <a:r>
              <a:rPr sz="2000" dirty="0">
                <a:latin typeface="Arial"/>
                <a:cs typeface="Arial"/>
              </a:rPr>
              <a:t>based on </a:t>
            </a:r>
            <a:r>
              <a:rPr sz="2000" i="1" dirty="0">
                <a:latin typeface="Arial"/>
                <a:cs typeface="Arial"/>
              </a:rPr>
              <a:t>f</a:t>
            </a:r>
            <a:r>
              <a:rPr sz="1950" baseline="-21367" dirty="0">
                <a:latin typeface="Arial"/>
                <a:cs typeface="Arial"/>
              </a:rPr>
              <a:t>p  </a:t>
            </a:r>
            <a:r>
              <a:rPr sz="2000" spc="-5" dirty="0">
                <a:solidFill>
                  <a:srgbClr val="7E7E7E"/>
                </a:solidFill>
                <a:latin typeface="Arial"/>
                <a:cs typeface="Arial"/>
              </a:rPr>
              <a:t>“indirect</a:t>
            </a:r>
            <a:r>
              <a:rPr sz="20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Arial"/>
                <a:cs typeface="Arial"/>
              </a:rPr>
              <a:t>illumination”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8867" y="2889504"/>
            <a:ext cx="3810000" cy="695325"/>
          </a:xfrm>
          <a:custGeom>
            <a:avLst/>
            <a:gdLst/>
            <a:ahLst/>
            <a:cxnLst/>
            <a:rect l="l" t="t" r="r" b="b"/>
            <a:pathLst>
              <a:path w="3810000" h="695325">
                <a:moveTo>
                  <a:pt x="3694176" y="0"/>
                </a:moveTo>
                <a:lnTo>
                  <a:pt x="115823" y="0"/>
                </a:lnTo>
                <a:lnTo>
                  <a:pt x="70739" y="9096"/>
                </a:lnTo>
                <a:lnTo>
                  <a:pt x="33923" y="33909"/>
                </a:lnTo>
                <a:lnTo>
                  <a:pt x="9101" y="70723"/>
                </a:lnTo>
                <a:lnTo>
                  <a:pt x="0" y="115824"/>
                </a:lnTo>
                <a:lnTo>
                  <a:pt x="0" y="579120"/>
                </a:lnTo>
                <a:lnTo>
                  <a:pt x="9101" y="624220"/>
                </a:lnTo>
                <a:lnTo>
                  <a:pt x="33923" y="661035"/>
                </a:lnTo>
                <a:lnTo>
                  <a:pt x="70739" y="685847"/>
                </a:lnTo>
                <a:lnTo>
                  <a:pt x="115823" y="694944"/>
                </a:lnTo>
                <a:lnTo>
                  <a:pt x="3694176" y="694944"/>
                </a:lnTo>
                <a:lnTo>
                  <a:pt x="3739276" y="685847"/>
                </a:lnTo>
                <a:lnTo>
                  <a:pt x="3776090" y="661035"/>
                </a:lnTo>
                <a:lnTo>
                  <a:pt x="3800903" y="624220"/>
                </a:lnTo>
                <a:lnTo>
                  <a:pt x="3810000" y="579120"/>
                </a:lnTo>
                <a:lnTo>
                  <a:pt x="3810000" y="115824"/>
                </a:lnTo>
                <a:lnTo>
                  <a:pt x="3800903" y="70723"/>
                </a:lnTo>
                <a:lnTo>
                  <a:pt x="3776091" y="33909"/>
                </a:lnTo>
                <a:lnTo>
                  <a:pt x="3739276" y="9096"/>
                </a:lnTo>
                <a:lnTo>
                  <a:pt x="36941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0140" y="2889504"/>
            <a:ext cx="3325495" cy="695325"/>
          </a:xfrm>
          <a:custGeom>
            <a:avLst/>
            <a:gdLst/>
            <a:ahLst/>
            <a:cxnLst/>
            <a:rect l="l" t="t" r="r" b="b"/>
            <a:pathLst>
              <a:path w="3325495" h="695325">
                <a:moveTo>
                  <a:pt x="3209543" y="0"/>
                </a:moveTo>
                <a:lnTo>
                  <a:pt x="115824" y="0"/>
                </a:lnTo>
                <a:lnTo>
                  <a:pt x="70723" y="9096"/>
                </a:lnTo>
                <a:lnTo>
                  <a:pt x="33909" y="33909"/>
                </a:lnTo>
                <a:lnTo>
                  <a:pt x="9096" y="70723"/>
                </a:lnTo>
                <a:lnTo>
                  <a:pt x="0" y="115824"/>
                </a:lnTo>
                <a:lnTo>
                  <a:pt x="0" y="579120"/>
                </a:lnTo>
                <a:lnTo>
                  <a:pt x="9096" y="624220"/>
                </a:lnTo>
                <a:lnTo>
                  <a:pt x="33909" y="661035"/>
                </a:lnTo>
                <a:lnTo>
                  <a:pt x="70723" y="685847"/>
                </a:lnTo>
                <a:lnTo>
                  <a:pt x="115824" y="694944"/>
                </a:lnTo>
                <a:lnTo>
                  <a:pt x="3209543" y="694944"/>
                </a:lnTo>
                <a:lnTo>
                  <a:pt x="3254644" y="685847"/>
                </a:lnTo>
                <a:lnTo>
                  <a:pt x="3291459" y="661035"/>
                </a:lnTo>
                <a:lnTo>
                  <a:pt x="3316271" y="624220"/>
                </a:lnTo>
                <a:lnTo>
                  <a:pt x="3325367" y="579120"/>
                </a:lnTo>
                <a:lnTo>
                  <a:pt x="3325367" y="115824"/>
                </a:lnTo>
                <a:lnTo>
                  <a:pt x="3316271" y="70723"/>
                </a:lnTo>
                <a:lnTo>
                  <a:pt x="3291458" y="33909"/>
                </a:lnTo>
                <a:lnTo>
                  <a:pt x="3254644" y="9096"/>
                </a:lnTo>
                <a:lnTo>
                  <a:pt x="320954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75528" y="3603497"/>
            <a:ext cx="24371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Estimate directly by  area sampling 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MIS  </a:t>
            </a:r>
            <a:r>
              <a:rPr sz="2000" spc="-5" dirty="0">
                <a:solidFill>
                  <a:srgbClr val="7E7E7E"/>
                </a:solidFill>
                <a:latin typeface="Arial"/>
                <a:cs typeface="Arial"/>
              </a:rPr>
              <a:t>“direct</a:t>
            </a:r>
            <a:r>
              <a:rPr sz="2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Arial"/>
                <a:cs typeface="Arial"/>
              </a:rPr>
              <a:t>illumination”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2688" y="2942844"/>
            <a:ext cx="7278623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7699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VPT with Next-Event Estimation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342133"/>
            <a:ext cx="5415915" cy="37776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Pseudocode: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240"/>
              </a:spcBef>
            </a:pPr>
            <a:r>
              <a:rPr sz="1800" spc="-10" dirty="0">
                <a:latin typeface="Consolas"/>
                <a:cs typeface="Consolas"/>
              </a:rPr>
              <a:t>scatteredRadiance(</a:t>
            </a:r>
            <a:r>
              <a:rPr sz="1800" b="1" i="1" spc="-10" dirty="0">
                <a:latin typeface="Consolas"/>
                <a:cs typeface="Consolas"/>
              </a:rPr>
              <a:t>x</a:t>
            </a:r>
            <a:r>
              <a:rPr sz="1800" spc="-10" dirty="0">
                <a:latin typeface="Consolas"/>
                <a:cs typeface="Consolas"/>
              </a:rPr>
              <a:t>,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b="1" i="1" spc="-10" dirty="0">
                <a:latin typeface="Consolas"/>
                <a:cs typeface="Consolas"/>
              </a:rPr>
              <a:t>ω</a:t>
            </a:r>
            <a:r>
              <a:rPr sz="1800" spc="-10" dirty="0">
                <a:latin typeface="Consolas"/>
                <a:cs typeface="Consolas"/>
              </a:rPr>
              <a:t>):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ts val="2050"/>
              </a:lnSpc>
            </a:pPr>
            <a:r>
              <a:rPr sz="1800" spc="-10" dirty="0">
                <a:latin typeface="Consolas"/>
                <a:cs typeface="Consolas"/>
              </a:rPr>
              <a:t>compute </a:t>
            </a:r>
            <a:r>
              <a:rPr sz="1800" i="1" dirty="0">
                <a:latin typeface="Consolas"/>
                <a:cs typeface="Consolas"/>
              </a:rPr>
              <a:t>h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i="1" spc="-5" dirty="0">
                <a:latin typeface="Consolas"/>
                <a:cs typeface="Consolas"/>
              </a:rPr>
              <a:t>h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b="1" i="1" spc="-5" dirty="0"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>
                <a:latin typeface="Consolas"/>
                <a:cs typeface="Consolas"/>
              </a:rPr>
              <a:t>) </a:t>
            </a:r>
            <a:r>
              <a:rPr sz="1800" dirty="0">
                <a:solidFill>
                  <a:srgbClr val="A6A6A6"/>
                </a:solidFill>
                <a:latin typeface="Consolas"/>
                <a:cs typeface="Consolas"/>
              </a:rPr>
              <a:t># </a:t>
            </a:r>
            <a:r>
              <a:rPr sz="1800" spc="-10" dirty="0">
                <a:solidFill>
                  <a:srgbClr val="A6A6A6"/>
                </a:solidFill>
                <a:latin typeface="Consolas"/>
                <a:cs typeface="Consolas"/>
              </a:rPr>
              <a:t>using ray</a:t>
            </a:r>
            <a:r>
              <a:rPr sz="1800" spc="-3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Consolas"/>
                <a:cs typeface="Consolas"/>
              </a:rPr>
              <a:t>tracing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  <a:spcBef>
                <a:spcPts val="285"/>
              </a:spcBef>
            </a:pPr>
            <a:r>
              <a:rPr sz="1800" spc="-5" dirty="0">
                <a:latin typeface="Consolas"/>
                <a:cs typeface="Consolas"/>
              </a:rPr>
              <a:t>draw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i="1" dirty="0">
                <a:latin typeface="Consolas"/>
                <a:cs typeface="Consolas"/>
              </a:rPr>
              <a:t>τ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Consolas"/>
                <a:cs typeface="Consolas"/>
              </a:rPr>
              <a:t>if </a:t>
            </a:r>
            <a:r>
              <a:rPr sz="1800" i="1" dirty="0">
                <a:latin typeface="Consolas"/>
                <a:cs typeface="Consolas"/>
              </a:rPr>
              <a:t>τ </a:t>
            </a:r>
            <a:r>
              <a:rPr sz="1800" dirty="0">
                <a:latin typeface="Consolas"/>
                <a:cs typeface="Consolas"/>
              </a:rPr>
              <a:t>&lt;</a:t>
            </a:r>
            <a:r>
              <a:rPr sz="1800" spc="-114" dirty="0">
                <a:latin typeface="Consolas"/>
                <a:cs typeface="Consolas"/>
              </a:rPr>
              <a:t> </a:t>
            </a:r>
            <a:r>
              <a:rPr sz="1800" i="1" dirty="0">
                <a:latin typeface="Consolas"/>
                <a:cs typeface="Consolas"/>
              </a:rPr>
              <a:t>h</a:t>
            </a:r>
            <a:r>
              <a:rPr sz="1800" dirty="0"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  <a:spcBef>
                <a:spcPts val="285"/>
              </a:spcBef>
            </a:pPr>
            <a:r>
              <a:rPr sz="1800" b="1" i="1" dirty="0">
                <a:latin typeface="Consolas"/>
                <a:cs typeface="Consolas"/>
              </a:rPr>
              <a:t>r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b="1" i="1" dirty="0">
                <a:latin typeface="Consolas"/>
                <a:cs typeface="Consolas"/>
              </a:rPr>
              <a:t>x </a:t>
            </a:r>
            <a:r>
              <a:rPr sz="1800" i="1" dirty="0">
                <a:latin typeface="Consolas"/>
                <a:cs typeface="Consolas"/>
              </a:rPr>
              <a:t>–</a:t>
            </a:r>
            <a:r>
              <a:rPr sz="1800" i="1" spc="-130" dirty="0">
                <a:latin typeface="Consolas"/>
                <a:cs typeface="Consolas"/>
              </a:rPr>
              <a:t> </a:t>
            </a:r>
            <a:r>
              <a:rPr sz="1800" i="1" spc="-5" dirty="0">
                <a:latin typeface="Consolas"/>
                <a:cs typeface="Consolas"/>
              </a:rPr>
              <a:t>τ*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endParaRPr sz="1800">
              <a:latin typeface="Consolas"/>
              <a:cs typeface="Consolas"/>
            </a:endParaRPr>
          </a:p>
          <a:p>
            <a:pPr marL="1015365" marR="631190">
              <a:lnSpc>
                <a:spcPct val="112799"/>
              </a:lnSpc>
              <a:spcBef>
                <a:spcPts val="10"/>
              </a:spcBef>
            </a:pPr>
            <a:r>
              <a:rPr sz="1800" spc="-5" dirty="0">
                <a:latin typeface="Consolas"/>
                <a:cs typeface="Consolas"/>
              </a:rPr>
              <a:t>rad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10" dirty="0">
                <a:latin typeface="Consolas"/>
                <a:cs typeface="Consolas"/>
              </a:rPr>
              <a:t>directIllumination(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,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5" dirty="0">
                <a:latin typeface="Consolas"/>
                <a:cs typeface="Consolas"/>
              </a:rPr>
              <a:t>)  draw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7" baseline="-20833" dirty="0">
                <a:latin typeface="Consolas"/>
                <a:cs typeface="Consolas"/>
              </a:rPr>
              <a:t>i</a:t>
            </a:r>
            <a:endParaRPr sz="1800" baseline="-20833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  <a:spcBef>
                <a:spcPts val="285"/>
              </a:spcBef>
            </a:pPr>
            <a:r>
              <a:rPr sz="1800" spc="-5" dirty="0">
                <a:latin typeface="Consolas"/>
                <a:cs typeface="Consolas"/>
              </a:rPr>
              <a:t>rad </a:t>
            </a:r>
            <a:r>
              <a:rPr sz="1800" dirty="0">
                <a:latin typeface="Consolas"/>
                <a:cs typeface="Consolas"/>
              </a:rPr>
              <a:t>+= </a:t>
            </a:r>
            <a:r>
              <a:rPr sz="1800" spc="-5" dirty="0">
                <a:latin typeface="Consolas"/>
                <a:cs typeface="Consolas"/>
              </a:rPr>
              <a:t>scatteredRadiance(</a:t>
            </a:r>
            <a:r>
              <a:rPr sz="1800" b="1" i="1" spc="-5" dirty="0">
                <a:latin typeface="Consolas"/>
                <a:cs typeface="Consolas"/>
              </a:rPr>
              <a:t>r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i="1" spc="-5" dirty="0">
                <a:latin typeface="Consolas"/>
                <a:cs typeface="Consolas"/>
              </a:rPr>
              <a:t>ω</a:t>
            </a:r>
            <a:r>
              <a:rPr sz="1800" spc="-7" baseline="-20833" dirty="0"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512445" marR="1717039" indent="502284">
              <a:lnSpc>
                <a:spcPct val="112799"/>
              </a:lnSpc>
              <a:spcBef>
                <a:spcPts val="10"/>
              </a:spcBef>
            </a:pPr>
            <a:r>
              <a:rPr sz="1800" spc="-5" dirty="0">
                <a:latin typeface="Consolas"/>
                <a:cs typeface="Consolas"/>
              </a:rPr>
              <a:t>return </a:t>
            </a:r>
            <a:r>
              <a:rPr sz="1800" i="1" spc="-10" dirty="0">
                <a:latin typeface="Consolas"/>
                <a:cs typeface="Consolas"/>
              </a:rPr>
              <a:t>σ</a:t>
            </a:r>
            <a:r>
              <a:rPr sz="1800" spc="-15" baseline="-20833" dirty="0">
                <a:latin typeface="Consolas"/>
                <a:cs typeface="Consolas"/>
              </a:rPr>
              <a:t>s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)/</a:t>
            </a:r>
            <a:r>
              <a:rPr sz="1800" i="1" spc="-10" dirty="0">
                <a:latin typeface="Consolas"/>
                <a:cs typeface="Consolas"/>
              </a:rPr>
              <a:t>σ</a:t>
            </a:r>
            <a:r>
              <a:rPr sz="1800" spc="-15" baseline="-20833" dirty="0">
                <a:latin typeface="Consolas"/>
                <a:cs typeface="Consolas"/>
              </a:rPr>
              <a:t>t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b="1" i="1" spc="-10" dirty="0">
                <a:latin typeface="Consolas"/>
                <a:cs typeface="Consolas"/>
              </a:rPr>
              <a:t>r</a:t>
            </a:r>
            <a:r>
              <a:rPr sz="1800" spc="-10" dirty="0">
                <a:latin typeface="Consolas"/>
                <a:cs typeface="Consolas"/>
              </a:rPr>
              <a:t>)*rad  </a:t>
            </a:r>
            <a:r>
              <a:rPr sz="1800" spc="-5" dirty="0"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  <a:spcBef>
                <a:spcPts val="285"/>
              </a:spcBef>
            </a:pPr>
            <a:r>
              <a:rPr sz="1800" spc="-5" dirty="0">
                <a:latin typeface="Consolas"/>
                <a:cs typeface="Consolas"/>
              </a:rPr>
              <a:t>return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723" y="1513332"/>
            <a:ext cx="8321040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3066" y="4287773"/>
            <a:ext cx="3107690" cy="318770"/>
          </a:xfrm>
          <a:custGeom>
            <a:avLst/>
            <a:gdLst/>
            <a:ahLst/>
            <a:cxnLst/>
            <a:rect l="l" t="t" r="r" b="b"/>
            <a:pathLst>
              <a:path w="3107690" h="318770">
                <a:moveTo>
                  <a:pt x="0" y="53086"/>
                </a:moveTo>
                <a:lnTo>
                  <a:pt x="4169" y="32414"/>
                </a:lnTo>
                <a:lnTo>
                  <a:pt x="15541" y="15541"/>
                </a:lnTo>
                <a:lnTo>
                  <a:pt x="32414" y="4169"/>
                </a:lnTo>
                <a:lnTo>
                  <a:pt x="53085" y="0"/>
                </a:lnTo>
                <a:lnTo>
                  <a:pt x="3054349" y="0"/>
                </a:lnTo>
                <a:lnTo>
                  <a:pt x="3075021" y="4169"/>
                </a:lnTo>
                <a:lnTo>
                  <a:pt x="3091894" y="15541"/>
                </a:lnTo>
                <a:lnTo>
                  <a:pt x="3103266" y="32414"/>
                </a:lnTo>
                <a:lnTo>
                  <a:pt x="3107435" y="53086"/>
                </a:lnTo>
                <a:lnTo>
                  <a:pt x="3107435" y="265430"/>
                </a:lnTo>
                <a:lnTo>
                  <a:pt x="3103266" y="286101"/>
                </a:lnTo>
                <a:lnTo>
                  <a:pt x="3091894" y="302974"/>
                </a:lnTo>
                <a:lnTo>
                  <a:pt x="3075021" y="314346"/>
                </a:lnTo>
                <a:lnTo>
                  <a:pt x="3054349" y="318515"/>
                </a:lnTo>
                <a:lnTo>
                  <a:pt x="53085" y="318515"/>
                </a:lnTo>
                <a:lnTo>
                  <a:pt x="32414" y="314346"/>
                </a:lnTo>
                <a:lnTo>
                  <a:pt x="15541" y="302974"/>
                </a:lnTo>
                <a:lnTo>
                  <a:pt x="4169" y="286101"/>
                </a:lnTo>
                <a:lnTo>
                  <a:pt x="0" y="265430"/>
                </a:lnTo>
                <a:lnTo>
                  <a:pt x="0" y="53086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3531" y="109728"/>
            <a:ext cx="2104644" cy="170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576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Direct Illumination </a:t>
            </a:r>
            <a:r>
              <a:rPr sz="3600" dirty="0"/>
              <a:t>for</a:t>
            </a:r>
            <a:r>
              <a:rPr sz="3600" spc="-15" dirty="0"/>
              <a:t> </a:t>
            </a:r>
            <a:r>
              <a:rPr sz="3600" dirty="0"/>
              <a:t>VPT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7542" y="1502410"/>
            <a:ext cx="1694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Recall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2871342"/>
            <a:ext cx="6203950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non-emissive materials, </a:t>
            </a:r>
            <a:r>
              <a:rPr sz="2400" i="1" dirty="0">
                <a:latin typeface="Arial"/>
                <a:cs typeface="Arial"/>
              </a:rPr>
              <a:t>Q </a:t>
            </a:r>
            <a:r>
              <a:rPr sz="2400" spc="-5" dirty="0">
                <a:latin typeface="Arial"/>
                <a:cs typeface="Arial"/>
              </a:rPr>
              <a:t>vanishes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742" y="5424627"/>
            <a:ext cx="672084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5080" indent="-227965">
              <a:lnSpc>
                <a:spcPts val="2160"/>
              </a:lnSpc>
              <a:spcBef>
                <a:spcPts val="3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 area integral can be further restricted to the subset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where the boundary radiance is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non-zero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783" y="2034539"/>
            <a:ext cx="7266432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1176" y="3346703"/>
            <a:ext cx="4041648" cy="2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4896" y="4710684"/>
            <a:ext cx="2697480" cy="688975"/>
          </a:xfrm>
          <a:custGeom>
            <a:avLst/>
            <a:gdLst/>
            <a:ahLst/>
            <a:cxnLst/>
            <a:rect l="l" t="t" r="r" b="b"/>
            <a:pathLst>
              <a:path w="2697479" h="688975">
                <a:moveTo>
                  <a:pt x="2582672" y="0"/>
                </a:moveTo>
                <a:lnTo>
                  <a:pt x="114807" y="0"/>
                </a:lnTo>
                <a:lnTo>
                  <a:pt x="70133" y="9026"/>
                </a:lnTo>
                <a:lnTo>
                  <a:pt x="33639" y="33639"/>
                </a:lnTo>
                <a:lnTo>
                  <a:pt x="9026" y="70133"/>
                </a:lnTo>
                <a:lnTo>
                  <a:pt x="0" y="114808"/>
                </a:lnTo>
                <a:lnTo>
                  <a:pt x="0" y="574040"/>
                </a:lnTo>
                <a:lnTo>
                  <a:pt x="9026" y="618714"/>
                </a:lnTo>
                <a:lnTo>
                  <a:pt x="33639" y="655208"/>
                </a:lnTo>
                <a:lnTo>
                  <a:pt x="70133" y="679821"/>
                </a:lnTo>
                <a:lnTo>
                  <a:pt x="114807" y="688848"/>
                </a:lnTo>
                <a:lnTo>
                  <a:pt x="2582672" y="688848"/>
                </a:lnTo>
                <a:lnTo>
                  <a:pt x="2627346" y="679821"/>
                </a:lnTo>
                <a:lnTo>
                  <a:pt x="2663840" y="655208"/>
                </a:lnTo>
                <a:lnTo>
                  <a:pt x="2688453" y="618714"/>
                </a:lnTo>
                <a:lnTo>
                  <a:pt x="2697479" y="574040"/>
                </a:lnTo>
                <a:lnTo>
                  <a:pt x="2697479" y="114808"/>
                </a:lnTo>
                <a:lnTo>
                  <a:pt x="2688453" y="70133"/>
                </a:lnTo>
                <a:lnTo>
                  <a:pt x="2663840" y="33639"/>
                </a:lnTo>
                <a:lnTo>
                  <a:pt x="2627346" y="9026"/>
                </a:lnTo>
                <a:lnTo>
                  <a:pt x="2582672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79414" y="4369384"/>
            <a:ext cx="20313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C7C30"/>
                </a:solidFill>
                <a:latin typeface="Arial"/>
                <a:cs typeface="Arial"/>
              </a:rPr>
              <a:t>Change </a:t>
            </a:r>
            <a:r>
              <a:rPr sz="1800" spc="-5" dirty="0">
                <a:solidFill>
                  <a:srgbClr val="EC7C30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Arial"/>
                <a:cs typeface="Arial"/>
              </a:rPr>
              <a:t>measure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82711" y="5522976"/>
            <a:ext cx="274320" cy="17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2188" y="4710684"/>
            <a:ext cx="1080770" cy="688975"/>
          </a:xfrm>
          <a:custGeom>
            <a:avLst/>
            <a:gdLst/>
            <a:ahLst/>
            <a:cxnLst/>
            <a:rect l="l" t="t" r="r" b="b"/>
            <a:pathLst>
              <a:path w="1080770" h="688975">
                <a:moveTo>
                  <a:pt x="965708" y="0"/>
                </a:moveTo>
                <a:lnTo>
                  <a:pt x="114808" y="0"/>
                </a:lnTo>
                <a:lnTo>
                  <a:pt x="70133" y="9026"/>
                </a:lnTo>
                <a:lnTo>
                  <a:pt x="33639" y="33639"/>
                </a:lnTo>
                <a:lnTo>
                  <a:pt x="9026" y="70133"/>
                </a:lnTo>
                <a:lnTo>
                  <a:pt x="0" y="114808"/>
                </a:lnTo>
                <a:lnTo>
                  <a:pt x="0" y="574040"/>
                </a:lnTo>
                <a:lnTo>
                  <a:pt x="9026" y="618714"/>
                </a:lnTo>
                <a:lnTo>
                  <a:pt x="33639" y="655208"/>
                </a:lnTo>
                <a:lnTo>
                  <a:pt x="70133" y="679821"/>
                </a:lnTo>
                <a:lnTo>
                  <a:pt x="114808" y="688848"/>
                </a:lnTo>
                <a:lnTo>
                  <a:pt x="965708" y="688848"/>
                </a:lnTo>
                <a:lnTo>
                  <a:pt x="1010382" y="679821"/>
                </a:lnTo>
                <a:lnTo>
                  <a:pt x="1046876" y="655208"/>
                </a:lnTo>
                <a:lnTo>
                  <a:pt x="1071489" y="618714"/>
                </a:lnTo>
                <a:lnTo>
                  <a:pt x="1080515" y="574040"/>
                </a:lnTo>
                <a:lnTo>
                  <a:pt x="1080515" y="114808"/>
                </a:lnTo>
                <a:lnTo>
                  <a:pt x="1071489" y="70133"/>
                </a:lnTo>
                <a:lnTo>
                  <a:pt x="1046876" y="33639"/>
                </a:lnTo>
                <a:lnTo>
                  <a:pt x="1010382" y="9026"/>
                </a:lnTo>
                <a:lnTo>
                  <a:pt x="96570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3463" y="4089272"/>
            <a:ext cx="10013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E7E7E"/>
                </a:solidFill>
                <a:latin typeface="Arial"/>
                <a:cs typeface="Arial"/>
              </a:rPr>
              <a:t>ry  </a:t>
            </a:r>
            <a:r>
              <a:rPr sz="1800" spc="-5" dirty="0">
                <a:solidFill>
                  <a:srgbClr val="7E7E7E"/>
                </a:solidFill>
                <a:latin typeface="Arial"/>
                <a:cs typeface="Arial"/>
              </a:rPr>
              <a:t>radiance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108" y="4091940"/>
            <a:ext cx="8177783" cy="1277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3531" y="109728"/>
            <a:ext cx="2104644" cy="170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13080"/>
            <a:ext cx="576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Direct Illumination </a:t>
            </a:r>
            <a:r>
              <a:rPr sz="3600" dirty="0"/>
              <a:t>for</a:t>
            </a:r>
            <a:r>
              <a:rPr sz="3600" spc="-15" dirty="0"/>
              <a:t> </a:t>
            </a:r>
            <a:r>
              <a:rPr sz="3600" dirty="0"/>
              <a:t>VPT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38555" y="3390900"/>
            <a:ext cx="7866888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32" y="2011679"/>
            <a:ext cx="3276600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6467" y="2077211"/>
            <a:ext cx="562610" cy="447040"/>
          </a:xfrm>
          <a:custGeom>
            <a:avLst/>
            <a:gdLst/>
            <a:ahLst/>
            <a:cxnLst/>
            <a:rect l="l" t="t" r="r" b="b"/>
            <a:pathLst>
              <a:path w="562610" h="447039">
                <a:moveTo>
                  <a:pt x="339090" y="0"/>
                </a:moveTo>
                <a:lnTo>
                  <a:pt x="339090" y="111633"/>
                </a:lnTo>
                <a:lnTo>
                  <a:pt x="0" y="111633"/>
                </a:lnTo>
                <a:lnTo>
                  <a:pt x="0" y="334899"/>
                </a:lnTo>
                <a:lnTo>
                  <a:pt x="339090" y="334899"/>
                </a:lnTo>
                <a:lnTo>
                  <a:pt x="339090" y="446532"/>
                </a:lnTo>
                <a:lnTo>
                  <a:pt x="562356" y="223265"/>
                </a:lnTo>
                <a:lnTo>
                  <a:pt x="33909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6467" y="2077211"/>
            <a:ext cx="562610" cy="447040"/>
          </a:xfrm>
          <a:custGeom>
            <a:avLst/>
            <a:gdLst/>
            <a:ahLst/>
            <a:cxnLst/>
            <a:rect l="l" t="t" r="r" b="b"/>
            <a:pathLst>
              <a:path w="562610" h="447039">
                <a:moveTo>
                  <a:pt x="0" y="111633"/>
                </a:moveTo>
                <a:lnTo>
                  <a:pt x="339090" y="111633"/>
                </a:lnTo>
                <a:lnTo>
                  <a:pt x="339090" y="0"/>
                </a:lnTo>
                <a:lnTo>
                  <a:pt x="562356" y="223265"/>
                </a:lnTo>
                <a:lnTo>
                  <a:pt x="339090" y="446532"/>
                </a:lnTo>
                <a:lnTo>
                  <a:pt x="339090" y="334899"/>
                </a:lnTo>
                <a:lnTo>
                  <a:pt x="0" y="334899"/>
                </a:lnTo>
                <a:lnTo>
                  <a:pt x="0" y="111633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4553711"/>
            <a:ext cx="7559040" cy="597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9496" y="4056888"/>
            <a:ext cx="445134" cy="440690"/>
          </a:xfrm>
          <a:custGeom>
            <a:avLst/>
            <a:gdLst/>
            <a:ahLst/>
            <a:cxnLst/>
            <a:rect l="l" t="t" r="r" b="b"/>
            <a:pathLst>
              <a:path w="445135" h="440689">
                <a:moveTo>
                  <a:pt x="445007" y="220218"/>
                </a:moveTo>
                <a:lnTo>
                  <a:pt x="0" y="220218"/>
                </a:lnTo>
                <a:lnTo>
                  <a:pt x="222503" y="440436"/>
                </a:lnTo>
                <a:lnTo>
                  <a:pt x="445007" y="220218"/>
                </a:lnTo>
                <a:close/>
              </a:path>
              <a:path w="445135" h="440689">
                <a:moveTo>
                  <a:pt x="333755" y="0"/>
                </a:moveTo>
                <a:lnTo>
                  <a:pt x="111251" y="0"/>
                </a:lnTo>
                <a:lnTo>
                  <a:pt x="111251" y="220218"/>
                </a:lnTo>
                <a:lnTo>
                  <a:pt x="333755" y="220218"/>
                </a:lnTo>
                <a:lnTo>
                  <a:pt x="33375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9496" y="4056888"/>
            <a:ext cx="445134" cy="440690"/>
          </a:xfrm>
          <a:custGeom>
            <a:avLst/>
            <a:gdLst/>
            <a:ahLst/>
            <a:cxnLst/>
            <a:rect l="l" t="t" r="r" b="b"/>
            <a:pathLst>
              <a:path w="445135" h="440689">
                <a:moveTo>
                  <a:pt x="333755" y="0"/>
                </a:moveTo>
                <a:lnTo>
                  <a:pt x="333755" y="220218"/>
                </a:lnTo>
                <a:lnTo>
                  <a:pt x="445007" y="220218"/>
                </a:lnTo>
                <a:lnTo>
                  <a:pt x="222503" y="440436"/>
                </a:lnTo>
                <a:lnTo>
                  <a:pt x="0" y="220218"/>
                </a:lnTo>
                <a:lnTo>
                  <a:pt x="111251" y="220218"/>
                </a:lnTo>
                <a:lnTo>
                  <a:pt x="111251" y="0"/>
                </a:lnTo>
                <a:lnTo>
                  <a:pt x="333755" y="0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0952" y="1979676"/>
            <a:ext cx="848868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542" y="1502410"/>
            <a:ext cx="6882130" cy="176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Phase function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sampling: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Draw </a:t>
            </a:r>
            <a:r>
              <a:rPr sz="2000" b="1" i="1" dirty="0">
                <a:latin typeface="Arial"/>
                <a:cs typeface="Arial"/>
              </a:rPr>
              <a:t>ω</a:t>
            </a:r>
            <a:r>
              <a:rPr sz="1950" baseline="-21367" dirty="0">
                <a:latin typeface="Arial"/>
                <a:cs typeface="Arial"/>
              </a:rPr>
              <a:t>i  </a:t>
            </a:r>
            <a:r>
              <a:rPr sz="2000" dirty="0">
                <a:latin typeface="Arial"/>
                <a:cs typeface="Arial"/>
              </a:rPr>
              <a:t>based on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i="1" spc="0" dirty="0">
                <a:latin typeface="Arial"/>
                <a:cs typeface="Arial"/>
              </a:rPr>
              <a:t>f</a:t>
            </a:r>
            <a:r>
              <a:rPr sz="1950" spc="0" baseline="-21367" dirty="0">
                <a:latin typeface="Arial"/>
                <a:cs typeface="Arial"/>
              </a:rPr>
              <a:t>p</a:t>
            </a:r>
            <a:endParaRPr sz="1950" baseline="-21367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8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Area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sampling: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542" y="5078729"/>
            <a:ext cx="6593205" cy="92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6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Draw </a:t>
            </a:r>
            <a:r>
              <a:rPr sz="2000" b="1" i="1" dirty="0">
                <a:latin typeface="Arial"/>
                <a:cs typeface="Arial"/>
              </a:rPr>
              <a:t>y</a:t>
            </a:r>
            <a:r>
              <a:rPr sz="2000" b="1" i="1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two strategies can be combined using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2079" y="5173979"/>
            <a:ext cx="274320" cy="17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217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Translucent</a:t>
            </a:r>
            <a:r>
              <a:rPr sz="4000" spc="-35" dirty="0"/>
              <a:t> </a:t>
            </a:r>
            <a:r>
              <a:rPr sz="4000" spc="-5" dirty="0"/>
              <a:t>Materials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40080" y="1475232"/>
            <a:ext cx="7863840" cy="44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127" y="5927852"/>
            <a:ext cx="241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[Gkioulekas </a:t>
            </a:r>
            <a:r>
              <a:rPr sz="180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al.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2013]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41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Subsurface</a:t>
            </a:r>
            <a:r>
              <a:rPr sz="4000" spc="-45" dirty="0"/>
              <a:t> </a:t>
            </a:r>
            <a:r>
              <a:rPr sz="4000" spc="-5" dirty="0"/>
              <a:t>Scattering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94789"/>
            <a:ext cx="701992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Light enters a material and scatters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around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Arial"/>
                <a:cs typeface="Arial"/>
              </a:rPr>
              <a:t>before eventually leaving or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absorbed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0039" y="2884306"/>
            <a:ext cx="3442335" cy="2446655"/>
          </a:xfrm>
          <a:custGeom>
            <a:avLst/>
            <a:gdLst/>
            <a:ahLst/>
            <a:cxnLst/>
            <a:rect l="l" t="t" r="r" b="b"/>
            <a:pathLst>
              <a:path w="3442335" h="2446654">
                <a:moveTo>
                  <a:pt x="2207678" y="2214616"/>
                </a:moveTo>
                <a:lnTo>
                  <a:pt x="1314544" y="2214616"/>
                </a:lnTo>
                <a:lnTo>
                  <a:pt x="1346170" y="2256014"/>
                </a:lnTo>
                <a:lnTo>
                  <a:pt x="1381623" y="2293956"/>
                </a:lnTo>
                <a:lnTo>
                  <a:pt x="1420596" y="2328219"/>
                </a:lnTo>
                <a:lnTo>
                  <a:pt x="1462779" y="2358581"/>
                </a:lnTo>
                <a:lnTo>
                  <a:pt x="1507863" y="2384820"/>
                </a:lnTo>
                <a:lnTo>
                  <a:pt x="1555540" y="2406713"/>
                </a:lnTo>
                <a:lnTo>
                  <a:pt x="1605501" y="2424039"/>
                </a:lnTo>
                <a:lnTo>
                  <a:pt x="1652958" y="2435769"/>
                </a:lnTo>
                <a:lnTo>
                  <a:pt x="1700473" y="2443187"/>
                </a:lnTo>
                <a:lnTo>
                  <a:pt x="1747809" y="2446416"/>
                </a:lnTo>
                <a:lnTo>
                  <a:pt x="1794729" y="2445579"/>
                </a:lnTo>
                <a:lnTo>
                  <a:pt x="1840998" y="2440799"/>
                </a:lnTo>
                <a:lnTo>
                  <a:pt x="1886378" y="2432200"/>
                </a:lnTo>
                <a:lnTo>
                  <a:pt x="1930633" y="2419904"/>
                </a:lnTo>
                <a:lnTo>
                  <a:pt x="1973526" y="2404035"/>
                </a:lnTo>
                <a:lnTo>
                  <a:pt x="2014822" y="2384716"/>
                </a:lnTo>
                <a:lnTo>
                  <a:pt x="2054283" y="2362071"/>
                </a:lnTo>
                <a:lnTo>
                  <a:pt x="2091673" y="2336222"/>
                </a:lnTo>
                <a:lnTo>
                  <a:pt x="2126756" y="2307293"/>
                </a:lnTo>
                <a:lnTo>
                  <a:pt x="2159294" y="2275406"/>
                </a:lnTo>
                <a:lnTo>
                  <a:pt x="2189053" y="2240686"/>
                </a:lnTo>
                <a:lnTo>
                  <a:pt x="2207678" y="2214616"/>
                </a:lnTo>
                <a:close/>
              </a:path>
              <a:path w="3442335" h="2446654">
                <a:moveTo>
                  <a:pt x="2857943" y="1999859"/>
                </a:moveTo>
                <a:lnTo>
                  <a:pt x="464914" y="1999859"/>
                </a:lnTo>
                <a:lnTo>
                  <a:pt x="471391" y="2010527"/>
                </a:lnTo>
                <a:lnTo>
                  <a:pt x="497704" y="2049587"/>
                </a:lnTo>
                <a:lnTo>
                  <a:pt x="526588" y="2086001"/>
                </a:lnTo>
                <a:lnTo>
                  <a:pt x="557858" y="2119723"/>
                </a:lnTo>
                <a:lnTo>
                  <a:pt x="591323" y="2150709"/>
                </a:lnTo>
                <a:lnTo>
                  <a:pt x="626798" y="2178912"/>
                </a:lnTo>
                <a:lnTo>
                  <a:pt x="664094" y="2204287"/>
                </a:lnTo>
                <a:lnTo>
                  <a:pt x="703024" y="2226789"/>
                </a:lnTo>
                <a:lnTo>
                  <a:pt x="743401" y="2246371"/>
                </a:lnTo>
                <a:lnTo>
                  <a:pt x="785036" y="2262990"/>
                </a:lnTo>
                <a:lnTo>
                  <a:pt x="827742" y="2276598"/>
                </a:lnTo>
                <a:lnTo>
                  <a:pt x="871331" y="2287151"/>
                </a:lnTo>
                <a:lnTo>
                  <a:pt x="915617" y="2294602"/>
                </a:lnTo>
                <a:lnTo>
                  <a:pt x="960410" y="2298907"/>
                </a:lnTo>
                <a:lnTo>
                  <a:pt x="1005524" y="2300021"/>
                </a:lnTo>
                <a:lnTo>
                  <a:pt x="1050772" y="2297896"/>
                </a:lnTo>
                <a:lnTo>
                  <a:pt x="1095964" y="2292489"/>
                </a:lnTo>
                <a:lnTo>
                  <a:pt x="1140915" y="2283753"/>
                </a:lnTo>
                <a:lnTo>
                  <a:pt x="1185436" y="2271644"/>
                </a:lnTo>
                <a:lnTo>
                  <a:pt x="1229339" y="2256115"/>
                </a:lnTo>
                <a:lnTo>
                  <a:pt x="1272438" y="2237120"/>
                </a:lnTo>
                <a:lnTo>
                  <a:pt x="1314544" y="2214616"/>
                </a:lnTo>
                <a:lnTo>
                  <a:pt x="2207678" y="2214616"/>
                </a:lnTo>
                <a:lnTo>
                  <a:pt x="2215794" y="2203256"/>
                </a:lnTo>
                <a:lnTo>
                  <a:pt x="2239282" y="2163237"/>
                </a:lnTo>
                <a:lnTo>
                  <a:pt x="2259281" y="2120755"/>
                </a:lnTo>
                <a:lnTo>
                  <a:pt x="2275553" y="2075932"/>
                </a:lnTo>
                <a:lnTo>
                  <a:pt x="2762226" y="2075932"/>
                </a:lnTo>
                <a:lnTo>
                  <a:pt x="2788311" y="2059641"/>
                </a:lnTo>
                <a:lnTo>
                  <a:pt x="2825112" y="2031114"/>
                </a:lnTo>
                <a:lnTo>
                  <a:pt x="2857943" y="1999859"/>
                </a:lnTo>
                <a:close/>
              </a:path>
              <a:path w="3442335" h="2446654">
                <a:moveTo>
                  <a:pt x="2762226" y="2075932"/>
                </a:moveTo>
                <a:lnTo>
                  <a:pt x="2275553" y="2075932"/>
                </a:lnTo>
                <a:lnTo>
                  <a:pt x="2320073" y="2099564"/>
                </a:lnTo>
                <a:lnTo>
                  <a:pt x="2366781" y="2118258"/>
                </a:lnTo>
                <a:lnTo>
                  <a:pt x="2415245" y="2131893"/>
                </a:lnTo>
                <a:lnTo>
                  <a:pt x="2465033" y="2140346"/>
                </a:lnTo>
                <a:lnTo>
                  <a:pt x="2515710" y="2143496"/>
                </a:lnTo>
                <a:lnTo>
                  <a:pt x="2565893" y="2141260"/>
                </a:lnTo>
                <a:lnTo>
                  <a:pt x="2614555" y="2133969"/>
                </a:lnTo>
                <a:lnTo>
                  <a:pt x="2661410" y="2121892"/>
                </a:lnTo>
                <a:lnTo>
                  <a:pt x="2706177" y="2105300"/>
                </a:lnTo>
                <a:lnTo>
                  <a:pt x="2748571" y="2084459"/>
                </a:lnTo>
                <a:lnTo>
                  <a:pt x="2762226" y="2075932"/>
                </a:lnTo>
                <a:close/>
              </a:path>
              <a:path w="3442335" h="2446654">
                <a:moveTo>
                  <a:pt x="824519" y="215088"/>
                </a:moveTo>
                <a:lnTo>
                  <a:pt x="773397" y="219446"/>
                </a:lnTo>
                <a:lnTo>
                  <a:pt x="725218" y="227935"/>
                </a:lnTo>
                <a:lnTo>
                  <a:pt x="678833" y="240356"/>
                </a:lnTo>
                <a:lnTo>
                  <a:pt x="634406" y="256500"/>
                </a:lnTo>
                <a:lnTo>
                  <a:pt x="592098" y="276162"/>
                </a:lnTo>
                <a:lnTo>
                  <a:pt x="552072" y="299135"/>
                </a:lnTo>
                <a:lnTo>
                  <a:pt x="514491" y="325213"/>
                </a:lnTo>
                <a:lnTo>
                  <a:pt x="479515" y="354189"/>
                </a:lnTo>
                <a:lnTo>
                  <a:pt x="447309" y="385857"/>
                </a:lnTo>
                <a:lnTo>
                  <a:pt x="418035" y="420010"/>
                </a:lnTo>
                <a:lnTo>
                  <a:pt x="391854" y="456443"/>
                </a:lnTo>
                <a:lnTo>
                  <a:pt x="368929" y="494947"/>
                </a:lnTo>
                <a:lnTo>
                  <a:pt x="349424" y="535318"/>
                </a:lnTo>
                <a:lnTo>
                  <a:pt x="333499" y="577349"/>
                </a:lnTo>
                <a:lnTo>
                  <a:pt x="321318" y="620832"/>
                </a:lnTo>
                <a:lnTo>
                  <a:pt x="313042" y="665562"/>
                </a:lnTo>
                <a:lnTo>
                  <a:pt x="308835" y="711333"/>
                </a:lnTo>
                <a:lnTo>
                  <a:pt x="308859" y="757938"/>
                </a:lnTo>
                <a:lnTo>
                  <a:pt x="313276" y="805170"/>
                </a:lnTo>
                <a:lnTo>
                  <a:pt x="310355" y="812790"/>
                </a:lnTo>
                <a:lnTo>
                  <a:pt x="264201" y="820494"/>
                </a:lnTo>
                <a:lnTo>
                  <a:pt x="220036" y="834026"/>
                </a:lnTo>
                <a:lnTo>
                  <a:pt x="178386" y="853055"/>
                </a:lnTo>
                <a:lnTo>
                  <a:pt x="139778" y="877248"/>
                </a:lnTo>
                <a:lnTo>
                  <a:pt x="104737" y="906275"/>
                </a:lnTo>
                <a:lnTo>
                  <a:pt x="73790" y="939806"/>
                </a:lnTo>
                <a:lnTo>
                  <a:pt x="47465" y="977509"/>
                </a:lnTo>
                <a:lnTo>
                  <a:pt x="26474" y="1018472"/>
                </a:lnTo>
                <a:lnTo>
                  <a:pt x="11665" y="1060797"/>
                </a:lnTo>
                <a:lnTo>
                  <a:pt x="2890" y="1103933"/>
                </a:lnTo>
                <a:lnTo>
                  <a:pt x="0" y="1147331"/>
                </a:lnTo>
                <a:lnTo>
                  <a:pt x="2847" y="1190442"/>
                </a:lnTo>
                <a:lnTo>
                  <a:pt x="11285" y="1232715"/>
                </a:lnTo>
                <a:lnTo>
                  <a:pt x="25166" y="1273602"/>
                </a:lnTo>
                <a:lnTo>
                  <a:pt x="44341" y="1312553"/>
                </a:lnTo>
                <a:lnTo>
                  <a:pt x="68664" y="1349019"/>
                </a:lnTo>
                <a:lnTo>
                  <a:pt x="97985" y="1382450"/>
                </a:lnTo>
                <a:lnTo>
                  <a:pt x="132159" y="1412297"/>
                </a:lnTo>
                <a:lnTo>
                  <a:pt x="171036" y="1438011"/>
                </a:lnTo>
                <a:lnTo>
                  <a:pt x="139243" y="1476064"/>
                </a:lnTo>
                <a:lnTo>
                  <a:pt x="113754" y="1517734"/>
                </a:lnTo>
                <a:lnTo>
                  <a:pt x="94820" y="1562296"/>
                </a:lnTo>
                <a:lnTo>
                  <a:pt x="82691" y="1609028"/>
                </a:lnTo>
                <a:lnTo>
                  <a:pt x="77617" y="1657206"/>
                </a:lnTo>
                <a:lnTo>
                  <a:pt x="79850" y="1706108"/>
                </a:lnTo>
                <a:lnTo>
                  <a:pt x="88486" y="1750904"/>
                </a:lnTo>
                <a:lnTo>
                  <a:pt x="102914" y="1793175"/>
                </a:lnTo>
                <a:lnTo>
                  <a:pt x="122674" y="1832570"/>
                </a:lnTo>
                <a:lnTo>
                  <a:pt x="147310" y="1868738"/>
                </a:lnTo>
                <a:lnTo>
                  <a:pt x="176363" y="1901329"/>
                </a:lnTo>
                <a:lnTo>
                  <a:pt x="209374" y="1929993"/>
                </a:lnTo>
                <a:lnTo>
                  <a:pt x="245885" y="1954378"/>
                </a:lnTo>
                <a:lnTo>
                  <a:pt x="285439" y="1974134"/>
                </a:lnTo>
                <a:lnTo>
                  <a:pt x="327577" y="1988911"/>
                </a:lnTo>
                <a:lnTo>
                  <a:pt x="371841" y="1998358"/>
                </a:lnTo>
                <a:lnTo>
                  <a:pt x="417772" y="2002124"/>
                </a:lnTo>
                <a:lnTo>
                  <a:pt x="464914" y="1999859"/>
                </a:lnTo>
                <a:lnTo>
                  <a:pt x="2857943" y="1999859"/>
                </a:lnTo>
                <a:lnTo>
                  <a:pt x="2888766" y="1964008"/>
                </a:lnTo>
                <a:lnTo>
                  <a:pt x="2915054" y="1925968"/>
                </a:lnTo>
                <a:lnTo>
                  <a:pt x="2937271" y="1885296"/>
                </a:lnTo>
                <a:lnTo>
                  <a:pt x="2955134" y="1842260"/>
                </a:lnTo>
                <a:lnTo>
                  <a:pt x="2968359" y="1797129"/>
                </a:lnTo>
                <a:lnTo>
                  <a:pt x="2976665" y="1750174"/>
                </a:lnTo>
                <a:lnTo>
                  <a:pt x="2979768" y="1701663"/>
                </a:lnTo>
                <a:lnTo>
                  <a:pt x="3034186" y="1691293"/>
                </a:lnTo>
                <a:lnTo>
                  <a:pt x="3086994" y="1675675"/>
                </a:lnTo>
                <a:lnTo>
                  <a:pt x="3137803" y="1654955"/>
                </a:lnTo>
                <a:lnTo>
                  <a:pt x="3186223" y="1629279"/>
                </a:lnTo>
                <a:lnTo>
                  <a:pt x="3231863" y="1598793"/>
                </a:lnTo>
                <a:lnTo>
                  <a:pt x="3269450" y="1568155"/>
                </a:lnTo>
                <a:lnTo>
                  <a:pt x="3303449" y="1534959"/>
                </a:lnTo>
                <a:lnTo>
                  <a:pt x="3333825" y="1499466"/>
                </a:lnTo>
                <a:lnTo>
                  <a:pt x="3360543" y="1461931"/>
                </a:lnTo>
                <a:lnTo>
                  <a:pt x="3383568" y="1422614"/>
                </a:lnTo>
                <a:lnTo>
                  <a:pt x="3402866" y="1381773"/>
                </a:lnTo>
                <a:lnTo>
                  <a:pt x="3418401" y="1339666"/>
                </a:lnTo>
                <a:lnTo>
                  <a:pt x="3430140" y="1296551"/>
                </a:lnTo>
                <a:lnTo>
                  <a:pt x="3438047" y="1252686"/>
                </a:lnTo>
                <a:lnTo>
                  <a:pt x="3442088" y="1208329"/>
                </a:lnTo>
                <a:lnTo>
                  <a:pt x="3442227" y="1163740"/>
                </a:lnTo>
                <a:lnTo>
                  <a:pt x="3438430" y="1119175"/>
                </a:lnTo>
                <a:lnTo>
                  <a:pt x="3430663" y="1074893"/>
                </a:lnTo>
                <a:lnTo>
                  <a:pt x="3418890" y="1031152"/>
                </a:lnTo>
                <a:lnTo>
                  <a:pt x="3403077" y="988211"/>
                </a:lnTo>
                <a:lnTo>
                  <a:pt x="3383189" y="946327"/>
                </a:lnTo>
                <a:lnTo>
                  <a:pt x="3359192" y="905759"/>
                </a:lnTo>
                <a:lnTo>
                  <a:pt x="3331050" y="866765"/>
                </a:lnTo>
                <a:lnTo>
                  <a:pt x="3336622" y="853525"/>
                </a:lnTo>
                <a:lnTo>
                  <a:pt x="3350481" y="812663"/>
                </a:lnTo>
                <a:lnTo>
                  <a:pt x="3360733" y="765618"/>
                </a:lnTo>
                <a:lnTo>
                  <a:pt x="3365241" y="718736"/>
                </a:lnTo>
                <a:lnTo>
                  <a:pt x="3364227" y="672396"/>
                </a:lnTo>
                <a:lnTo>
                  <a:pt x="3357916" y="626980"/>
                </a:lnTo>
                <a:lnTo>
                  <a:pt x="3346530" y="582866"/>
                </a:lnTo>
                <a:lnTo>
                  <a:pt x="3330293" y="540435"/>
                </a:lnTo>
                <a:lnTo>
                  <a:pt x="3309428" y="500068"/>
                </a:lnTo>
                <a:lnTo>
                  <a:pt x="3284158" y="462144"/>
                </a:lnTo>
                <a:lnTo>
                  <a:pt x="3254706" y="427044"/>
                </a:lnTo>
                <a:lnTo>
                  <a:pt x="3221296" y="395147"/>
                </a:lnTo>
                <a:lnTo>
                  <a:pt x="3184151" y="366835"/>
                </a:lnTo>
                <a:lnTo>
                  <a:pt x="3143494" y="342486"/>
                </a:lnTo>
                <a:lnTo>
                  <a:pt x="3099549" y="322482"/>
                </a:lnTo>
                <a:lnTo>
                  <a:pt x="3052539" y="307203"/>
                </a:lnTo>
                <a:lnTo>
                  <a:pt x="3046974" y="285994"/>
                </a:lnTo>
                <a:lnTo>
                  <a:pt x="1117567" y="285994"/>
                </a:lnTo>
                <a:lnTo>
                  <a:pt x="1072043" y="262966"/>
                </a:lnTo>
                <a:lnTo>
                  <a:pt x="1024742" y="244331"/>
                </a:lnTo>
                <a:lnTo>
                  <a:pt x="976001" y="230157"/>
                </a:lnTo>
                <a:lnTo>
                  <a:pt x="926159" y="220512"/>
                </a:lnTo>
                <a:lnTo>
                  <a:pt x="875552" y="215466"/>
                </a:lnTo>
                <a:lnTo>
                  <a:pt x="824519" y="215088"/>
                </a:lnTo>
                <a:close/>
              </a:path>
              <a:path w="3442335" h="2446654">
                <a:moveTo>
                  <a:pt x="1506388" y="67696"/>
                </a:moveTo>
                <a:lnTo>
                  <a:pt x="1459521" y="68742"/>
                </a:lnTo>
                <a:lnTo>
                  <a:pt x="1413277" y="74749"/>
                </a:lnTo>
                <a:lnTo>
                  <a:pt x="1368090" y="85588"/>
                </a:lnTo>
                <a:lnTo>
                  <a:pt x="1324390" y="101131"/>
                </a:lnTo>
                <a:lnTo>
                  <a:pt x="1282608" y="121250"/>
                </a:lnTo>
                <a:lnTo>
                  <a:pt x="1243175" y="145817"/>
                </a:lnTo>
                <a:lnTo>
                  <a:pt x="1206524" y="174703"/>
                </a:lnTo>
                <a:lnTo>
                  <a:pt x="1173084" y="207780"/>
                </a:lnTo>
                <a:lnTo>
                  <a:pt x="1143288" y="244919"/>
                </a:lnTo>
                <a:lnTo>
                  <a:pt x="1117567" y="285994"/>
                </a:lnTo>
                <a:lnTo>
                  <a:pt x="3046974" y="285994"/>
                </a:lnTo>
                <a:lnTo>
                  <a:pt x="3039387" y="257075"/>
                </a:lnTo>
                <a:lnTo>
                  <a:pt x="3019384" y="209520"/>
                </a:lnTo>
                <a:lnTo>
                  <a:pt x="3005218" y="185791"/>
                </a:lnTo>
                <a:lnTo>
                  <a:pt x="1790032" y="185791"/>
                </a:lnTo>
                <a:lnTo>
                  <a:pt x="1767400" y="165729"/>
                </a:lnTo>
                <a:lnTo>
                  <a:pt x="1718040" y="130605"/>
                </a:lnTo>
                <a:lnTo>
                  <a:pt x="1646426" y="95606"/>
                </a:lnTo>
                <a:lnTo>
                  <a:pt x="1600272" y="81000"/>
                </a:lnTo>
                <a:lnTo>
                  <a:pt x="1553449" y="71739"/>
                </a:lnTo>
                <a:lnTo>
                  <a:pt x="1506388" y="67696"/>
                </a:lnTo>
                <a:close/>
              </a:path>
              <a:path w="3442335" h="2446654">
                <a:moveTo>
                  <a:pt x="2122805" y="0"/>
                </a:moveTo>
                <a:lnTo>
                  <a:pt x="2077926" y="107"/>
                </a:lnTo>
                <a:lnTo>
                  <a:pt x="2033730" y="5768"/>
                </a:lnTo>
                <a:lnTo>
                  <a:pt x="1990771" y="16801"/>
                </a:lnTo>
                <a:lnTo>
                  <a:pt x="1949603" y="33029"/>
                </a:lnTo>
                <a:lnTo>
                  <a:pt x="1910780" y="54270"/>
                </a:lnTo>
                <a:lnTo>
                  <a:pt x="1874858" y="80347"/>
                </a:lnTo>
                <a:lnTo>
                  <a:pt x="1842389" y="111079"/>
                </a:lnTo>
                <a:lnTo>
                  <a:pt x="1813929" y="146286"/>
                </a:lnTo>
                <a:lnTo>
                  <a:pt x="1790032" y="185791"/>
                </a:lnTo>
                <a:lnTo>
                  <a:pt x="3005218" y="185791"/>
                </a:lnTo>
                <a:lnTo>
                  <a:pt x="2992901" y="165160"/>
                </a:lnTo>
                <a:lnTo>
                  <a:pt x="2966200" y="131943"/>
                </a:lnTo>
                <a:lnTo>
                  <a:pt x="2377153" y="131943"/>
                </a:lnTo>
                <a:lnTo>
                  <a:pt x="2351346" y="102742"/>
                </a:lnTo>
                <a:lnTo>
                  <a:pt x="2322336" y="76650"/>
                </a:lnTo>
                <a:lnTo>
                  <a:pt x="2290445" y="53915"/>
                </a:lnTo>
                <a:lnTo>
                  <a:pt x="2255995" y="34788"/>
                </a:lnTo>
                <a:lnTo>
                  <a:pt x="2212394" y="17160"/>
                </a:lnTo>
                <a:lnTo>
                  <a:pt x="2167812" y="5624"/>
                </a:lnTo>
                <a:lnTo>
                  <a:pt x="2122805" y="0"/>
                </a:lnTo>
                <a:close/>
              </a:path>
              <a:path w="3442335" h="2446654">
                <a:moveTo>
                  <a:pt x="2663079" y="44"/>
                </a:moveTo>
                <a:lnTo>
                  <a:pt x="2617593" y="3670"/>
                </a:lnTo>
                <a:lnTo>
                  <a:pt x="2572801" y="12435"/>
                </a:lnTo>
                <a:lnTo>
                  <a:pt x="2529216" y="26300"/>
                </a:lnTo>
                <a:lnTo>
                  <a:pt x="2487348" y="45223"/>
                </a:lnTo>
                <a:lnTo>
                  <a:pt x="2447707" y="69166"/>
                </a:lnTo>
                <a:lnTo>
                  <a:pt x="2410805" y="98085"/>
                </a:lnTo>
                <a:lnTo>
                  <a:pt x="2377153" y="131943"/>
                </a:lnTo>
                <a:lnTo>
                  <a:pt x="2966200" y="131943"/>
                </a:lnTo>
                <a:lnTo>
                  <a:pt x="2921983" y="88509"/>
                </a:lnTo>
                <a:lnTo>
                  <a:pt x="2883055" y="60441"/>
                </a:lnTo>
                <a:lnTo>
                  <a:pt x="2841756" y="37757"/>
                </a:lnTo>
                <a:lnTo>
                  <a:pt x="2798599" y="20416"/>
                </a:lnTo>
                <a:lnTo>
                  <a:pt x="2754093" y="8377"/>
                </a:lnTo>
                <a:lnTo>
                  <a:pt x="2708749" y="1600"/>
                </a:lnTo>
                <a:lnTo>
                  <a:pt x="2663079" y="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0039" y="2884306"/>
            <a:ext cx="3442335" cy="2446655"/>
          </a:xfrm>
          <a:custGeom>
            <a:avLst/>
            <a:gdLst/>
            <a:ahLst/>
            <a:cxnLst/>
            <a:rect l="l" t="t" r="r" b="b"/>
            <a:pathLst>
              <a:path w="3442335" h="2446654">
                <a:moveTo>
                  <a:pt x="313276" y="805170"/>
                </a:moveTo>
                <a:lnTo>
                  <a:pt x="308859" y="757938"/>
                </a:lnTo>
                <a:lnTo>
                  <a:pt x="308835" y="711333"/>
                </a:lnTo>
                <a:lnTo>
                  <a:pt x="313042" y="665562"/>
                </a:lnTo>
                <a:lnTo>
                  <a:pt x="321318" y="620832"/>
                </a:lnTo>
                <a:lnTo>
                  <a:pt x="333499" y="577349"/>
                </a:lnTo>
                <a:lnTo>
                  <a:pt x="349424" y="535318"/>
                </a:lnTo>
                <a:lnTo>
                  <a:pt x="368929" y="494947"/>
                </a:lnTo>
                <a:lnTo>
                  <a:pt x="391854" y="456443"/>
                </a:lnTo>
                <a:lnTo>
                  <a:pt x="418035" y="420010"/>
                </a:lnTo>
                <a:lnTo>
                  <a:pt x="447309" y="385857"/>
                </a:lnTo>
                <a:lnTo>
                  <a:pt x="479515" y="354189"/>
                </a:lnTo>
                <a:lnTo>
                  <a:pt x="514491" y="325213"/>
                </a:lnTo>
                <a:lnTo>
                  <a:pt x="552072" y="299135"/>
                </a:lnTo>
                <a:lnTo>
                  <a:pt x="592098" y="276162"/>
                </a:lnTo>
                <a:lnTo>
                  <a:pt x="634406" y="256500"/>
                </a:lnTo>
                <a:lnTo>
                  <a:pt x="678833" y="240356"/>
                </a:lnTo>
                <a:lnTo>
                  <a:pt x="725218" y="227935"/>
                </a:lnTo>
                <a:lnTo>
                  <a:pt x="773397" y="219446"/>
                </a:lnTo>
                <a:lnTo>
                  <a:pt x="824519" y="215088"/>
                </a:lnTo>
                <a:lnTo>
                  <a:pt x="875552" y="215466"/>
                </a:lnTo>
                <a:lnTo>
                  <a:pt x="926159" y="220512"/>
                </a:lnTo>
                <a:lnTo>
                  <a:pt x="976001" y="230157"/>
                </a:lnTo>
                <a:lnTo>
                  <a:pt x="1024742" y="244331"/>
                </a:lnTo>
                <a:lnTo>
                  <a:pt x="1072043" y="262966"/>
                </a:lnTo>
                <a:lnTo>
                  <a:pt x="1117567" y="285994"/>
                </a:lnTo>
                <a:lnTo>
                  <a:pt x="1143288" y="244919"/>
                </a:lnTo>
                <a:lnTo>
                  <a:pt x="1173084" y="207780"/>
                </a:lnTo>
                <a:lnTo>
                  <a:pt x="1206524" y="174703"/>
                </a:lnTo>
                <a:lnTo>
                  <a:pt x="1243175" y="145817"/>
                </a:lnTo>
                <a:lnTo>
                  <a:pt x="1282608" y="121250"/>
                </a:lnTo>
                <a:lnTo>
                  <a:pt x="1324390" y="101131"/>
                </a:lnTo>
                <a:lnTo>
                  <a:pt x="1368090" y="85588"/>
                </a:lnTo>
                <a:lnTo>
                  <a:pt x="1413277" y="74749"/>
                </a:lnTo>
                <a:lnTo>
                  <a:pt x="1459521" y="68742"/>
                </a:lnTo>
                <a:lnTo>
                  <a:pt x="1506388" y="67696"/>
                </a:lnTo>
                <a:lnTo>
                  <a:pt x="1553449" y="71739"/>
                </a:lnTo>
                <a:lnTo>
                  <a:pt x="1600272" y="81000"/>
                </a:lnTo>
                <a:lnTo>
                  <a:pt x="1646426" y="95606"/>
                </a:lnTo>
                <a:lnTo>
                  <a:pt x="1691480" y="115687"/>
                </a:lnTo>
                <a:lnTo>
                  <a:pt x="1743375" y="147310"/>
                </a:lnTo>
                <a:lnTo>
                  <a:pt x="1790032" y="185791"/>
                </a:lnTo>
                <a:lnTo>
                  <a:pt x="1813929" y="146286"/>
                </a:lnTo>
                <a:lnTo>
                  <a:pt x="1842389" y="111079"/>
                </a:lnTo>
                <a:lnTo>
                  <a:pt x="1874858" y="80347"/>
                </a:lnTo>
                <a:lnTo>
                  <a:pt x="1910780" y="54270"/>
                </a:lnTo>
                <a:lnTo>
                  <a:pt x="1949603" y="33029"/>
                </a:lnTo>
                <a:lnTo>
                  <a:pt x="1990771" y="16801"/>
                </a:lnTo>
                <a:lnTo>
                  <a:pt x="2033730" y="5768"/>
                </a:lnTo>
                <a:lnTo>
                  <a:pt x="2077926" y="107"/>
                </a:lnTo>
                <a:lnTo>
                  <a:pt x="2122805" y="0"/>
                </a:lnTo>
                <a:lnTo>
                  <a:pt x="2167812" y="5624"/>
                </a:lnTo>
                <a:lnTo>
                  <a:pt x="2212394" y="17160"/>
                </a:lnTo>
                <a:lnTo>
                  <a:pt x="2255995" y="34788"/>
                </a:lnTo>
                <a:lnTo>
                  <a:pt x="2290445" y="53915"/>
                </a:lnTo>
                <a:lnTo>
                  <a:pt x="2322336" y="76650"/>
                </a:lnTo>
                <a:lnTo>
                  <a:pt x="2351346" y="102742"/>
                </a:lnTo>
                <a:lnTo>
                  <a:pt x="2377153" y="131943"/>
                </a:lnTo>
                <a:lnTo>
                  <a:pt x="2410805" y="98085"/>
                </a:lnTo>
                <a:lnTo>
                  <a:pt x="2447707" y="69166"/>
                </a:lnTo>
                <a:lnTo>
                  <a:pt x="2487348" y="45223"/>
                </a:lnTo>
                <a:lnTo>
                  <a:pt x="2529216" y="26300"/>
                </a:lnTo>
                <a:lnTo>
                  <a:pt x="2572801" y="12435"/>
                </a:lnTo>
                <a:lnTo>
                  <a:pt x="2617593" y="3670"/>
                </a:lnTo>
                <a:lnTo>
                  <a:pt x="2663079" y="44"/>
                </a:lnTo>
                <a:lnTo>
                  <a:pt x="2708749" y="1600"/>
                </a:lnTo>
                <a:lnTo>
                  <a:pt x="2754093" y="8377"/>
                </a:lnTo>
                <a:lnTo>
                  <a:pt x="2798599" y="20416"/>
                </a:lnTo>
                <a:lnTo>
                  <a:pt x="2841756" y="37757"/>
                </a:lnTo>
                <a:lnTo>
                  <a:pt x="2883055" y="60441"/>
                </a:lnTo>
                <a:lnTo>
                  <a:pt x="2921983" y="88509"/>
                </a:lnTo>
                <a:lnTo>
                  <a:pt x="2960310" y="124615"/>
                </a:lnTo>
                <a:lnTo>
                  <a:pt x="2992901" y="165160"/>
                </a:lnTo>
                <a:lnTo>
                  <a:pt x="3019384" y="209520"/>
                </a:lnTo>
                <a:lnTo>
                  <a:pt x="3039387" y="257075"/>
                </a:lnTo>
                <a:lnTo>
                  <a:pt x="3052539" y="307203"/>
                </a:lnTo>
                <a:lnTo>
                  <a:pt x="3099549" y="322482"/>
                </a:lnTo>
                <a:lnTo>
                  <a:pt x="3143494" y="342486"/>
                </a:lnTo>
                <a:lnTo>
                  <a:pt x="3184151" y="366835"/>
                </a:lnTo>
                <a:lnTo>
                  <a:pt x="3221296" y="395147"/>
                </a:lnTo>
                <a:lnTo>
                  <a:pt x="3254706" y="427044"/>
                </a:lnTo>
                <a:lnTo>
                  <a:pt x="3284158" y="462144"/>
                </a:lnTo>
                <a:lnTo>
                  <a:pt x="3309428" y="500068"/>
                </a:lnTo>
                <a:lnTo>
                  <a:pt x="3330293" y="540435"/>
                </a:lnTo>
                <a:lnTo>
                  <a:pt x="3346530" y="582866"/>
                </a:lnTo>
                <a:lnTo>
                  <a:pt x="3357916" y="626980"/>
                </a:lnTo>
                <a:lnTo>
                  <a:pt x="3364227" y="672396"/>
                </a:lnTo>
                <a:lnTo>
                  <a:pt x="3365241" y="718736"/>
                </a:lnTo>
                <a:lnTo>
                  <a:pt x="3360733" y="765618"/>
                </a:lnTo>
                <a:lnTo>
                  <a:pt x="3350481" y="812663"/>
                </a:lnTo>
                <a:lnTo>
                  <a:pt x="3336622" y="853525"/>
                </a:lnTo>
                <a:lnTo>
                  <a:pt x="3331050" y="866765"/>
                </a:lnTo>
                <a:lnTo>
                  <a:pt x="3359192" y="905759"/>
                </a:lnTo>
                <a:lnTo>
                  <a:pt x="3383189" y="946327"/>
                </a:lnTo>
                <a:lnTo>
                  <a:pt x="3403077" y="988211"/>
                </a:lnTo>
                <a:lnTo>
                  <a:pt x="3418890" y="1031152"/>
                </a:lnTo>
                <a:lnTo>
                  <a:pt x="3430663" y="1074893"/>
                </a:lnTo>
                <a:lnTo>
                  <a:pt x="3438430" y="1119175"/>
                </a:lnTo>
                <a:lnTo>
                  <a:pt x="3442227" y="1163740"/>
                </a:lnTo>
                <a:lnTo>
                  <a:pt x="3442088" y="1208329"/>
                </a:lnTo>
                <a:lnTo>
                  <a:pt x="3438047" y="1252686"/>
                </a:lnTo>
                <a:lnTo>
                  <a:pt x="3430140" y="1296551"/>
                </a:lnTo>
                <a:lnTo>
                  <a:pt x="3418401" y="1339666"/>
                </a:lnTo>
                <a:lnTo>
                  <a:pt x="3402866" y="1381773"/>
                </a:lnTo>
                <a:lnTo>
                  <a:pt x="3383568" y="1422614"/>
                </a:lnTo>
                <a:lnTo>
                  <a:pt x="3360543" y="1461931"/>
                </a:lnTo>
                <a:lnTo>
                  <a:pt x="3333825" y="1499466"/>
                </a:lnTo>
                <a:lnTo>
                  <a:pt x="3303449" y="1534959"/>
                </a:lnTo>
                <a:lnTo>
                  <a:pt x="3269450" y="1568155"/>
                </a:lnTo>
                <a:lnTo>
                  <a:pt x="3231863" y="1598793"/>
                </a:lnTo>
                <a:lnTo>
                  <a:pt x="3186223" y="1629279"/>
                </a:lnTo>
                <a:lnTo>
                  <a:pt x="3137803" y="1654955"/>
                </a:lnTo>
                <a:lnTo>
                  <a:pt x="3086994" y="1675675"/>
                </a:lnTo>
                <a:lnTo>
                  <a:pt x="3034186" y="1691293"/>
                </a:lnTo>
                <a:lnTo>
                  <a:pt x="2979768" y="1701663"/>
                </a:lnTo>
                <a:lnTo>
                  <a:pt x="2976665" y="1750174"/>
                </a:lnTo>
                <a:lnTo>
                  <a:pt x="2968359" y="1797129"/>
                </a:lnTo>
                <a:lnTo>
                  <a:pt x="2955134" y="1842260"/>
                </a:lnTo>
                <a:lnTo>
                  <a:pt x="2937271" y="1885296"/>
                </a:lnTo>
                <a:lnTo>
                  <a:pt x="2915054" y="1925968"/>
                </a:lnTo>
                <a:lnTo>
                  <a:pt x="2888766" y="1964008"/>
                </a:lnTo>
                <a:lnTo>
                  <a:pt x="2858691" y="1999146"/>
                </a:lnTo>
                <a:lnTo>
                  <a:pt x="2825112" y="2031114"/>
                </a:lnTo>
                <a:lnTo>
                  <a:pt x="2788311" y="2059641"/>
                </a:lnTo>
                <a:lnTo>
                  <a:pt x="2748571" y="2084459"/>
                </a:lnTo>
                <a:lnTo>
                  <a:pt x="2706177" y="2105300"/>
                </a:lnTo>
                <a:lnTo>
                  <a:pt x="2661410" y="2121892"/>
                </a:lnTo>
                <a:lnTo>
                  <a:pt x="2614555" y="2133969"/>
                </a:lnTo>
                <a:lnTo>
                  <a:pt x="2565893" y="2141260"/>
                </a:lnTo>
                <a:lnTo>
                  <a:pt x="2515710" y="2143496"/>
                </a:lnTo>
                <a:lnTo>
                  <a:pt x="2465033" y="2140346"/>
                </a:lnTo>
                <a:lnTo>
                  <a:pt x="2415245" y="2131893"/>
                </a:lnTo>
                <a:lnTo>
                  <a:pt x="2366781" y="2118258"/>
                </a:lnTo>
                <a:lnTo>
                  <a:pt x="2320073" y="2099564"/>
                </a:lnTo>
                <a:lnTo>
                  <a:pt x="2275553" y="2075932"/>
                </a:lnTo>
                <a:lnTo>
                  <a:pt x="2259281" y="2120755"/>
                </a:lnTo>
                <a:lnTo>
                  <a:pt x="2239282" y="2163237"/>
                </a:lnTo>
                <a:lnTo>
                  <a:pt x="2215794" y="2203256"/>
                </a:lnTo>
                <a:lnTo>
                  <a:pt x="2189053" y="2240686"/>
                </a:lnTo>
                <a:lnTo>
                  <a:pt x="2159294" y="2275406"/>
                </a:lnTo>
                <a:lnTo>
                  <a:pt x="2126756" y="2307293"/>
                </a:lnTo>
                <a:lnTo>
                  <a:pt x="2091673" y="2336222"/>
                </a:lnTo>
                <a:lnTo>
                  <a:pt x="2054283" y="2362071"/>
                </a:lnTo>
                <a:lnTo>
                  <a:pt x="2014822" y="2384716"/>
                </a:lnTo>
                <a:lnTo>
                  <a:pt x="1973526" y="2404035"/>
                </a:lnTo>
                <a:lnTo>
                  <a:pt x="1930633" y="2419904"/>
                </a:lnTo>
                <a:lnTo>
                  <a:pt x="1886378" y="2432200"/>
                </a:lnTo>
                <a:lnTo>
                  <a:pt x="1840998" y="2440799"/>
                </a:lnTo>
                <a:lnTo>
                  <a:pt x="1794729" y="2445579"/>
                </a:lnTo>
                <a:lnTo>
                  <a:pt x="1747809" y="2446416"/>
                </a:lnTo>
                <a:lnTo>
                  <a:pt x="1700473" y="2443187"/>
                </a:lnTo>
                <a:lnTo>
                  <a:pt x="1652958" y="2435769"/>
                </a:lnTo>
                <a:lnTo>
                  <a:pt x="1605501" y="2424039"/>
                </a:lnTo>
                <a:lnTo>
                  <a:pt x="1555540" y="2406713"/>
                </a:lnTo>
                <a:lnTo>
                  <a:pt x="1507863" y="2384820"/>
                </a:lnTo>
                <a:lnTo>
                  <a:pt x="1462779" y="2358581"/>
                </a:lnTo>
                <a:lnTo>
                  <a:pt x="1420596" y="2328219"/>
                </a:lnTo>
                <a:lnTo>
                  <a:pt x="1381623" y="2293956"/>
                </a:lnTo>
                <a:lnTo>
                  <a:pt x="1346170" y="2256014"/>
                </a:lnTo>
                <a:lnTo>
                  <a:pt x="1314544" y="2214616"/>
                </a:lnTo>
                <a:lnTo>
                  <a:pt x="1272438" y="2237120"/>
                </a:lnTo>
                <a:lnTo>
                  <a:pt x="1229339" y="2256115"/>
                </a:lnTo>
                <a:lnTo>
                  <a:pt x="1185436" y="2271644"/>
                </a:lnTo>
                <a:lnTo>
                  <a:pt x="1140915" y="2283753"/>
                </a:lnTo>
                <a:lnTo>
                  <a:pt x="1095964" y="2292489"/>
                </a:lnTo>
                <a:lnTo>
                  <a:pt x="1050772" y="2297896"/>
                </a:lnTo>
                <a:lnTo>
                  <a:pt x="1005524" y="2300021"/>
                </a:lnTo>
                <a:lnTo>
                  <a:pt x="960410" y="2298907"/>
                </a:lnTo>
                <a:lnTo>
                  <a:pt x="915617" y="2294602"/>
                </a:lnTo>
                <a:lnTo>
                  <a:pt x="871331" y="2287151"/>
                </a:lnTo>
                <a:lnTo>
                  <a:pt x="827742" y="2276598"/>
                </a:lnTo>
                <a:lnTo>
                  <a:pt x="785036" y="2262990"/>
                </a:lnTo>
                <a:lnTo>
                  <a:pt x="743401" y="2246371"/>
                </a:lnTo>
                <a:lnTo>
                  <a:pt x="703024" y="2226789"/>
                </a:lnTo>
                <a:lnTo>
                  <a:pt x="664094" y="2204287"/>
                </a:lnTo>
                <a:lnTo>
                  <a:pt x="626798" y="2178912"/>
                </a:lnTo>
                <a:lnTo>
                  <a:pt x="591323" y="2150709"/>
                </a:lnTo>
                <a:lnTo>
                  <a:pt x="557858" y="2119723"/>
                </a:lnTo>
                <a:lnTo>
                  <a:pt x="526588" y="2086001"/>
                </a:lnTo>
                <a:lnTo>
                  <a:pt x="497704" y="2049587"/>
                </a:lnTo>
                <a:lnTo>
                  <a:pt x="471391" y="2010527"/>
                </a:lnTo>
                <a:lnTo>
                  <a:pt x="469232" y="2006971"/>
                </a:lnTo>
                <a:lnTo>
                  <a:pt x="467073" y="2003415"/>
                </a:lnTo>
                <a:lnTo>
                  <a:pt x="464914" y="1999859"/>
                </a:lnTo>
                <a:lnTo>
                  <a:pt x="417772" y="2002124"/>
                </a:lnTo>
                <a:lnTo>
                  <a:pt x="371841" y="1998358"/>
                </a:lnTo>
                <a:lnTo>
                  <a:pt x="327577" y="1988911"/>
                </a:lnTo>
                <a:lnTo>
                  <a:pt x="285439" y="1974134"/>
                </a:lnTo>
                <a:lnTo>
                  <a:pt x="245885" y="1954378"/>
                </a:lnTo>
                <a:lnTo>
                  <a:pt x="209374" y="1929993"/>
                </a:lnTo>
                <a:lnTo>
                  <a:pt x="176363" y="1901329"/>
                </a:lnTo>
                <a:lnTo>
                  <a:pt x="147310" y="1868738"/>
                </a:lnTo>
                <a:lnTo>
                  <a:pt x="122674" y="1832570"/>
                </a:lnTo>
                <a:lnTo>
                  <a:pt x="102914" y="1793175"/>
                </a:lnTo>
                <a:lnTo>
                  <a:pt x="88486" y="1750904"/>
                </a:lnTo>
                <a:lnTo>
                  <a:pt x="79850" y="1706108"/>
                </a:lnTo>
                <a:lnTo>
                  <a:pt x="77617" y="1657206"/>
                </a:lnTo>
                <a:lnTo>
                  <a:pt x="82691" y="1609028"/>
                </a:lnTo>
                <a:lnTo>
                  <a:pt x="94820" y="1562296"/>
                </a:lnTo>
                <a:lnTo>
                  <a:pt x="113754" y="1517734"/>
                </a:lnTo>
                <a:lnTo>
                  <a:pt x="139243" y="1476064"/>
                </a:lnTo>
                <a:lnTo>
                  <a:pt x="171036" y="1438011"/>
                </a:lnTo>
                <a:lnTo>
                  <a:pt x="132159" y="1412297"/>
                </a:lnTo>
                <a:lnTo>
                  <a:pt x="97985" y="1382450"/>
                </a:lnTo>
                <a:lnTo>
                  <a:pt x="68664" y="1349019"/>
                </a:lnTo>
                <a:lnTo>
                  <a:pt x="44341" y="1312553"/>
                </a:lnTo>
                <a:lnTo>
                  <a:pt x="25166" y="1273602"/>
                </a:lnTo>
                <a:lnTo>
                  <a:pt x="11285" y="1232715"/>
                </a:lnTo>
                <a:lnTo>
                  <a:pt x="2847" y="1190442"/>
                </a:lnTo>
                <a:lnTo>
                  <a:pt x="0" y="1147331"/>
                </a:lnTo>
                <a:lnTo>
                  <a:pt x="2890" y="1103933"/>
                </a:lnTo>
                <a:lnTo>
                  <a:pt x="11665" y="1060797"/>
                </a:lnTo>
                <a:lnTo>
                  <a:pt x="26474" y="1018472"/>
                </a:lnTo>
                <a:lnTo>
                  <a:pt x="47465" y="977509"/>
                </a:lnTo>
                <a:lnTo>
                  <a:pt x="73790" y="939806"/>
                </a:lnTo>
                <a:lnTo>
                  <a:pt x="104737" y="906275"/>
                </a:lnTo>
                <a:lnTo>
                  <a:pt x="139778" y="877248"/>
                </a:lnTo>
                <a:lnTo>
                  <a:pt x="178386" y="853055"/>
                </a:lnTo>
                <a:lnTo>
                  <a:pt x="220036" y="834026"/>
                </a:lnTo>
                <a:lnTo>
                  <a:pt x="264201" y="820494"/>
                </a:lnTo>
                <a:lnTo>
                  <a:pt x="310355" y="812790"/>
                </a:lnTo>
                <a:lnTo>
                  <a:pt x="313276" y="805170"/>
                </a:lnTo>
                <a:close/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4885" y="4312792"/>
            <a:ext cx="201930" cy="45720"/>
          </a:xfrm>
          <a:custGeom>
            <a:avLst/>
            <a:gdLst/>
            <a:ahLst/>
            <a:cxnLst/>
            <a:rect l="l" t="t" r="r" b="b"/>
            <a:pathLst>
              <a:path w="201930" h="45720">
                <a:moveTo>
                  <a:pt x="201549" y="45211"/>
                </a:moveTo>
                <a:lnTo>
                  <a:pt x="148929" y="45291"/>
                </a:lnTo>
                <a:lnTo>
                  <a:pt x="97202" y="37655"/>
                </a:lnTo>
                <a:lnTo>
                  <a:pt x="47261" y="22494"/>
                </a:lnTo>
                <a:lnTo>
                  <a:pt x="0" y="0"/>
                </a:lnTo>
              </a:path>
            </a:pathLst>
          </a:custGeom>
          <a:ln w="12191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6096" y="4851780"/>
            <a:ext cx="88265" cy="21590"/>
          </a:xfrm>
          <a:custGeom>
            <a:avLst/>
            <a:gdLst/>
            <a:ahLst/>
            <a:cxnLst/>
            <a:rect l="l" t="t" r="r" b="b"/>
            <a:pathLst>
              <a:path w="88264" h="21589">
                <a:moveTo>
                  <a:pt x="88264" y="0"/>
                </a:moveTo>
                <a:lnTo>
                  <a:pt x="66776" y="7498"/>
                </a:lnTo>
                <a:lnTo>
                  <a:pt x="44846" y="13604"/>
                </a:lnTo>
                <a:lnTo>
                  <a:pt x="22560" y="18305"/>
                </a:lnTo>
                <a:lnTo>
                  <a:pt x="0" y="2159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1244" y="4990591"/>
            <a:ext cx="53340" cy="99060"/>
          </a:xfrm>
          <a:custGeom>
            <a:avLst/>
            <a:gdLst/>
            <a:ahLst/>
            <a:cxnLst/>
            <a:rect l="l" t="t" r="r" b="b"/>
            <a:pathLst>
              <a:path w="53339" h="99060">
                <a:moveTo>
                  <a:pt x="53085" y="98551"/>
                </a:moveTo>
                <a:lnTo>
                  <a:pt x="37808" y="74937"/>
                </a:lnTo>
                <a:lnTo>
                  <a:pt x="23828" y="50609"/>
                </a:lnTo>
                <a:lnTo>
                  <a:pt x="11205" y="25614"/>
                </a:lnTo>
                <a:lnTo>
                  <a:pt x="0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5973" y="4843398"/>
            <a:ext cx="21590" cy="108585"/>
          </a:xfrm>
          <a:custGeom>
            <a:avLst/>
            <a:gdLst/>
            <a:ahLst/>
            <a:cxnLst/>
            <a:rect l="l" t="t" r="r" b="b"/>
            <a:pathLst>
              <a:path w="21589" h="108585">
                <a:moveTo>
                  <a:pt x="21209" y="0"/>
                </a:moveTo>
                <a:lnTo>
                  <a:pt x="18091" y="27424"/>
                </a:lnTo>
                <a:lnTo>
                  <a:pt x="13509" y="54609"/>
                </a:lnTo>
                <a:lnTo>
                  <a:pt x="7475" y="81510"/>
                </a:lnTo>
                <a:lnTo>
                  <a:pt x="0" y="108076"/>
                </a:lnTo>
              </a:path>
            </a:pathLst>
          </a:custGeom>
          <a:ln w="12191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9203" y="4175505"/>
            <a:ext cx="259079" cy="404495"/>
          </a:xfrm>
          <a:custGeom>
            <a:avLst/>
            <a:gdLst/>
            <a:ahLst/>
            <a:cxnLst/>
            <a:rect l="l" t="t" r="r" b="b"/>
            <a:pathLst>
              <a:path w="259079" h="404495">
                <a:moveTo>
                  <a:pt x="0" y="0"/>
                </a:moveTo>
                <a:lnTo>
                  <a:pt x="42009" y="22485"/>
                </a:lnTo>
                <a:lnTo>
                  <a:pt x="80903" y="48728"/>
                </a:lnTo>
                <a:lnTo>
                  <a:pt x="116487" y="78427"/>
                </a:lnTo>
                <a:lnTo>
                  <a:pt x="148566" y="111277"/>
                </a:lnTo>
                <a:lnTo>
                  <a:pt x="176947" y="146976"/>
                </a:lnTo>
                <a:lnTo>
                  <a:pt x="201435" y="185219"/>
                </a:lnTo>
                <a:lnTo>
                  <a:pt x="221837" y="225703"/>
                </a:lnTo>
                <a:lnTo>
                  <a:pt x="237959" y="268126"/>
                </a:lnTo>
                <a:lnTo>
                  <a:pt x="249605" y="312183"/>
                </a:lnTo>
                <a:lnTo>
                  <a:pt x="256583" y="357571"/>
                </a:lnTo>
                <a:lnTo>
                  <a:pt x="258699" y="403987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4250" y="3745103"/>
            <a:ext cx="115570" cy="151765"/>
          </a:xfrm>
          <a:custGeom>
            <a:avLst/>
            <a:gdLst/>
            <a:ahLst/>
            <a:cxnLst/>
            <a:rect l="l" t="t" r="r" b="b"/>
            <a:pathLst>
              <a:path w="115570" h="151764">
                <a:moveTo>
                  <a:pt x="115188" y="0"/>
                </a:moveTo>
                <a:lnTo>
                  <a:pt x="93333" y="42586"/>
                </a:lnTo>
                <a:lnTo>
                  <a:pt x="66643" y="82280"/>
                </a:lnTo>
                <a:lnTo>
                  <a:pt x="35429" y="118711"/>
                </a:lnTo>
                <a:lnTo>
                  <a:pt x="0" y="151511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2959" y="3183001"/>
            <a:ext cx="6350" cy="71755"/>
          </a:xfrm>
          <a:custGeom>
            <a:avLst/>
            <a:gdLst/>
            <a:ahLst/>
            <a:cxnLst/>
            <a:rect l="l" t="t" r="r" b="b"/>
            <a:pathLst>
              <a:path w="6350" h="71754">
                <a:moveTo>
                  <a:pt x="0" y="0"/>
                </a:moveTo>
                <a:lnTo>
                  <a:pt x="2881" y="17779"/>
                </a:lnTo>
                <a:lnTo>
                  <a:pt x="4857" y="35655"/>
                </a:lnTo>
                <a:lnTo>
                  <a:pt x="5929" y="53578"/>
                </a:lnTo>
                <a:lnTo>
                  <a:pt x="6095" y="71500"/>
                </a:lnTo>
              </a:path>
            </a:pathLst>
          </a:custGeom>
          <a:ln w="12191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7121" y="3008248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39">
                <a:moveTo>
                  <a:pt x="0" y="91312"/>
                </a:moveTo>
                <a:lnTo>
                  <a:pt x="12156" y="66990"/>
                </a:lnTo>
                <a:lnTo>
                  <a:pt x="26098" y="43608"/>
                </a:lnTo>
                <a:lnTo>
                  <a:pt x="41755" y="21250"/>
                </a:lnTo>
                <a:lnTo>
                  <a:pt x="59054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5053" y="3064382"/>
            <a:ext cx="28575" cy="78740"/>
          </a:xfrm>
          <a:custGeom>
            <a:avLst/>
            <a:gdLst/>
            <a:ahLst/>
            <a:cxnLst/>
            <a:rect l="l" t="t" r="r" b="b"/>
            <a:pathLst>
              <a:path w="28575" h="78739">
                <a:moveTo>
                  <a:pt x="0" y="78612"/>
                </a:moveTo>
                <a:lnTo>
                  <a:pt x="5232" y="58364"/>
                </a:lnTo>
                <a:lnTo>
                  <a:pt x="11763" y="38449"/>
                </a:lnTo>
                <a:lnTo>
                  <a:pt x="19556" y="18962"/>
                </a:lnTo>
                <a:lnTo>
                  <a:pt x="28575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7098" y="3169792"/>
            <a:ext cx="103505" cy="76835"/>
          </a:xfrm>
          <a:custGeom>
            <a:avLst/>
            <a:gdLst/>
            <a:ahLst/>
            <a:cxnLst/>
            <a:rect l="l" t="t" r="r" b="b"/>
            <a:pathLst>
              <a:path w="103504" h="76835">
                <a:moveTo>
                  <a:pt x="0" y="0"/>
                </a:moveTo>
                <a:lnTo>
                  <a:pt x="27656" y="16730"/>
                </a:lnTo>
                <a:lnTo>
                  <a:pt x="54181" y="35067"/>
                </a:lnTo>
                <a:lnTo>
                  <a:pt x="79492" y="54953"/>
                </a:lnTo>
                <a:lnTo>
                  <a:pt x="103504" y="76327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3316" y="3689477"/>
            <a:ext cx="18415" cy="80645"/>
          </a:xfrm>
          <a:custGeom>
            <a:avLst/>
            <a:gdLst/>
            <a:ahLst/>
            <a:cxnLst/>
            <a:rect l="l" t="t" r="r" b="b"/>
            <a:pathLst>
              <a:path w="18414" h="80645">
                <a:moveTo>
                  <a:pt x="18033" y="80264"/>
                </a:moveTo>
                <a:lnTo>
                  <a:pt x="12322" y="60453"/>
                </a:lnTo>
                <a:lnTo>
                  <a:pt x="7397" y="40465"/>
                </a:lnTo>
                <a:lnTo>
                  <a:pt x="3282" y="20310"/>
                </a:lnTo>
                <a:lnTo>
                  <a:pt x="0" y="0"/>
                </a:lnTo>
              </a:path>
            </a:pathLst>
          </a:custGeom>
          <a:ln w="1219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87573" y="4056888"/>
            <a:ext cx="951865" cy="86995"/>
          </a:xfrm>
          <a:custGeom>
            <a:avLst/>
            <a:gdLst/>
            <a:ahLst/>
            <a:cxnLst/>
            <a:rect l="l" t="t" r="r" b="b"/>
            <a:pathLst>
              <a:path w="951864" h="86995">
                <a:moveTo>
                  <a:pt x="806830" y="0"/>
                </a:moveTo>
                <a:lnTo>
                  <a:pt x="806830" y="86868"/>
                </a:lnTo>
                <a:lnTo>
                  <a:pt x="903351" y="57912"/>
                </a:lnTo>
                <a:lnTo>
                  <a:pt x="821309" y="57912"/>
                </a:lnTo>
                <a:lnTo>
                  <a:pt x="821309" y="28956"/>
                </a:lnTo>
                <a:lnTo>
                  <a:pt x="903350" y="28956"/>
                </a:lnTo>
                <a:lnTo>
                  <a:pt x="806830" y="0"/>
                </a:lnTo>
                <a:close/>
              </a:path>
              <a:path w="951864" h="86995">
                <a:moveTo>
                  <a:pt x="80683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806830" y="57912"/>
                </a:lnTo>
                <a:lnTo>
                  <a:pt x="806830" y="28956"/>
                </a:lnTo>
                <a:close/>
              </a:path>
              <a:path w="951864" h="86995">
                <a:moveTo>
                  <a:pt x="903350" y="28956"/>
                </a:moveTo>
                <a:lnTo>
                  <a:pt x="821309" y="28956"/>
                </a:lnTo>
                <a:lnTo>
                  <a:pt x="821309" y="57912"/>
                </a:lnTo>
                <a:lnTo>
                  <a:pt x="903351" y="57912"/>
                </a:lnTo>
                <a:lnTo>
                  <a:pt x="951611" y="43434"/>
                </a:lnTo>
                <a:lnTo>
                  <a:pt x="90335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8164" y="4059935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4">
                <a:moveTo>
                  <a:pt x="39624" y="0"/>
                </a:moveTo>
                <a:lnTo>
                  <a:pt x="24217" y="3053"/>
                </a:lnTo>
                <a:lnTo>
                  <a:pt x="11620" y="11382"/>
                </a:lnTo>
                <a:lnTo>
                  <a:pt x="3119" y="23735"/>
                </a:lnTo>
                <a:lnTo>
                  <a:pt x="0" y="38862"/>
                </a:lnTo>
                <a:lnTo>
                  <a:pt x="3119" y="53988"/>
                </a:lnTo>
                <a:lnTo>
                  <a:pt x="11620" y="66341"/>
                </a:lnTo>
                <a:lnTo>
                  <a:pt x="24217" y="74670"/>
                </a:lnTo>
                <a:lnTo>
                  <a:pt x="39624" y="77724"/>
                </a:lnTo>
                <a:lnTo>
                  <a:pt x="55030" y="74670"/>
                </a:lnTo>
                <a:lnTo>
                  <a:pt x="67627" y="66341"/>
                </a:lnTo>
                <a:lnTo>
                  <a:pt x="76128" y="53988"/>
                </a:lnTo>
                <a:lnTo>
                  <a:pt x="79248" y="38862"/>
                </a:lnTo>
                <a:lnTo>
                  <a:pt x="76128" y="23735"/>
                </a:lnTo>
                <a:lnTo>
                  <a:pt x="67627" y="11382"/>
                </a:lnTo>
                <a:lnTo>
                  <a:pt x="55030" y="3053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8164" y="4059935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4">
                <a:moveTo>
                  <a:pt x="0" y="38862"/>
                </a:moveTo>
                <a:lnTo>
                  <a:pt x="3119" y="23735"/>
                </a:lnTo>
                <a:lnTo>
                  <a:pt x="11620" y="11382"/>
                </a:lnTo>
                <a:lnTo>
                  <a:pt x="24217" y="3053"/>
                </a:lnTo>
                <a:lnTo>
                  <a:pt x="39624" y="0"/>
                </a:lnTo>
                <a:lnTo>
                  <a:pt x="55030" y="3053"/>
                </a:lnTo>
                <a:lnTo>
                  <a:pt x="67627" y="11382"/>
                </a:lnTo>
                <a:lnTo>
                  <a:pt x="76128" y="23735"/>
                </a:lnTo>
                <a:lnTo>
                  <a:pt x="79248" y="38862"/>
                </a:lnTo>
                <a:lnTo>
                  <a:pt x="76128" y="53988"/>
                </a:lnTo>
                <a:lnTo>
                  <a:pt x="67627" y="66341"/>
                </a:lnTo>
                <a:lnTo>
                  <a:pt x="55030" y="74670"/>
                </a:lnTo>
                <a:lnTo>
                  <a:pt x="39624" y="77724"/>
                </a:lnTo>
                <a:lnTo>
                  <a:pt x="24217" y="74670"/>
                </a:lnTo>
                <a:lnTo>
                  <a:pt x="11620" y="66341"/>
                </a:lnTo>
                <a:lnTo>
                  <a:pt x="3119" y="53988"/>
                </a:lnTo>
                <a:lnTo>
                  <a:pt x="0" y="388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22090" y="3881373"/>
            <a:ext cx="139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-2314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3600" b="1" spc="-292" baseline="-23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Absorbed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3120389" y="5370067"/>
            <a:ext cx="287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Participating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41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Subsurface</a:t>
            </a:r>
            <a:r>
              <a:rPr sz="4000" spc="-45" dirty="0"/>
              <a:t> </a:t>
            </a:r>
            <a:r>
              <a:rPr sz="4000" spc="-5" dirty="0"/>
              <a:t>Scattering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94789"/>
            <a:ext cx="701992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Light enters a material and scatters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around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Arial"/>
                <a:cs typeface="Arial"/>
              </a:rPr>
              <a:t>before eventually leaving or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absorbed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7573" y="2878210"/>
            <a:ext cx="3610789" cy="245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0389" y="4531614"/>
            <a:ext cx="2872105" cy="1229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0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FAC46"/>
                </a:solidFill>
                <a:latin typeface="Arial"/>
                <a:cs typeface="Arial"/>
              </a:rPr>
              <a:t>Scattered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spc="-5" dirty="0">
                <a:latin typeface="Arial"/>
                <a:cs typeface="Arial"/>
              </a:rPr>
              <a:t>Participating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8027"/>
            <a:ext cx="541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Subsurface</a:t>
            </a:r>
            <a:r>
              <a:rPr sz="4000" spc="-45" dirty="0"/>
              <a:t> </a:t>
            </a:r>
            <a:r>
              <a:rPr sz="4000" spc="-5" dirty="0"/>
              <a:t>Scattering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494789"/>
            <a:ext cx="701992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Light enters a material and scatters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around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Arial"/>
                <a:cs typeface="Arial"/>
              </a:rPr>
              <a:t>before eventually leaving or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absorbed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7573" y="2878210"/>
            <a:ext cx="3896614" cy="245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0389" y="5370067"/>
            <a:ext cx="287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Participating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6200"/>
            <a:ext cx="721725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/>
              <a:t>Can we use the rendering equation?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526540"/>
            <a:ext cx="8131658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Radiance is not constant for each ray segment!</a:t>
            </a:r>
          </a:p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We need to consider how the radiance change during the ray segment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7573" y="2878210"/>
            <a:ext cx="3896614" cy="245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0389" y="5370067"/>
            <a:ext cx="287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Participating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CS295, Spring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Shuang</a:t>
            </a:r>
            <a:r>
              <a:rPr spc="-95" dirty="0"/>
              <a:t> </a:t>
            </a:r>
            <a:r>
              <a:rPr spc="-5" dirty="0"/>
              <a:t>Zhao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3410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1544</Words>
  <Application>Microsoft Office PowerPoint</Application>
  <PresentationFormat>On-screen Show (4:3)</PresentationFormat>
  <Paragraphs>435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Consolas</vt:lpstr>
      <vt:lpstr>Times New Roman</vt:lpstr>
      <vt:lpstr>Office Theme</vt:lpstr>
      <vt:lpstr>Radiative Transfer &amp;  Volume Path Tracing</vt:lpstr>
      <vt:lpstr>Today’s Lecture</vt:lpstr>
      <vt:lpstr>PowerPoint Presentation</vt:lpstr>
      <vt:lpstr>Participating Media</vt:lpstr>
      <vt:lpstr>Translucent Materials</vt:lpstr>
      <vt:lpstr>Subsurface Scattering</vt:lpstr>
      <vt:lpstr>Subsurface Scattering</vt:lpstr>
      <vt:lpstr>Subsurface Scattering</vt:lpstr>
      <vt:lpstr>Can we use the rendering equation?</vt:lpstr>
      <vt:lpstr>Radiative Transfer</vt:lpstr>
      <vt:lpstr>Radiative Transfer Equation (RTE)</vt:lpstr>
      <vt:lpstr>Radiative Transfer Equation (RTE)</vt:lpstr>
      <vt:lpstr>Radiative Transfer Equation (RTE)</vt:lpstr>
      <vt:lpstr>Radiative Transfer Equation (RTE)</vt:lpstr>
      <vt:lpstr>Radiative Transfer Equation (RTE)</vt:lpstr>
      <vt:lpstr>Radiative Transfer Equation (RTE)</vt:lpstr>
      <vt:lpstr>The Integral Form of the RTE</vt:lpstr>
      <vt:lpstr>Integral Form of the RTE</vt:lpstr>
      <vt:lpstr>Integral Form of the RTE</vt:lpstr>
      <vt:lpstr>Integral Form of the RTE</vt:lpstr>
      <vt:lpstr>Kernel Form of the RTE</vt:lpstr>
      <vt:lpstr>Operator Form of the RTE</vt:lpstr>
      <vt:lpstr>PowerPoint Presentation</vt:lpstr>
      <vt:lpstr>Solving the RTE</vt:lpstr>
      <vt:lpstr>Volume Path Tracing</vt:lpstr>
      <vt:lpstr>Free Distance Sampling</vt:lpstr>
      <vt:lpstr>Free Distance Sampling</vt:lpstr>
      <vt:lpstr>PowerPoint Presentation</vt:lpstr>
      <vt:lpstr>Free Distance Sampling</vt:lpstr>
      <vt:lpstr>Direction Sampling</vt:lpstr>
      <vt:lpstr>Volume Path Tracing</vt:lpstr>
      <vt:lpstr>Free Distance Sampling Methods</vt:lpstr>
      <vt:lpstr>Free Distance Sampling Methods</vt:lpstr>
      <vt:lpstr>Ray Marching</vt:lpstr>
      <vt:lpstr>Ray Marching</vt:lpstr>
      <vt:lpstr>Delta Tracking</vt:lpstr>
      <vt:lpstr>Delta Tracking</vt:lpstr>
      <vt:lpstr>Delta Tracking</vt:lpstr>
      <vt:lpstr>Volume Path Tracing (VPT)</vt:lpstr>
      <vt:lpstr>VPT with Next-Event Estimation</vt:lpstr>
      <vt:lpstr>VPT with Next-Event Estimation</vt:lpstr>
      <vt:lpstr>VPT with Next-Event Estimation</vt:lpstr>
      <vt:lpstr>Direct Illumination for VPT</vt:lpstr>
      <vt:lpstr>Direct Illumination for VPT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Image Synthesis</dc:title>
  <dc:creator>Shuang Zhao</dc:creator>
  <cp:lastModifiedBy>Yoon Sung-eui</cp:lastModifiedBy>
  <cp:revision>14</cp:revision>
  <cp:lastPrinted>2017-10-03T22:42:16Z</cp:lastPrinted>
  <dcterms:created xsi:type="dcterms:W3CDTF">2017-09-29T07:12:17Z</dcterms:created>
  <dcterms:modified xsi:type="dcterms:W3CDTF">2017-10-31T17:47:54Z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2017-09-28T00:00:00Z</vt:filetime>
  </property>
</Properties>
</file>