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5" r:id="rId2"/>
  </p:sldMasterIdLst>
  <p:notesMasterIdLst>
    <p:notesMasterId r:id="rId53"/>
  </p:notesMasterIdLst>
  <p:handoutMasterIdLst>
    <p:handoutMasterId r:id="rId54"/>
  </p:handoutMasterIdLst>
  <p:sldIdLst>
    <p:sldId id="598" r:id="rId3"/>
    <p:sldId id="540" r:id="rId4"/>
    <p:sldId id="541" r:id="rId5"/>
    <p:sldId id="602" r:id="rId6"/>
    <p:sldId id="603" r:id="rId7"/>
    <p:sldId id="604" r:id="rId8"/>
    <p:sldId id="605" r:id="rId9"/>
    <p:sldId id="595" r:id="rId10"/>
    <p:sldId id="676" r:id="rId11"/>
    <p:sldId id="677" r:id="rId12"/>
    <p:sldId id="678" r:id="rId13"/>
    <p:sldId id="679" r:id="rId14"/>
    <p:sldId id="681" r:id="rId15"/>
    <p:sldId id="680" r:id="rId16"/>
    <p:sldId id="682" r:id="rId17"/>
    <p:sldId id="684" r:id="rId18"/>
    <p:sldId id="685" r:id="rId19"/>
    <p:sldId id="686" r:id="rId20"/>
    <p:sldId id="687" r:id="rId21"/>
    <p:sldId id="689" r:id="rId22"/>
    <p:sldId id="690" r:id="rId23"/>
    <p:sldId id="563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565" r:id="rId41"/>
    <p:sldId id="606" r:id="rId42"/>
    <p:sldId id="675" r:id="rId43"/>
    <p:sldId id="692" r:id="rId44"/>
    <p:sldId id="693" r:id="rId45"/>
    <p:sldId id="691" r:id="rId46"/>
    <p:sldId id="640" r:id="rId47"/>
    <p:sldId id="697" r:id="rId48"/>
    <p:sldId id="698" r:id="rId49"/>
    <p:sldId id="694" r:id="rId50"/>
    <p:sldId id="695" r:id="rId51"/>
    <p:sldId id="696" r:id="rId52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8B00"/>
    <a:srgbClr val="0000FF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 autoAdjust="0"/>
    <p:restoredTop sz="76809" autoAdjust="0"/>
  </p:normalViewPr>
  <p:slideViewPr>
    <p:cSldViewPr snapToGrid="0" snapToObjects="1">
      <p:cViewPr varScale="1">
        <p:scale>
          <a:sx n="42" d="100"/>
          <a:sy n="42" d="100"/>
        </p:scale>
        <p:origin x="1156" y="44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17.wmf"/><Relationship Id="rId7" Type="http://schemas.openxmlformats.org/officeDocument/2006/relationships/image" Target="../media/image38.wmf"/><Relationship Id="rId2" Type="http://schemas.openxmlformats.org/officeDocument/2006/relationships/image" Target="../media/image16.wmf"/><Relationship Id="rId1" Type="http://schemas.openxmlformats.org/officeDocument/2006/relationships/image" Target="../media/image3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80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731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88" tIns="0" rIns="20688" bIns="0" anchor="b"/>
          <a:lstStyle>
            <a:lvl1pPr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i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84" tIns="53443" rIns="106884" bIns="53443"/>
          <a:lstStyle/>
          <a:p>
            <a:pPr defTabSz="1049338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86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0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1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4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A099A76-5148-412E-9F5A-3BE897109E4C}" type="slidenum">
              <a:rPr lang="en-US" altLang="ko-KR"/>
              <a:pPr algn="ctr"/>
              <a:t>13</a:t>
            </a:fld>
            <a:endParaRPr lang="en-US" altLang="ko-K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Why are sphere’s used to show shading</a:t>
            </a:r>
          </a:p>
        </p:txBody>
      </p:sp>
    </p:spTree>
    <p:extLst>
      <p:ext uri="{BB962C8B-B14F-4D97-AF65-F5344CB8AC3E}">
        <p14:creationId xmlns:p14="http://schemas.microsoft.com/office/powerpoint/2010/main" val="287195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9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1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5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03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DCC9BBA-5329-42C0-8ADC-8E9621717AAC}" type="slidenum">
              <a:rPr lang="en-US" altLang="ko-KR" sz="2600"/>
              <a:pPr algn="ctr"/>
              <a:t>2</a:t>
            </a:fld>
            <a:endParaRPr lang="en-US" altLang="ko-KR" sz="26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43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21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BC669EB-683F-4B9A-9D56-502906CE90FA}" type="slidenum">
              <a:rPr lang="en-US" altLang="ko-KR" sz="2600">
                <a:ea typeface="굴림" panose="020B0600000101010101" pitchFamily="50" charset="-127"/>
              </a:rPr>
              <a:pPr algn="ctr"/>
              <a:t>22</a:t>
            </a:fld>
            <a:endParaRPr lang="en-US" altLang="ko-KR" sz="2600">
              <a:ea typeface="굴림" panose="020B0600000101010101" pitchFamily="50" charset="-127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43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3D9DB61-3E57-4BD2-9FBD-5727230455B4}" type="slidenum">
              <a:rPr lang="en-US" altLang="ko-KR" sz="2600"/>
              <a:pPr algn="ctr"/>
              <a:t>23</a:t>
            </a:fld>
            <a:endParaRPr lang="en-US" altLang="ko-KR" sz="26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7832F3C3-10A1-4876-9F4E-CAB149DC2165}" type="slidenum">
              <a:rPr lang="en-US" altLang="ko-KR" sz="2600"/>
              <a:pPr algn="ctr"/>
              <a:t>24</a:t>
            </a:fld>
            <a:endParaRPr lang="en-US" altLang="ko-KR" sz="26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61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054579D-2FB2-4927-9448-4A3E95F2C4F1}" type="slidenum">
              <a:rPr lang="en-US" altLang="ko-KR" sz="2600"/>
              <a:pPr algn="ctr"/>
              <a:t>25</a:t>
            </a:fld>
            <a:endParaRPr lang="en-US" altLang="ko-KR" sz="26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78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6E0B8F8-4697-42E9-9832-F9C7D6C34852}" type="slidenum">
              <a:rPr lang="en-US" altLang="ko-KR" sz="2600"/>
              <a:pPr algn="ctr"/>
              <a:t>26</a:t>
            </a:fld>
            <a:endParaRPr lang="en-US" altLang="ko-KR" sz="26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Discrete orientation polytopes</a:t>
            </a:r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395DCBD-D0BB-4907-988C-4C9FFDE87BB5}" type="slidenum">
              <a:rPr lang="en-US" altLang="ko-KR" sz="2600"/>
              <a:pPr algn="ctr"/>
              <a:t>27</a:t>
            </a:fld>
            <a:endParaRPr lang="en-US" altLang="ko-KR" sz="26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01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4189692-69EC-4C9E-8740-0F7E1842B73C}" type="slidenum">
              <a:rPr lang="en-US" altLang="ko-KR" sz="2600"/>
              <a:pPr algn="ctr"/>
              <a:t>28</a:t>
            </a:fld>
            <a:endParaRPr lang="en-US" altLang="ko-KR" sz="26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63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5F7B34F-3B94-451F-AC98-AFF39BE60578}" type="slidenum">
              <a:rPr lang="en-US" altLang="ko-KR" sz="2600"/>
              <a:pPr algn="ctr"/>
              <a:t>3</a:t>
            </a:fld>
            <a:endParaRPr lang="en-US" altLang="ko-KR" sz="26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8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08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04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7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3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94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19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84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23913" y="0"/>
            <a:ext cx="5373688" cy="4030663"/>
          </a:xfrm>
          <a:solidFill>
            <a:srgbClr val="FFFFFF"/>
          </a:solidFill>
          <a:ln/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4832350"/>
            <a:ext cx="6062663" cy="4543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87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7CAE0F4-01DE-418B-AEEA-DB4F30D97F61}" type="slidenum">
              <a:rPr lang="en-US" altLang="ko-KR" sz="2600"/>
              <a:pPr algn="ctr"/>
              <a:t>39</a:t>
            </a:fld>
            <a:endParaRPr lang="en-US" altLang="ko-KR" sz="26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4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880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E0F190C-AED3-49BC-8A3A-D206F5C7846C}" type="slidenum">
              <a:rPr lang="en-US" altLang="ko-KR" sz="2600"/>
              <a:pPr algn="ctr"/>
              <a:t>41</a:t>
            </a:fld>
            <a:endParaRPr lang="en-US" altLang="ko-KR" sz="26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52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32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94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59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18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16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453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96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4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3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8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0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3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77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67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5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3445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23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1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8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51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047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496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09081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31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14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537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2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81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3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52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408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0316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b="0" smtClean="0">
                <a:ea typeface="굴림" panose="020B0600000101010101" pitchFamily="50" charset="-127"/>
              </a:rPr>
              <a:t> </a:t>
            </a:r>
            <a:fld id="{775FB55E-70AD-449F-9CCA-85352F6E825E}" type="slidenum">
              <a:rPr lang="en-US" altLang="ko-KR" sz="1400" b="0" smtClean="0"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b="0" smtClean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t> </a:t>
            </a:r>
            <a:fld id="{072C6D97-D34B-4605-B118-41F7AABF9ACA}" type="slidenum"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smtClean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419100" y="1250950"/>
            <a:ext cx="8305800" cy="196850"/>
            <a:chOff x="264" y="788"/>
            <a:chExt cx="5232" cy="124"/>
          </a:xfrm>
        </p:grpSpPr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mtClean="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 smtClean="0">
                <a:solidFill>
                  <a:srgbClr val="000000"/>
                </a:solidFill>
                <a:ea typeface="굴림" panose="020B0600000101010101" pitchFamily="50" charset="-127"/>
              </a:endParaRPr>
            </a:p>
          </p:txBody>
        </p:sp>
      </p:grpSp>
      <p:pic>
        <p:nvPicPr>
          <p:cNvPr id="2054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0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1.wmf"/><Relationship Id="rId5" Type="http://schemas.openxmlformats.org/officeDocument/2006/relationships/image" Target="../media/image16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cMillan\Courses\S05_Comp236\Lecture18\RayTrace.py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http://www.pbrt.org/scenes_images/thumb_dof-dragons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CS580: 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6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Ray Tracing</a:t>
            </a:r>
            <a:endParaRPr lang="en-US" altLang="ko-KR">
              <a:solidFill>
                <a:srgbClr val="0000FF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4102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9"/>
          <p:cNvSpPr txBox="1">
            <a:spLocks noChangeArrowheads="1"/>
          </p:cNvSpPr>
          <p:nvPr/>
        </p:nvSpPr>
        <p:spPr bwMode="auto">
          <a:xfrm>
            <a:off x="1573213" y="4968875"/>
            <a:ext cx="5745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http://sglab.kaist.ac.kr/~sungeui/GCG/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Ambient Light Source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 simple </a:t>
            </a:r>
            <a:r>
              <a:rPr lang="en-US" altLang="ko-KR" u="sng" smtClean="0">
                <a:ea typeface="굴림" panose="020B0600000101010101" pitchFamily="50" charset="-127"/>
              </a:rPr>
              <a:t>hack</a:t>
            </a:r>
            <a:r>
              <a:rPr lang="en-US" altLang="ko-KR" smtClean="0">
                <a:ea typeface="굴림" panose="020B0600000101010101" pitchFamily="50" charset="-127"/>
              </a:rPr>
              <a:t> for indirect illumination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Incoming ambient illumination (I</a:t>
            </a:r>
            <a:r>
              <a:rPr lang="en-US" altLang="ko-KR" baseline="-25000" smtClean="0">
                <a:ea typeface="굴림" panose="020B0600000101010101" pitchFamily="50" charset="-127"/>
              </a:rPr>
              <a:t>i,a</a:t>
            </a:r>
            <a:r>
              <a:rPr lang="en-US" altLang="ko-KR" smtClean="0">
                <a:ea typeface="굴림" panose="020B0600000101010101" pitchFamily="50" charset="-127"/>
              </a:rPr>
              <a:t>) is constant for all surfaces in the scene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Reflected ambient illumination (I</a:t>
            </a:r>
            <a:r>
              <a:rPr lang="en-US" altLang="ko-KR" baseline="-25000" smtClean="0">
                <a:ea typeface="굴림" panose="020B0600000101010101" pitchFamily="50" charset="-127"/>
              </a:rPr>
              <a:t>r,a </a:t>
            </a:r>
            <a:r>
              <a:rPr lang="en-US" altLang="ko-KR" smtClean="0">
                <a:ea typeface="굴림" panose="020B0600000101010101" pitchFamily="50" charset="-127"/>
              </a:rPr>
              <a:t>) depends only on the surface’s ambient reflection coefficient (k</a:t>
            </a:r>
            <a:r>
              <a:rPr lang="en-US" altLang="ko-KR" baseline="-25000" smtClean="0">
                <a:ea typeface="굴림" panose="020B0600000101010101" pitchFamily="50" charset="-127"/>
              </a:rPr>
              <a:t>a</a:t>
            </a:r>
            <a:r>
              <a:rPr lang="en-US" altLang="ko-KR" smtClean="0">
                <a:ea typeface="굴림" panose="020B0600000101010101" pitchFamily="50" charset="-127"/>
              </a:rPr>
              <a:t>)  and not its position or orientation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These quantities typically specified as (R, G, B) triples</a:t>
            </a:r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2667000" y="4983163"/>
            <a:ext cx="3810000" cy="1582737"/>
            <a:chOff x="1248" y="2736"/>
            <a:chExt cx="3120" cy="1296"/>
          </a:xfrm>
        </p:grpSpPr>
        <p:sp>
          <p:nvSpPr>
            <p:cNvPr id="22534" name="AutoShape 5"/>
            <p:cNvSpPr>
              <a:spLocks noChangeArrowheads="1"/>
            </p:cNvSpPr>
            <p:nvPr/>
          </p:nvSpPr>
          <p:spPr bwMode="auto">
            <a:xfrm flipV="1">
              <a:off x="1248" y="2976"/>
              <a:ext cx="3120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1776" y="2736"/>
              <a:ext cx="864" cy="86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4763" y="3840163"/>
          <a:ext cx="110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4" imgW="1104900" imgH="368300" progId="Equation.DSMT4">
                  <p:embed/>
                </p:oleObj>
              </mc:Choice>
              <mc:Fallback>
                <p:oleObj name="Equation" r:id="rId4" imgW="1104900" imgH="368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3840163"/>
                        <a:ext cx="1104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Ideal Diffuse Reflection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Ideal diffuse reflectors (e.g., chalk)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 uniformly over the hemisphere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Reflection is view-independent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Very rough at the microscopic level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Follow Lambert’s cosine law</a:t>
            </a:r>
          </a:p>
        </p:txBody>
      </p:sp>
      <p:pic>
        <p:nvPicPr>
          <p:cNvPr id="24580" name="Picture 4" descr="Diffu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297363"/>
            <a:ext cx="2914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Diffu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297363"/>
            <a:ext cx="3143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Lambert’s Cosine Law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493838"/>
            <a:ext cx="8229600" cy="25527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The reflected energy from a small surface area from illumination arriving from direction     is proportional to the cosine of the angle between      and the surface normal</a:t>
            </a:r>
          </a:p>
        </p:txBody>
      </p:sp>
      <p:pic>
        <p:nvPicPr>
          <p:cNvPr id="4106" name="Picture 4" descr="Lam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4826000"/>
            <a:ext cx="5562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7159625" y="1863725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5" imgW="164957" imgH="355292" progId="Equation.DSMT4">
                  <p:embed/>
                </p:oleObj>
              </mc:Choice>
              <mc:Fallback>
                <p:oleObj name="Equation" r:id="rId5" imgW="164957" imgH="3552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1863725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8213725" y="2198688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7" imgW="164957" imgH="355292" progId="Equation.DSMT4">
                  <p:embed/>
                </p:oleObj>
              </mc:Choice>
              <mc:Fallback>
                <p:oleObj name="Equation" r:id="rId7" imgW="164957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2198688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648200" y="4400550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6096000" y="363855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6019800" y="4324350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6634" name="Object 4"/>
          <p:cNvGraphicFramePr>
            <a:graphicFrameLocks noChangeAspect="1"/>
          </p:cNvGraphicFramePr>
          <p:nvPr/>
        </p:nvGraphicFramePr>
        <p:xfrm>
          <a:off x="6934200" y="3333750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8" imgW="164957" imgH="355292" progId="Equation.DSMT4">
                  <p:embed/>
                </p:oleObj>
              </mc:Choice>
              <mc:Fallback>
                <p:oleObj name="Equation" r:id="rId8" imgW="164957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33750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6096000" y="333375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26636" name="Object 5"/>
          <p:cNvGraphicFramePr>
            <a:graphicFrameLocks noChangeAspect="1"/>
          </p:cNvGraphicFramePr>
          <p:nvPr/>
        </p:nvGraphicFramePr>
        <p:xfrm>
          <a:off x="6011863" y="2909888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909888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Arc 14"/>
          <p:cNvSpPr>
            <a:spLocks/>
          </p:cNvSpPr>
          <p:nvPr/>
        </p:nvSpPr>
        <p:spPr bwMode="auto">
          <a:xfrm>
            <a:off x="6096000" y="3714750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26638" name="Object 6"/>
          <p:cNvGraphicFramePr>
            <a:graphicFrameLocks noChangeAspect="1"/>
          </p:cNvGraphicFramePr>
          <p:nvPr/>
        </p:nvGraphicFramePr>
        <p:xfrm>
          <a:off x="6335713" y="34544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12" imgW="203112" imgH="279279" progId="Equation.DSMT4">
                  <p:embed/>
                </p:oleObj>
              </mc:Choice>
              <mc:Fallback>
                <p:oleObj name="Equation" r:id="rId12" imgW="203112" imgH="27927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34544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/>
        </p:nvGraphicFramePr>
        <p:xfrm>
          <a:off x="2359025" y="3351213"/>
          <a:ext cx="17319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14" imgW="774364" imgH="482391" progId="Equation.3">
                  <p:embed/>
                </p:oleObj>
              </mc:Choice>
              <mc:Fallback>
                <p:oleObj name="Equation" r:id="rId14" imgW="774364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351213"/>
                        <a:ext cx="17319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Computing Diffuse Reflection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Constant of proportionality depends on surface properties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 constant k</a:t>
            </a:r>
            <a:r>
              <a:rPr lang="en-US" altLang="ko-KR" baseline="-25000" smtClean="0">
                <a:ea typeface="굴림" panose="020B0600000101010101" pitchFamily="50" charset="-127"/>
              </a:rPr>
              <a:t>d</a:t>
            </a:r>
            <a:r>
              <a:rPr lang="en-US" altLang="ko-KR" smtClean="0">
                <a:ea typeface="굴림" panose="020B0600000101010101" pitchFamily="50" charset="-127"/>
              </a:rPr>
              <a:t> specifies how much of the incident light I</a:t>
            </a:r>
            <a:r>
              <a:rPr lang="en-US" altLang="ko-KR" baseline="-25000" smtClean="0">
                <a:ea typeface="굴림" panose="020B0600000101010101" pitchFamily="50" charset="-127"/>
              </a:rPr>
              <a:t>i</a:t>
            </a:r>
            <a:r>
              <a:rPr lang="en-US" altLang="ko-KR" smtClean="0">
                <a:ea typeface="굴림" panose="020B0600000101010101" pitchFamily="50" charset="-127"/>
              </a:rPr>
              <a:t> is diffusely reflected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When                  the incident light is blocked by the surface itself and the diffuse reflection is 0</a:t>
            </a:r>
            <a:endParaRPr lang="en-US" altLang="ko-KR" baseline="-25000" smtClean="0">
              <a:ea typeface="굴림" panose="020B0600000101010101" pitchFamily="50" charset="-127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460625" y="5332413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4" imgW="1143000" imgH="431800" progId="Equation.DSMT4">
                  <p:embed/>
                </p:oleObj>
              </mc:Choice>
              <mc:Fallback>
                <p:oleObj name="Equation" r:id="rId4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5332413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3673475"/>
            <a:ext cx="7086600" cy="1511300"/>
            <a:chOff x="1066800" y="4800600"/>
            <a:chExt cx="7086600" cy="1512332"/>
          </a:xfrm>
        </p:grpSpPr>
        <p:pic>
          <p:nvPicPr>
            <p:cNvPr id="28679" name="Picture 8" descr="diff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9" descr="diff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10" descr="diff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1" descr="diff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2" descr="diff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14"/>
            <p:cNvSpPr txBox="1">
              <a:spLocks noChangeArrowheads="1"/>
            </p:cNvSpPr>
            <p:nvPr/>
          </p:nvSpPr>
          <p:spPr bwMode="auto">
            <a:xfrm>
              <a:off x="2087563" y="5943600"/>
              <a:ext cx="50449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800">
                  <a:latin typeface="Arial" panose="020B0604020202020204" pitchFamily="34" charset="0"/>
                  <a:ea typeface="굴림" panose="020B0600000101010101" pitchFamily="50" charset="-127"/>
                </a:rPr>
                <a:t>Diffuse reflection for varying light directions</a:t>
              </a:r>
            </a:p>
          </p:txBody>
        </p:sp>
      </p:grpSp>
      <p:graphicFrame>
        <p:nvGraphicFramePr>
          <p:cNvPr id="28678" name="Object 8"/>
          <p:cNvGraphicFramePr>
            <a:graphicFrameLocks noChangeAspect="1"/>
          </p:cNvGraphicFramePr>
          <p:nvPr/>
        </p:nvGraphicFramePr>
        <p:xfrm>
          <a:off x="3148013" y="2133600"/>
          <a:ext cx="23764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11" imgW="964781" imgH="266584" progId="Equation.3">
                  <p:embed/>
                </p:oleObj>
              </mc:Choice>
              <mc:Fallback>
                <p:oleObj name="Equation" r:id="rId11" imgW="964781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133600"/>
                        <a:ext cx="237648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Specular Reflection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Specular reflectors have a bright, view dependent highlight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E.g., polished metal, glossy car finish, a mirror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At the microscopic level a specular reflecting surface is very smooth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Specular reflection obeys </a:t>
            </a:r>
            <a:r>
              <a:rPr lang="en-US" altLang="ko-KR" smtClean="0">
                <a:solidFill>
                  <a:srgbClr val="FF0000"/>
                </a:solidFill>
                <a:ea typeface="굴림" panose="020B0600000101010101" pitchFamily="50" charset="-127"/>
              </a:rPr>
              <a:t>Snell’s law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30724" name="Picture 3" descr="Mirr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217988"/>
            <a:ext cx="19367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http://www.astrochimp.com/wp-content/uploads/2006/11/bmw_fullbody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4217988"/>
            <a:ext cx="2698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378075" y="6396038"/>
            <a:ext cx="3719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b="0">
                <a:latin typeface="Arial" panose="020B0604020202020204" pitchFamily="34" charset="0"/>
                <a:ea typeface="굴림" panose="020B0600000101010101" pitchFamily="50" charset="-127"/>
              </a:rPr>
              <a:t>Image source: astochimp.com and wiki</a:t>
            </a:r>
            <a:endParaRPr lang="ko-KR" altLang="en-US" sz="16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Snell’s Law</a:t>
            </a:r>
          </a:p>
        </p:txBody>
      </p:sp>
      <p:sp>
        <p:nvSpPr>
          <p:cNvPr id="61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relationship between the angles of the incoming and reflected rays with the normal is given by: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n</a:t>
            </a:r>
            <a:r>
              <a:rPr lang="en-US" altLang="ko-KR" baseline="-25000" smtClean="0">
                <a:ea typeface="굴림" panose="020B0600000101010101" pitchFamily="50" charset="-127"/>
              </a:rPr>
              <a:t>i</a:t>
            </a:r>
            <a:r>
              <a:rPr lang="en-US" altLang="ko-KR" smtClean="0">
                <a:ea typeface="굴림" panose="020B0600000101010101" pitchFamily="50" charset="-127"/>
              </a:rPr>
              <a:t> and n</a:t>
            </a:r>
            <a:r>
              <a:rPr lang="en-US" altLang="ko-KR" baseline="-25000" smtClean="0">
                <a:ea typeface="굴림" panose="020B0600000101010101" pitchFamily="50" charset="-127"/>
              </a:rPr>
              <a:t>o</a:t>
            </a:r>
            <a:r>
              <a:rPr lang="en-US" altLang="ko-KR" smtClean="0">
                <a:ea typeface="굴림" panose="020B0600000101010101" pitchFamily="50" charset="-127"/>
              </a:rPr>
              <a:t> are the indices of refraction for the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incoming and outgoing ray, respectively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Reflection is a special case where n</a:t>
            </a:r>
            <a:r>
              <a:rPr lang="en-US" altLang="ko-KR" baseline="-25000" smtClean="0">
                <a:ea typeface="굴림" panose="020B0600000101010101" pitchFamily="50" charset="-127"/>
              </a:rPr>
              <a:t>i</a:t>
            </a:r>
            <a:r>
              <a:rPr lang="en-US" altLang="ko-KR" smtClean="0">
                <a:ea typeface="굴림" panose="020B0600000101010101" pitchFamily="50" charset="-127"/>
              </a:rPr>
              <a:t> = n</a:t>
            </a:r>
            <a:r>
              <a:rPr lang="en-US" altLang="ko-KR" baseline="-25000" smtClean="0">
                <a:ea typeface="굴림" panose="020B0600000101010101" pitchFamily="50" charset="-127"/>
              </a:rPr>
              <a:t>o  </a:t>
            </a:r>
            <a:r>
              <a:rPr lang="en-US" altLang="ko-KR" smtClean="0">
                <a:ea typeface="굴림" panose="020B0600000101010101" pitchFamily="50" charset="-127"/>
              </a:rPr>
              <a:t>so </a:t>
            </a:r>
            <a:r>
              <a:rPr lang="en-US" altLang="ko-KR" i="1" smtClean="0">
                <a:latin typeface="Symbol" panose="05050102010706020507" pitchFamily="18" charset="2"/>
                <a:ea typeface="굴림" panose="020B0600000101010101" pitchFamily="50" charset="-127"/>
                <a:sym typeface="Symbol" panose="05050102010706020507" pitchFamily="18" charset="2"/>
              </a:rPr>
              <a:t></a:t>
            </a:r>
            <a:r>
              <a:rPr lang="en-US" altLang="ko-KR" baseline="-25000" smtClean="0">
                <a:ea typeface="굴림" panose="020B0600000101010101" pitchFamily="50" charset="-127"/>
                <a:sym typeface="Symbol" panose="05050102010706020507" pitchFamily="18" charset="2"/>
              </a:rPr>
              <a:t>o</a:t>
            </a:r>
            <a:r>
              <a:rPr lang="en-US" altLang="ko-KR" smtClean="0">
                <a:ea typeface="굴림" panose="020B0600000101010101" pitchFamily="50" charset="-127"/>
              </a:rPr>
              <a:t> = </a:t>
            </a:r>
            <a:r>
              <a:rPr lang="en-US" altLang="ko-KR" i="1" smtClean="0">
                <a:latin typeface="Symbol" panose="05050102010706020507" pitchFamily="18" charset="2"/>
                <a:ea typeface="굴림" panose="020B0600000101010101" pitchFamily="50" charset="-127"/>
                <a:sym typeface="Symbol" panose="05050102010706020507" pitchFamily="18" charset="2"/>
              </a:rPr>
              <a:t></a:t>
            </a:r>
            <a:r>
              <a:rPr lang="en-US" altLang="ko-KR" baseline="-25000" smtClean="0">
                <a:ea typeface="굴림" panose="020B0600000101010101" pitchFamily="50" charset="-127"/>
                <a:sym typeface="Symbol" panose="05050102010706020507" pitchFamily="18" charset="2"/>
              </a:rPr>
              <a:t>i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 incoming ray, the surface normal, and the reflected ray all lie in a common plane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691063" y="3825875"/>
            <a:ext cx="2819400" cy="2286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H="1" flipV="1">
            <a:off x="5376863" y="30638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6062663" y="3749675"/>
            <a:ext cx="152400" cy="152400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32775" name="Object 2"/>
          <p:cNvGraphicFramePr>
            <a:graphicFrameLocks noChangeAspect="1"/>
          </p:cNvGraphicFramePr>
          <p:nvPr/>
        </p:nvGraphicFramePr>
        <p:xfrm>
          <a:off x="5211763" y="2684463"/>
          <a:ext cx="16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Equation" r:id="rId4" imgW="164957" imgH="355292" progId="Equation.DSMT4">
                  <p:embed/>
                </p:oleObj>
              </mc:Choice>
              <mc:Fallback>
                <p:oleObj name="Equation" r:id="rId4" imgW="164957" imgH="35529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2684463"/>
                        <a:ext cx="16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Line 9"/>
          <p:cNvSpPr>
            <a:spLocks noChangeShapeType="1"/>
          </p:cNvSpPr>
          <p:nvPr/>
        </p:nvSpPr>
        <p:spPr bwMode="auto">
          <a:xfrm flipV="1">
            <a:off x="6138863" y="27590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32777" name="Object 3"/>
          <p:cNvGraphicFramePr>
            <a:graphicFrameLocks noChangeAspect="1"/>
          </p:cNvGraphicFramePr>
          <p:nvPr/>
        </p:nvGraphicFramePr>
        <p:xfrm>
          <a:off x="6054725" y="2335213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6" imgW="203024" imgH="355292" progId="Equation.DSMT4">
                  <p:embed/>
                </p:oleObj>
              </mc:Choice>
              <mc:Fallback>
                <p:oleObj name="Equation" r:id="rId6" imgW="203024" imgH="3552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335213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Arc 11"/>
          <p:cNvSpPr>
            <a:spLocks/>
          </p:cNvSpPr>
          <p:nvPr/>
        </p:nvSpPr>
        <p:spPr bwMode="auto">
          <a:xfrm flipH="1">
            <a:off x="5681663" y="3140075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32779" name="Object 4"/>
          <p:cNvGraphicFramePr>
            <a:graphicFrameLocks noChangeAspect="1"/>
          </p:cNvGraphicFramePr>
          <p:nvPr/>
        </p:nvGraphicFramePr>
        <p:xfrm>
          <a:off x="6346825" y="2841625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8" imgW="266469" imgH="355292" progId="Equation.DSMT4">
                  <p:embed/>
                </p:oleObj>
              </mc:Choice>
              <mc:Fallback>
                <p:oleObj name="Equation" r:id="rId8" imgW="266469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2841625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6138863" y="3063875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32781" name="Object 5"/>
          <p:cNvGraphicFramePr>
            <a:graphicFrameLocks noChangeAspect="1"/>
          </p:cNvGraphicFramePr>
          <p:nvPr/>
        </p:nvGraphicFramePr>
        <p:xfrm>
          <a:off x="6958013" y="2682875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2682875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Arc 15"/>
          <p:cNvSpPr>
            <a:spLocks/>
          </p:cNvSpPr>
          <p:nvPr/>
        </p:nvSpPr>
        <p:spPr bwMode="auto">
          <a:xfrm>
            <a:off x="6138863" y="3140075"/>
            <a:ext cx="479425" cy="685800"/>
          </a:xfrm>
          <a:custGeom>
            <a:avLst/>
            <a:gdLst>
              <a:gd name="T0" fmla="*/ 0 w 15123"/>
              <a:gd name="T1" fmla="*/ 0 h 21600"/>
              <a:gd name="T2" fmla="*/ 2147483646 w 15123"/>
              <a:gd name="T3" fmla="*/ 2147483646 h 21600"/>
              <a:gd name="T4" fmla="*/ 0 w 15123"/>
              <a:gd name="T5" fmla="*/ 2147483646 h 21600"/>
              <a:gd name="T6" fmla="*/ 0 60000 65536"/>
              <a:gd name="T7" fmla="*/ 0 60000 65536"/>
              <a:gd name="T8" fmla="*/ 0 60000 65536"/>
              <a:gd name="T9" fmla="*/ 0 w 15123"/>
              <a:gd name="T10" fmla="*/ 0 h 21600"/>
              <a:gd name="T11" fmla="*/ 15123 w 15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3" h="21600" fill="none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</a:path>
              <a:path w="15123" h="21600" stroke="0" extrusionOk="0">
                <a:moveTo>
                  <a:pt x="-1" y="0"/>
                </a:moveTo>
                <a:cubicBezTo>
                  <a:pt x="5655" y="0"/>
                  <a:pt x="11084" y="2217"/>
                  <a:pt x="15122" y="61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32783" name="Object 6"/>
          <p:cNvGraphicFramePr>
            <a:graphicFrameLocks noChangeAspect="1"/>
          </p:cNvGraphicFramePr>
          <p:nvPr/>
        </p:nvGraphicFramePr>
        <p:xfrm>
          <a:off x="5700713" y="2847975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12" imgW="215713" imgH="342603" progId="Equation.DSMT4">
                  <p:embed/>
                </p:oleObj>
              </mc:Choice>
              <mc:Fallback>
                <p:oleObj name="Equation" r:id="rId12" imgW="215713" imgH="34260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2847975"/>
                        <a:ext cx="21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7"/>
          <p:cNvGraphicFramePr>
            <a:graphicFrameLocks noChangeAspect="1"/>
          </p:cNvGraphicFramePr>
          <p:nvPr/>
        </p:nvGraphicFramePr>
        <p:xfrm>
          <a:off x="1485900" y="3005138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14" imgW="2005729" imgH="355446" progId="Equation.DSMT4">
                  <p:embed/>
                </p:oleObj>
              </mc:Choice>
              <mc:Fallback>
                <p:oleObj name="Equation" r:id="rId14" imgW="2005729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005138"/>
                        <a:ext cx="200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Non-Ideal Reflectors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Snell’s law applies only to </a:t>
            </a:r>
            <a:r>
              <a:rPr lang="en-US" altLang="ko-KR" i="1" smtClean="0">
                <a:ea typeface="굴림" panose="020B0600000101010101" pitchFamily="50" charset="-127"/>
              </a:rPr>
              <a:t>ideal</a:t>
            </a:r>
            <a:r>
              <a:rPr lang="en-US" altLang="ko-KR" smtClean="0">
                <a:ea typeface="굴림" panose="020B0600000101010101" pitchFamily="50" charset="-127"/>
              </a:rPr>
              <a:t> specular reflectors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Roughness of surfaces causes highlight to “spread out”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Empirical models try to simulate the appearance of this effect, without trying to capture the physics of it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41438" y="4406900"/>
            <a:ext cx="2819400" cy="1719263"/>
            <a:chOff x="960" y="2757"/>
            <a:chExt cx="1776" cy="1083"/>
          </a:xfrm>
        </p:grpSpPr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960" y="3696"/>
              <a:ext cx="1776" cy="14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 flipV="1">
              <a:off x="1392" y="3216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4824" name="Object 2"/>
            <p:cNvGraphicFramePr>
              <a:graphicFrameLocks noChangeAspect="1"/>
            </p:cNvGraphicFramePr>
            <p:nvPr/>
          </p:nvGraphicFramePr>
          <p:xfrm>
            <a:off x="1248" y="2976"/>
            <a:ext cx="10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" name="Equation" r:id="rId4" imgW="164957" imgH="355292" progId="Equation.DSMT4">
                    <p:embed/>
                  </p:oleObj>
                </mc:Choice>
                <mc:Fallback>
                  <p:oleObj name="Equation" r:id="rId4" imgW="164957" imgH="35529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76"/>
                          <a:ext cx="10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 flipV="1">
              <a:off x="1872" y="302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4826" name="Object 3"/>
            <p:cNvGraphicFramePr>
              <a:graphicFrameLocks noChangeAspect="1"/>
            </p:cNvGraphicFramePr>
            <p:nvPr/>
          </p:nvGraphicFramePr>
          <p:xfrm>
            <a:off x="1819" y="2757"/>
            <a:ext cx="12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6" name="Equation" r:id="rId6" imgW="203024" imgH="355292" progId="Equation.DSMT4">
                    <p:embed/>
                  </p:oleObj>
                </mc:Choice>
                <mc:Fallback>
                  <p:oleObj name="Equation" r:id="rId6" imgW="203024" imgH="35529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" y="2757"/>
                          <a:ext cx="12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Line 14"/>
            <p:cNvSpPr>
              <a:spLocks noChangeShapeType="1"/>
            </p:cNvSpPr>
            <p:nvPr/>
          </p:nvSpPr>
          <p:spPr bwMode="auto">
            <a:xfrm flipV="1">
              <a:off x="1872" y="3216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4828" name="Object 4"/>
            <p:cNvGraphicFramePr>
              <a:graphicFrameLocks noChangeAspect="1"/>
            </p:cNvGraphicFramePr>
            <p:nvPr/>
          </p:nvGraphicFramePr>
          <p:xfrm>
            <a:off x="2388" y="2976"/>
            <a:ext cx="12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7" name="Equation" r:id="rId8" imgW="203024" imgH="355292" progId="Equation.DSMT4">
                    <p:embed/>
                  </p:oleObj>
                </mc:Choice>
                <mc:Fallback>
                  <p:oleObj name="Equation" r:id="rId8" imgW="203024" imgH="35529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" y="2976"/>
                          <a:ext cx="12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9" name="Line 19"/>
            <p:cNvSpPr>
              <a:spLocks noChangeShapeType="1"/>
            </p:cNvSpPr>
            <p:nvPr/>
          </p:nvSpPr>
          <p:spPr bwMode="auto">
            <a:xfrm flipV="1">
              <a:off x="1872" y="3360"/>
              <a:ext cx="240" cy="33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0" name="Line 20"/>
            <p:cNvSpPr>
              <a:spLocks noChangeShapeType="1"/>
            </p:cNvSpPr>
            <p:nvPr/>
          </p:nvSpPr>
          <p:spPr bwMode="auto">
            <a:xfrm flipV="1">
              <a:off x="1872" y="3456"/>
              <a:ext cx="336" cy="24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1" name="Line 21"/>
            <p:cNvSpPr>
              <a:spLocks noChangeShapeType="1"/>
            </p:cNvSpPr>
            <p:nvPr/>
          </p:nvSpPr>
          <p:spPr bwMode="auto">
            <a:xfrm flipV="1">
              <a:off x="1872" y="3456"/>
              <a:ext cx="96" cy="24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2" name="Line 22"/>
            <p:cNvSpPr>
              <a:spLocks noChangeShapeType="1"/>
            </p:cNvSpPr>
            <p:nvPr/>
          </p:nvSpPr>
          <p:spPr bwMode="auto">
            <a:xfrm flipV="1">
              <a:off x="1872" y="3600"/>
              <a:ext cx="192" cy="9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 flipV="1">
              <a:off x="1872" y="3360"/>
              <a:ext cx="384" cy="33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4" name="Line 24"/>
            <p:cNvSpPr>
              <a:spLocks noChangeShapeType="1"/>
            </p:cNvSpPr>
            <p:nvPr/>
          </p:nvSpPr>
          <p:spPr bwMode="auto">
            <a:xfrm flipV="1">
              <a:off x="1872" y="3312"/>
              <a:ext cx="336" cy="384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835" name="Oval 8"/>
            <p:cNvSpPr>
              <a:spLocks noChangeArrowheads="1"/>
            </p:cNvSpPr>
            <p:nvPr/>
          </p:nvSpPr>
          <p:spPr bwMode="auto">
            <a:xfrm>
              <a:off x="1824" y="3648"/>
              <a:ext cx="96" cy="96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pic>
        <p:nvPicPr>
          <p:cNvPr id="8200" name="Picture 28" descr="specDi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525963"/>
            <a:ext cx="3382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Phong Illumination</a:t>
            </a:r>
          </a:p>
        </p:txBody>
      </p:sp>
      <p:sp>
        <p:nvSpPr>
          <p:cNvPr id="9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One of the most commonly used illumination models in computer graphics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Empirical model and does not have no physical basis</a:t>
            </a:r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       is the direction to the viewer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          is clamped to [0,1]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 specular exponent n</a:t>
            </a:r>
            <a:r>
              <a:rPr lang="en-US" altLang="ko-KR" baseline="-25000" smtClean="0">
                <a:ea typeface="굴림" panose="020B0600000101010101" pitchFamily="50" charset="-127"/>
              </a:rPr>
              <a:t>s</a:t>
            </a:r>
            <a:r>
              <a:rPr lang="en-US" altLang="ko-KR" smtClean="0">
                <a:ea typeface="굴림" panose="020B0600000101010101" pitchFamily="50" charset="-127"/>
              </a:rPr>
              <a:t> controls how quickly the highlight falls off</a:t>
            </a:r>
          </a:p>
        </p:txBody>
      </p:sp>
      <p:sp>
        <p:nvSpPr>
          <p:cNvPr id="36868" name="Line 12"/>
          <p:cNvSpPr>
            <a:spLocks noChangeShapeType="1"/>
          </p:cNvSpPr>
          <p:nvPr/>
        </p:nvSpPr>
        <p:spPr bwMode="auto">
          <a:xfrm flipV="1">
            <a:off x="6553200" y="3429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7372350" y="3048000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4" imgW="203024" imgH="355292" progId="Equation.DSMT4">
                  <p:embed/>
                </p:oleObj>
              </mc:Choice>
              <mc:Fallback>
                <p:oleObj name="Equation" r:id="rId4" imgW="203024" imgH="3552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3048000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18"/>
          <p:cNvGrpSpPr>
            <a:grpSpLocks/>
          </p:cNvGrpSpPr>
          <p:nvPr/>
        </p:nvGrpSpPr>
        <p:grpSpPr bwMode="auto">
          <a:xfrm>
            <a:off x="5105400" y="2700338"/>
            <a:ext cx="2819400" cy="1719262"/>
            <a:chOff x="5105400" y="2700338"/>
            <a:chExt cx="2819400" cy="1719262"/>
          </a:xfrm>
        </p:grpSpPr>
        <p:sp>
          <p:nvSpPr>
            <p:cNvPr id="36880" name="Rectangle 7"/>
            <p:cNvSpPr>
              <a:spLocks noChangeArrowheads="1"/>
            </p:cNvSpPr>
            <p:nvPr/>
          </p:nvSpPr>
          <p:spPr bwMode="auto">
            <a:xfrm>
              <a:off x="5105400" y="4191000"/>
              <a:ext cx="2819400" cy="2286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6881" name="Line 8"/>
            <p:cNvSpPr>
              <a:spLocks noChangeShapeType="1"/>
            </p:cNvSpPr>
            <p:nvPr/>
          </p:nvSpPr>
          <p:spPr bwMode="auto">
            <a:xfrm flipH="1" flipV="1">
              <a:off x="5791200" y="3429000"/>
              <a:ext cx="7620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6882" name="Object 2"/>
            <p:cNvGraphicFramePr>
              <a:graphicFrameLocks noChangeAspect="1"/>
            </p:cNvGraphicFramePr>
            <p:nvPr/>
          </p:nvGraphicFramePr>
          <p:xfrm>
            <a:off x="5562600" y="3048000"/>
            <a:ext cx="1651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1" name="Equation" r:id="rId6" imgW="164957" imgH="355292" progId="Equation.DSMT4">
                    <p:embed/>
                  </p:oleObj>
                </mc:Choice>
                <mc:Fallback>
                  <p:oleObj name="Equation" r:id="rId6" imgW="164957" imgH="355292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048000"/>
                          <a:ext cx="1651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3" name="Line 10"/>
            <p:cNvSpPr>
              <a:spLocks noChangeShapeType="1"/>
            </p:cNvSpPr>
            <p:nvPr/>
          </p:nvSpPr>
          <p:spPr bwMode="auto">
            <a:xfrm flipV="1">
              <a:off x="6553200" y="3124200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6884" name="Object 3"/>
            <p:cNvGraphicFramePr>
              <a:graphicFrameLocks noChangeAspect="1"/>
            </p:cNvGraphicFramePr>
            <p:nvPr/>
          </p:nvGraphicFramePr>
          <p:xfrm>
            <a:off x="6469063" y="2700338"/>
            <a:ext cx="203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2" name="Equation" r:id="rId8" imgW="203024" imgH="355292" progId="Equation.DSMT4">
                    <p:embed/>
                  </p:oleObj>
                </mc:Choice>
                <mc:Fallback>
                  <p:oleObj name="Equation" r:id="rId8" imgW="203024" imgH="35529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9063" y="2700338"/>
                          <a:ext cx="2032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5" name="Oval 20"/>
            <p:cNvSpPr>
              <a:spLocks noChangeArrowheads="1"/>
            </p:cNvSpPr>
            <p:nvPr/>
          </p:nvSpPr>
          <p:spPr bwMode="auto">
            <a:xfrm>
              <a:off x="6477000" y="4114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9233" name="Line 23"/>
          <p:cNvSpPr>
            <a:spLocks noChangeShapeType="1"/>
          </p:cNvSpPr>
          <p:nvPr/>
        </p:nvSpPr>
        <p:spPr bwMode="auto">
          <a:xfrm flipV="1">
            <a:off x="6553200" y="3170238"/>
            <a:ext cx="274638" cy="1020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553200" y="2749550"/>
            <a:ext cx="530225" cy="1441450"/>
            <a:chOff x="6553200" y="2749550"/>
            <a:chExt cx="530225" cy="1441450"/>
          </a:xfrm>
        </p:grpSpPr>
        <p:sp>
          <p:nvSpPr>
            <p:cNvPr id="36877" name="Arc 24"/>
            <p:cNvSpPr>
              <a:spLocks/>
            </p:cNvSpPr>
            <p:nvPr/>
          </p:nvSpPr>
          <p:spPr bwMode="auto">
            <a:xfrm>
              <a:off x="6553200" y="3525838"/>
              <a:ext cx="484188" cy="665162"/>
            </a:xfrm>
            <a:custGeom>
              <a:avLst/>
              <a:gdLst>
                <a:gd name="T0" fmla="*/ 2147483646 w 15246"/>
                <a:gd name="T1" fmla="*/ 0 h 20955"/>
                <a:gd name="T2" fmla="*/ 2147483646 w 15246"/>
                <a:gd name="T3" fmla="*/ 2147483646 h 20955"/>
                <a:gd name="T4" fmla="*/ 0 w 15246"/>
                <a:gd name="T5" fmla="*/ 2147483646 h 20955"/>
                <a:gd name="T6" fmla="*/ 0 60000 65536"/>
                <a:gd name="T7" fmla="*/ 0 60000 65536"/>
                <a:gd name="T8" fmla="*/ 0 60000 65536"/>
                <a:gd name="T9" fmla="*/ 0 w 15246"/>
                <a:gd name="T10" fmla="*/ 0 h 20955"/>
                <a:gd name="T11" fmla="*/ 15246 w 15246"/>
                <a:gd name="T12" fmla="*/ 20955 h 20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46" h="20955" fill="none" extrusionOk="0">
                  <a:moveTo>
                    <a:pt x="5239" y="-1"/>
                  </a:moveTo>
                  <a:cubicBezTo>
                    <a:pt x="9024" y="946"/>
                    <a:pt x="12482" y="2900"/>
                    <a:pt x="15245" y="5654"/>
                  </a:cubicBezTo>
                </a:path>
                <a:path w="15246" h="20955" stroke="0" extrusionOk="0">
                  <a:moveTo>
                    <a:pt x="5239" y="-1"/>
                  </a:moveTo>
                  <a:cubicBezTo>
                    <a:pt x="9024" y="946"/>
                    <a:pt x="12482" y="2900"/>
                    <a:pt x="15245" y="5654"/>
                  </a:cubicBezTo>
                  <a:lnTo>
                    <a:pt x="0" y="20955"/>
                  </a:lnTo>
                  <a:lnTo>
                    <a:pt x="5239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6878" name="Object 5"/>
            <p:cNvGraphicFramePr>
              <a:graphicFrameLocks noChangeAspect="1"/>
            </p:cNvGraphicFramePr>
            <p:nvPr/>
          </p:nvGraphicFramePr>
          <p:xfrm>
            <a:off x="6880225" y="3244850"/>
            <a:ext cx="2032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3" name="Equation" r:id="rId10" imgW="203112" imgH="330057" progId="Equation.DSMT4">
                    <p:embed/>
                  </p:oleObj>
                </mc:Choice>
                <mc:Fallback>
                  <p:oleObj name="Equation" r:id="rId10" imgW="203112" imgH="3300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0225" y="3244850"/>
                          <a:ext cx="2032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9" name="Object 6"/>
            <p:cNvGraphicFramePr>
              <a:graphicFrameLocks noChangeAspect="1"/>
            </p:cNvGraphicFramePr>
            <p:nvPr/>
          </p:nvGraphicFramePr>
          <p:xfrm>
            <a:off x="6781800" y="2749550"/>
            <a:ext cx="203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4" name="Equation" r:id="rId12" imgW="203112" imgH="342751" progId="Equation.DSMT4">
                    <p:embed/>
                  </p:oleObj>
                </mc:Choice>
                <mc:Fallback>
                  <p:oleObj name="Equation" r:id="rId12" imgW="203112" imgH="34275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2749550"/>
                          <a:ext cx="2032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4" name="Object 10"/>
          <p:cNvGraphicFramePr>
            <a:graphicFrameLocks noChangeAspect="1"/>
          </p:cNvGraphicFramePr>
          <p:nvPr/>
        </p:nvGraphicFramePr>
        <p:xfrm>
          <a:off x="1857375" y="3025775"/>
          <a:ext cx="2578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14" imgW="1041400" imgH="508000" progId="Equation.3">
                  <p:embed/>
                </p:oleObj>
              </mc:Choice>
              <mc:Fallback>
                <p:oleObj name="Equation" r:id="rId14" imgW="10414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025775"/>
                        <a:ext cx="2578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14400" y="4610100"/>
            <a:ext cx="1127125" cy="865188"/>
            <a:chOff x="914400" y="4610100"/>
            <a:chExt cx="1127125" cy="865188"/>
          </a:xfrm>
        </p:grpSpPr>
        <p:graphicFrame>
          <p:nvGraphicFramePr>
            <p:cNvPr id="36875" name="Object 8"/>
            <p:cNvGraphicFramePr>
              <a:graphicFrameLocks noChangeAspect="1"/>
            </p:cNvGraphicFramePr>
            <p:nvPr/>
          </p:nvGraphicFramePr>
          <p:xfrm>
            <a:off x="914400" y="4610100"/>
            <a:ext cx="519113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6" name="Equation" r:id="rId16" imgW="380835" imgH="418918" progId="Equation.DSMT4">
                    <p:embed/>
                  </p:oleObj>
                </mc:Choice>
                <mc:Fallback>
                  <p:oleObj name="Equation" r:id="rId16" imgW="380835" imgH="418918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610100"/>
                          <a:ext cx="519113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1"/>
            <p:cNvGraphicFramePr>
              <a:graphicFrameLocks noChangeAspect="1"/>
            </p:cNvGraphicFramePr>
            <p:nvPr/>
          </p:nvGraphicFramePr>
          <p:xfrm>
            <a:off x="1276350" y="5060950"/>
            <a:ext cx="76517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7" name="Equation" r:id="rId18" imgW="469696" imgH="253890" progId="Equation.3">
                    <p:embed/>
                  </p:oleObj>
                </mc:Choice>
                <mc:Fallback>
                  <p:oleObj name="Equation" r:id="rId18" imgW="469696" imgH="25389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5060950"/>
                          <a:ext cx="76517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Effect of Specular Exponent</a:t>
            </a:r>
            <a:endParaRPr lang="en-US" altLang="ko-KR" baseline="-30000" smtClean="0">
              <a:ea typeface="굴림" panose="020B0600000101010101" pitchFamily="50" charset="-127"/>
            </a:endParaRPr>
          </a:p>
        </p:txBody>
      </p:sp>
      <p:pic>
        <p:nvPicPr>
          <p:cNvPr id="38915" name="Picture 4" descr="n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How the shape of the highlight changes with varying n</a:t>
            </a:r>
            <a:r>
              <a:rPr lang="en-US" altLang="ko-KR" baseline="-25000" smtClean="0">
                <a:ea typeface="굴림" panose="020B0600000101010101" pitchFamily="50" charset="-127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pe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sp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Examples of Phong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230563" y="3429000"/>
            <a:ext cx="284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varying light direction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971800" y="6019800"/>
            <a:ext cx="408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varying specular exponent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Recursive Ray Casting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4000"/>
            <a:ext cx="8534400" cy="533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Gained popularity in when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Turner Whitted (1980)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recognized that </a:t>
            </a:r>
            <a:r>
              <a:rPr lang="en-US" altLang="ko-KR" i="1" smtClean="0">
                <a:ea typeface="굴림" panose="020B0600000101010101" pitchFamily="50" charset="-127"/>
              </a:rPr>
              <a:t>recursive </a:t>
            </a:r>
            <a:br>
              <a:rPr lang="en-US" altLang="ko-KR" i="1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ray casting could be used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for global illumination 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effects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15364" name="Picture 4" descr="whit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276600"/>
            <a:ext cx="41497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Putting it All Together</a:t>
            </a:r>
          </a:p>
        </p:txBody>
      </p:sp>
      <p:pic>
        <p:nvPicPr>
          <p:cNvPr id="43011" name="Picture 4" descr="phongM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74950"/>
            <a:ext cx="47847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228600" y="1612900"/>
          <a:ext cx="873125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수식" r:id="rId5" imgW="3873500" imgH="444500" progId="Equation.3">
                  <p:embed/>
                </p:oleObj>
              </mc:Choice>
              <mc:Fallback>
                <p:oleObj name="수식" r:id="rId5" imgW="3873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12900"/>
                        <a:ext cx="873125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 Improved Illumination Model [Whitted 80]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Phong illumination model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Whitted model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 and T are intensity of light from reflection and transmission rays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Ks and Kt are specular and transmission coefficient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1673225" y="2024063"/>
          <a:ext cx="57134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4" imgW="2832100" imgH="444500" progId="Equation.3">
                  <p:embed/>
                </p:oleObj>
              </mc:Choice>
              <mc:Fallback>
                <p:oleObj name="Equation" r:id="rId4" imgW="28321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024063"/>
                        <a:ext cx="571341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3"/>
          <p:cNvGraphicFramePr>
            <a:graphicFrameLocks noChangeAspect="1"/>
          </p:cNvGraphicFramePr>
          <p:nvPr/>
        </p:nvGraphicFramePr>
        <p:xfrm>
          <a:off x="1155700" y="3462338"/>
          <a:ext cx="665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6" imgW="2654300" imgH="444500" progId="Equation.3">
                  <p:embed/>
                </p:oleObj>
              </mc:Choice>
              <mc:Fallback>
                <p:oleObj name="Equation" r:id="rId6" imgW="26543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462338"/>
                        <a:ext cx="665797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Ray Tree</a:t>
            </a:r>
          </a:p>
        </p:txBody>
      </p:sp>
      <p:sp>
        <p:nvSpPr>
          <p:cNvPr id="47107" name="Rectangle 25"/>
          <p:cNvSpPr>
            <a:spLocks noChangeArrowheads="1"/>
          </p:cNvSpPr>
          <p:nvPr/>
        </p:nvSpPr>
        <p:spPr bwMode="auto">
          <a:xfrm>
            <a:off x="4206875" y="3267075"/>
            <a:ext cx="790575" cy="955675"/>
          </a:xfrm>
          <a:prstGeom prst="rect">
            <a:avLst/>
          </a:prstGeom>
          <a:solidFill>
            <a:srgbClr val="C0C0C0">
              <a:alpha val="38039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C0C0C0"/>
            </a:contourClr>
          </a:sp3d>
        </p:spPr>
        <p:txBody>
          <a:bodyPr wrap="none" anchor="ctr">
            <a:flatTx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 flipH="1">
            <a:off x="514350" y="4179888"/>
            <a:ext cx="390525" cy="249237"/>
            <a:chOff x="4400" y="2020"/>
            <a:chExt cx="256" cy="140"/>
          </a:xfrm>
        </p:grpSpPr>
        <p:sp>
          <p:nvSpPr>
            <p:cNvPr id="47162" name="Line 6"/>
            <p:cNvSpPr>
              <a:spLocks noChangeShapeType="1"/>
            </p:cNvSpPr>
            <p:nvPr/>
          </p:nvSpPr>
          <p:spPr bwMode="auto">
            <a:xfrm>
              <a:off x="4400" y="2052"/>
              <a:ext cx="22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3" name="Line 7"/>
            <p:cNvSpPr>
              <a:spLocks noChangeShapeType="1"/>
            </p:cNvSpPr>
            <p:nvPr/>
          </p:nvSpPr>
          <p:spPr bwMode="auto">
            <a:xfrm>
              <a:off x="4417" y="2042"/>
              <a:ext cx="21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4" name="Line 8"/>
            <p:cNvSpPr>
              <a:spLocks noChangeShapeType="1"/>
            </p:cNvSpPr>
            <p:nvPr/>
          </p:nvSpPr>
          <p:spPr bwMode="auto">
            <a:xfrm>
              <a:off x="4444" y="2035"/>
              <a:ext cx="16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5" name="Line 9"/>
            <p:cNvSpPr>
              <a:spLocks noChangeShapeType="1"/>
            </p:cNvSpPr>
            <p:nvPr/>
          </p:nvSpPr>
          <p:spPr bwMode="auto">
            <a:xfrm>
              <a:off x="4471" y="2027"/>
              <a:ext cx="13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6" name="Line 10"/>
            <p:cNvSpPr>
              <a:spLocks noChangeShapeType="1"/>
            </p:cNvSpPr>
            <p:nvPr/>
          </p:nvSpPr>
          <p:spPr bwMode="auto">
            <a:xfrm>
              <a:off x="4508" y="2020"/>
              <a:ext cx="8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7" name="Line 11"/>
            <p:cNvSpPr>
              <a:spLocks noChangeShapeType="1"/>
            </p:cNvSpPr>
            <p:nvPr/>
          </p:nvSpPr>
          <p:spPr bwMode="auto">
            <a:xfrm>
              <a:off x="4541" y="2022"/>
              <a:ext cx="1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8" name="Line 12"/>
            <p:cNvSpPr>
              <a:spLocks noChangeShapeType="1"/>
            </p:cNvSpPr>
            <p:nvPr/>
          </p:nvSpPr>
          <p:spPr bwMode="auto">
            <a:xfrm>
              <a:off x="4568" y="2023"/>
              <a:ext cx="2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69" name="Line 13"/>
            <p:cNvSpPr>
              <a:spLocks noChangeShapeType="1"/>
            </p:cNvSpPr>
            <p:nvPr/>
          </p:nvSpPr>
          <p:spPr bwMode="auto">
            <a:xfrm flipH="1">
              <a:off x="4592" y="2024"/>
              <a:ext cx="3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70" name="Line 14"/>
            <p:cNvSpPr>
              <a:spLocks noChangeShapeType="1"/>
            </p:cNvSpPr>
            <p:nvPr/>
          </p:nvSpPr>
          <p:spPr bwMode="auto">
            <a:xfrm flipH="1">
              <a:off x="4618" y="2032"/>
              <a:ext cx="3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71" name="Line 15"/>
            <p:cNvSpPr>
              <a:spLocks noChangeShapeType="1"/>
            </p:cNvSpPr>
            <p:nvPr/>
          </p:nvSpPr>
          <p:spPr bwMode="auto">
            <a:xfrm flipH="1">
              <a:off x="4638" y="2038"/>
              <a:ext cx="15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172" name="Oval 16"/>
            <p:cNvSpPr>
              <a:spLocks noChangeArrowheads="1"/>
            </p:cNvSpPr>
            <p:nvPr/>
          </p:nvSpPr>
          <p:spPr bwMode="auto">
            <a:xfrm>
              <a:off x="4416" y="2064"/>
              <a:ext cx="240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7173" name="Oval 17"/>
            <p:cNvSpPr>
              <a:spLocks noChangeArrowheads="1"/>
            </p:cNvSpPr>
            <p:nvPr/>
          </p:nvSpPr>
          <p:spPr bwMode="auto">
            <a:xfrm>
              <a:off x="4450" y="2064"/>
              <a:ext cx="83" cy="96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7174" name="Oval 18"/>
            <p:cNvSpPr>
              <a:spLocks noChangeArrowheads="1"/>
            </p:cNvSpPr>
            <p:nvPr/>
          </p:nvSpPr>
          <p:spPr bwMode="auto">
            <a:xfrm>
              <a:off x="4467" y="2079"/>
              <a:ext cx="42" cy="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47109" name="Line 19"/>
          <p:cNvSpPr>
            <a:spLocks noChangeShapeType="1"/>
          </p:cNvSpPr>
          <p:nvPr/>
        </p:nvSpPr>
        <p:spPr bwMode="auto">
          <a:xfrm flipV="1">
            <a:off x="774700" y="3721100"/>
            <a:ext cx="3313113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10" name="AutoShape 4"/>
          <p:cNvSpPr>
            <a:spLocks noChangeArrowheads="1"/>
          </p:cNvSpPr>
          <p:nvPr/>
        </p:nvSpPr>
        <p:spPr bwMode="auto">
          <a:xfrm rot="-5400000">
            <a:off x="1100932" y="3983831"/>
            <a:ext cx="1955800" cy="522287"/>
          </a:xfrm>
          <a:prstGeom prst="parallelogram">
            <a:avLst>
              <a:gd name="adj" fmla="val 936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11" name="AutoShape 21"/>
          <p:cNvSpPr>
            <a:spLocks noChangeArrowheads="1"/>
          </p:cNvSpPr>
          <p:nvPr/>
        </p:nvSpPr>
        <p:spPr bwMode="auto">
          <a:xfrm rot="-5400000">
            <a:off x="1942307" y="4033044"/>
            <a:ext cx="239712" cy="76200"/>
          </a:xfrm>
          <a:prstGeom prst="parallelogram">
            <a:avLst>
              <a:gd name="adj" fmla="val 786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 flipV="1">
            <a:off x="1806575" y="4071938"/>
            <a:ext cx="26035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13" name="Oval 22"/>
          <p:cNvSpPr>
            <a:spLocks noChangeArrowheads="1"/>
          </p:cNvSpPr>
          <p:nvPr/>
        </p:nvSpPr>
        <p:spPr bwMode="auto">
          <a:xfrm>
            <a:off x="3284538" y="1636713"/>
            <a:ext cx="336550" cy="3381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3381375" y="2071688"/>
            <a:ext cx="152400" cy="152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15" name="Rectangle 23"/>
          <p:cNvSpPr>
            <a:spLocks noChangeArrowheads="1"/>
          </p:cNvSpPr>
          <p:nvPr/>
        </p:nvSpPr>
        <p:spPr bwMode="auto">
          <a:xfrm>
            <a:off x="3381375" y="1887538"/>
            <a:ext cx="152400" cy="238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16" name="Line 26"/>
          <p:cNvSpPr>
            <a:spLocks noChangeShapeType="1"/>
          </p:cNvSpPr>
          <p:nvPr/>
        </p:nvSpPr>
        <p:spPr bwMode="auto">
          <a:xfrm flipH="1" flipV="1">
            <a:off x="3490913" y="1884363"/>
            <a:ext cx="509587" cy="177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17" name="Line 27"/>
          <p:cNvSpPr>
            <a:spLocks noChangeShapeType="1"/>
          </p:cNvSpPr>
          <p:nvPr/>
        </p:nvSpPr>
        <p:spPr bwMode="auto">
          <a:xfrm flipV="1">
            <a:off x="4067175" y="3690938"/>
            <a:ext cx="835025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18" name="Line 28"/>
          <p:cNvSpPr>
            <a:spLocks noChangeShapeType="1"/>
          </p:cNvSpPr>
          <p:nvPr/>
        </p:nvSpPr>
        <p:spPr bwMode="auto">
          <a:xfrm flipV="1">
            <a:off x="4913313" y="3289300"/>
            <a:ext cx="2227262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19" name="Text Box 29"/>
          <p:cNvSpPr txBox="1">
            <a:spLocks noChangeArrowheads="1"/>
          </p:cNvSpPr>
          <p:nvPr/>
        </p:nvSpPr>
        <p:spPr bwMode="auto">
          <a:xfrm>
            <a:off x="866775" y="3590925"/>
            <a:ext cx="554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eye</a:t>
            </a:r>
          </a:p>
        </p:txBody>
      </p:sp>
      <p:sp>
        <p:nvSpPr>
          <p:cNvPr id="47120" name="Text Box 30"/>
          <p:cNvSpPr txBox="1">
            <a:spLocks noChangeArrowheads="1"/>
          </p:cNvSpPr>
          <p:nvPr/>
        </p:nvSpPr>
        <p:spPr bwMode="auto">
          <a:xfrm>
            <a:off x="3381375" y="2306638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</a:t>
            </a:r>
            <a:r>
              <a:rPr lang="en-US" altLang="ko-KR" sz="2400" baseline="-25000">
                <a:latin typeface="Arial" panose="020B0604020202020204" pitchFamily="34" charset="0"/>
                <a:ea typeface="굴림" panose="020B0600000101010101" pitchFamily="50" charset="-127"/>
              </a:rPr>
              <a:t>0</a:t>
            </a: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21" name="Text Box 32"/>
          <p:cNvSpPr txBox="1">
            <a:spLocks noChangeArrowheads="1"/>
          </p:cNvSpPr>
          <p:nvPr/>
        </p:nvSpPr>
        <p:spPr bwMode="auto">
          <a:xfrm>
            <a:off x="4346575" y="3692525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b</a:t>
            </a:r>
          </a:p>
        </p:txBody>
      </p:sp>
      <p:sp>
        <p:nvSpPr>
          <p:cNvPr id="47122" name="Text Box 33"/>
          <p:cNvSpPr txBox="1">
            <a:spLocks noChangeArrowheads="1"/>
          </p:cNvSpPr>
          <p:nvPr/>
        </p:nvSpPr>
        <p:spPr bwMode="auto">
          <a:xfrm>
            <a:off x="2574925" y="25257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a</a:t>
            </a:r>
          </a:p>
        </p:txBody>
      </p:sp>
      <p:sp>
        <p:nvSpPr>
          <p:cNvPr id="47123" name="Line 34"/>
          <p:cNvSpPr>
            <a:spLocks noChangeShapeType="1"/>
          </p:cNvSpPr>
          <p:nvPr/>
        </p:nvSpPr>
        <p:spPr bwMode="auto">
          <a:xfrm flipH="1" flipV="1">
            <a:off x="1687513" y="2605088"/>
            <a:ext cx="2368550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24" name="Oval 35"/>
          <p:cNvSpPr>
            <a:spLocks noChangeArrowheads="1"/>
          </p:cNvSpPr>
          <p:nvPr/>
        </p:nvSpPr>
        <p:spPr bwMode="auto">
          <a:xfrm>
            <a:off x="893763" y="2136775"/>
            <a:ext cx="760412" cy="771525"/>
          </a:xfrm>
          <a:prstGeom prst="ellipse">
            <a:avLst/>
          </a:prstGeom>
          <a:solidFill>
            <a:srgbClr val="9BFF9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25" name="Text Box 36"/>
          <p:cNvSpPr txBox="1">
            <a:spLocks noChangeArrowheads="1"/>
          </p:cNvSpPr>
          <p:nvPr/>
        </p:nvSpPr>
        <p:spPr bwMode="auto">
          <a:xfrm>
            <a:off x="5661025" y="3136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d</a:t>
            </a:r>
          </a:p>
        </p:txBody>
      </p:sp>
      <p:sp>
        <p:nvSpPr>
          <p:cNvPr id="47126" name="Line 37"/>
          <p:cNvSpPr>
            <a:spLocks noChangeShapeType="1"/>
          </p:cNvSpPr>
          <p:nvPr/>
        </p:nvSpPr>
        <p:spPr bwMode="auto">
          <a:xfrm flipH="1" flipV="1">
            <a:off x="4273550" y="3516313"/>
            <a:ext cx="619125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27" name="Text Box 38"/>
          <p:cNvSpPr txBox="1">
            <a:spLocks noChangeArrowheads="1"/>
          </p:cNvSpPr>
          <p:nvPr/>
        </p:nvSpPr>
        <p:spPr bwMode="auto">
          <a:xfrm>
            <a:off x="4302125" y="324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</a:t>
            </a:r>
          </a:p>
        </p:txBody>
      </p:sp>
      <p:sp>
        <p:nvSpPr>
          <p:cNvPr id="47128" name="Line 39"/>
          <p:cNvSpPr>
            <a:spLocks noChangeShapeType="1"/>
          </p:cNvSpPr>
          <p:nvPr/>
        </p:nvSpPr>
        <p:spPr bwMode="auto">
          <a:xfrm flipH="1" flipV="1">
            <a:off x="904875" y="254952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29" name="Text Box 40"/>
          <p:cNvSpPr txBox="1">
            <a:spLocks noChangeArrowheads="1"/>
          </p:cNvSpPr>
          <p:nvPr/>
        </p:nvSpPr>
        <p:spPr bwMode="auto">
          <a:xfrm>
            <a:off x="1171575" y="22113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f</a:t>
            </a:r>
          </a:p>
        </p:txBody>
      </p:sp>
      <p:sp>
        <p:nvSpPr>
          <p:cNvPr id="47130" name="Line 41"/>
          <p:cNvSpPr>
            <a:spLocks noChangeShapeType="1"/>
          </p:cNvSpPr>
          <p:nvPr/>
        </p:nvSpPr>
        <p:spPr bwMode="auto">
          <a:xfrm flipV="1">
            <a:off x="1687513" y="1844675"/>
            <a:ext cx="1195387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31" name="Text Box 42"/>
          <p:cNvSpPr txBox="1">
            <a:spLocks noChangeArrowheads="1"/>
          </p:cNvSpPr>
          <p:nvPr/>
        </p:nvSpPr>
        <p:spPr bwMode="auto">
          <a:xfrm>
            <a:off x="2171700" y="178593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</a:t>
            </a:r>
          </a:p>
        </p:txBody>
      </p:sp>
      <p:sp>
        <p:nvSpPr>
          <p:cNvPr id="47132" name="Line 43"/>
          <p:cNvSpPr>
            <a:spLocks noChangeShapeType="1"/>
          </p:cNvSpPr>
          <p:nvPr/>
        </p:nvSpPr>
        <p:spPr bwMode="auto">
          <a:xfrm flipH="1" flipV="1">
            <a:off x="3544888" y="1865313"/>
            <a:ext cx="1325562" cy="182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33" name="Text Box 44"/>
          <p:cNvSpPr txBox="1">
            <a:spLocks noChangeArrowheads="1"/>
          </p:cNvSpPr>
          <p:nvPr/>
        </p:nvSpPr>
        <p:spPr bwMode="auto">
          <a:xfrm>
            <a:off x="3878263" y="2074863"/>
            <a:ext cx="38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</a:t>
            </a:r>
            <a:r>
              <a:rPr lang="en-US" altLang="ko-KR" sz="2400" baseline="-25000">
                <a:latin typeface="Arial" panose="020B0604020202020204" pitchFamily="34" charset="0"/>
                <a:ea typeface="굴림" panose="020B0600000101010101" pitchFamily="50" charset="-127"/>
              </a:rPr>
              <a:t>1</a:t>
            </a: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7134" name="Line 45"/>
          <p:cNvSpPr>
            <a:spLocks noChangeShapeType="1"/>
          </p:cNvSpPr>
          <p:nvPr/>
        </p:nvSpPr>
        <p:spPr bwMode="auto">
          <a:xfrm flipV="1">
            <a:off x="1665288" y="1898650"/>
            <a:ext cx="1771650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35" name="Text Box 46"/>
          <p:cNvSpPr txBox="1">
            <a:spLocks noChangeArrowheads="1"/>
          </p:cNvSpPr>
          <p:nvPr/>
        </p:nvSpPr>
        <p:spPr bwMode="auto">
          <a:xfrm>
            <a:off x="2930525" y="2017713"/>
            <a:ext cx="38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</a:t>
            </a:r>
            <a:r>
              <a:rPr lang="en-US" altLang="ko-KR" sz="2400" baseline="-25000">
                <a:latin typeface="Arial" panose="020B0604020202020204" pitchFamily="34" charset="0"/>
                <a:ea typeface="굴림" panose="020B0600000101010101" pitchFamily="50" charset="-127"/>
              </a:rPr>
              <a:t>2</a:t>
            </a: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47136" name="Group 73"/>
          <p:cNvGrpSpPr>
            <a:grpSpLocks/>
          </p:cNvGrpSpPr>
          <p:nvPr/>
        </p:nvGrpSpPr>
        <p:grpSpPr bwMode="auto">
          <a:xfrm>
            <a:off x="5280025" y="3743325"/>
            <a:ext cx="3659188" cy="2690813"/>
            <a:chOff x="3326" y="2358"/>
            <a:chExt cx="2305" cy="1695"/>
          </a:xfrm>
        </p:grpSpPr>
        <p:sp>
          <p:nvSpPr>
            <p:cNvPr id="47143" name="Oval 47"/>
            <p:cNvSpPr>
              <a:spLocks noChangeArrowheads="1"/>
            </p:cNvSpPr>
            <p:nvPr/>
          </p:nvSpPr>
          <p:spPr bwMode="auto">
            <a:xfrm>
              <a:off x="4258" y="2358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eye</a:t>
              </a:r>
            </a:p>
          </p:txBody>
        </p:sp>
        <p:sp>
          <p:nvSpPr>
            <p:cNvPr id="47144" name="Oval 48"/>
            <p:cNvSpPr>
              <a:spLocks noChangeArrowheads="1"/>
            </p:cNvSpPr>
            <p:nvPr/>
          </p:nvSpPr>
          <p:spPr bwMode="auto">
            <a:xfrm>
              <a:off x="3654" y="2958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a</a:t>
              </a:r>
            </a:p>
          </p:txBody>
        </p:sp>
        <p:sp>
          <p:nvSpPr>
            <p:cNvPr id="47145" name="Oval 49"/>
            <p:cNvSpPr>
              <a:spLocks noChangeArrowheads="1"/>
            </p:cNvSpPr>
            <p:nvPr/>
          </p:nvSpPr>
          <p:spPr bwMode="auto">
            <a:xfrm>
              <a:off x="4898" y="2946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b</a:t>
              </a:r>
            </a:p>
          </p:txBody>
        </p:sp>
        <p:sp>
          <p:nvSpPr>
            <p:cNvPr id="47146" name="Oval 50"/>
            <p:cNvSpPr>
              <a:spLocks noChangeArrowheads="1"/>
            </p:cNvSpPr>
            <p:nvPr/>
          </p:nvSpPr>
          <p:spPr bwMode="auto">
            <a:xfrm>
              <a:off x="4274" y="2946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s</a:t>
              </a:r>
              <a:r>
                <a:rPr lang="en-US" altLang="ko-KR" sz="2400" baseline="-25000">
                  <a:latin typeface="Arial" panose="020B0604020202020204" pitchFamily="34" charset="0"/>
                  <a:ea typeface="굴림" panose="020B0600000101010101" pitchFamily="50" charset="-127"/>
                </a:rPr>
                <a:t>0</a:t>
              </a:r>
              <a:endParaRPr lang="en-US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7147" name="Line 51"/>
            <p:cNvSpPr>
              <a:spLocks noChangeShapeType="1"/>
            </p:cNvSpPr>
            <p:nvPr/>
          </p:nvSpPr>
          <p:spPr bwMode="auto">
            <a:xfrm flipH="1">
              <a:off x="3866" y="2610"/>
              <a:ext cx="440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48" name="Line 52"/>
            <p:cNvSpPr>
              <a:spLocks noChangeShapeType="1"/>
            </p:cNvSpPr>
            <p:nvPr/>
          </p:nvSpPr>
          <p:spPr bwMode="auto">
            <a:xfrm>
              <a:off x="4402" y="2630"/>
              <a:ext cx="0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49" name="Line 53"/>
            <p:cNvSpPr>
              <a:spLocks noChangeShapeType="1"/>
            </p:cNvSpPr>
            <p:nvPr/>
          </p:nvSpPr>
          <p:spPr bwMode="auto">
            <a:xfrm>
              <a:off x="4490" y="2590"/>
              <a:ext cx="44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50" name="Oval 54"/>
            <p:cNvSpPr>
              <a:spLocks noChangeArrowheads="1"/>
            </p:cNvSpPr>
            <p:nvPr/>
          </p:nvSpPr>
          <p:spPr bwMode="auto">
            <a:xfrm>
              <a:off x="3326" y="3790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e</a:t>
              </a:r>
            </a:p>
          </p:txBody>
        </p:sp>
        <p:sp>
          <p:nvSpPr>
            <p:cNvPr id="47151" name="Oval 55"/>
            <p:cNvSpPr>
              <a:spLocks noChangeArrowheads="1"/>
            </p:cNvSpPr>
            <p:nvPr/>
          </p:nvSpPr>
          <p:spPr bwMode="auto">
            <a:xfrm>
              <a:off x="4030" y="3778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f</a:t>
              </a:r>
            </a:p>
          </p:txBody>
        </p:sp>
        <p:sp>
          <p:nvSpPr>
            <p:cNvPr id="47152" name="Oval 56"/>
            <p:cNvSpPr>
              <a:spLocks noChangeArrowheads="1"/>
            </p:cNvSpPr>
            <p:nvPr/>
          </p:nvSpPr>
          <p:spPr bwMode="auto">
            <a:xfrm>
              <a:off x="3678" y="3778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s</a:t>
              </a:r>
              <a:r>
                <a:rPr lang="en-US" altLang="ko-KR" sz="2400" baseline="-25000">
                  <a:latin typeface="Arial" panose="020B0604020202020204" pitchFamily="34" charset="0"/>
                  <a:ea typeface="굴림" panose="020B0600000101010101" pitchFamily="50" charset="-127"/>
                </a:rPr>
                <a:t>2</a:t>
              </a:r>
              <a:endParaRPr lang="en-US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7153" name="Oval 60"/>
            <p:cNvSpPr>
              <a:spLocks noChangeArrowheads="1"/>
            </p:cNvSpPr>
            <p:nvPr/>
          </p:nvSpPr>
          <p:spPr bwMode="auto">
            <a:xfrm>
              <a:off x="4658" y="3782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c</a:t>
              </a:r>
            </a:p>
          </p:txBody>
        </p:sp>
        <p:sp>
          <p:nvSpPr>
            <p:cNvPr id="47154" name="Oval 61"/>
            <p:cNvSpPr>
              <a:spLocks noChangeArrowheads="1"/>
            </p:cNvSpPr>
            <p:nvPr/>
          </p:nvSpPr>
          <p:spPr bwMode="auto">
            <a:xfrm>
              <a:off x="5362" y="3770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b</a:t>
              </a:r>
            </a:p>
          </p:txBody>
        </p:sp>
        <p:sp>
          <p:nvSpPr>
            <p:cNvPr id="47155" name="Oval 62"/>
            <p:cNvSpPr>
              <a:spLocks noChangeArrowheads="1"/>
            </p:cNvSpPr>
            <p:nvPr/>
          </p:nvSpPr>
          <p:spPr bwMode="auto">
            <a:xfrm>
              <a:off x="5010" y="3770"/>
              <a:ext cx="269" cy="263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s</a:t>
              </a:r>
              <a:r>
                <a:rPr lang="en-US" altLang="ko-KR" sz="2400" baseline="-25000">
                  <a:latin typeface="Arial" panose="020B0604020202020204" pitchFamily="34" charset="0"/>
                  <a:ea typeface="굴림" panose="020B0600000101010101" pitchFamily="50" charset="-127"/>
                </a:rPr>
                <a:t>1</a:t>
              </a:r>
              <a:endParaRPr lang="en-US" altLang="ko-KR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7156" name="Line 63"/>
            <p:cNvSpPr>
              <a:spLocks noChangeShapeType="1"/>
            </p:cNvSpPr>
            <p:nvPr/>
          </p:nvSpPr>
          <p:spPr bwMode="auto">
            <a:xfrm flipH="1">
              <a:off x="3466" y="3198"/>
              <a:ext cx="20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57" name="Line 64"/>
            <p:cNvSpPr>
              <a:spLocks noChangeShapeType="1"/>
            </p:cNvSpPr>
            <p:nvPr/>
          </p:nvSpPr>
          <p:spPr bwMode="auto">
            <a:xfrm>
              <a:off x="3742" y="3238"/>
              <a:ext cx="68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58" name="Line 65"/>
            <p:cNvSpPr>
              <a:spLocks noChangeShapeType="1"/>
            </p:cNvSpPr>
            <p:nvPr/>
          </p:nvSpPr>
          <p:spPr bwMode="auto">
            <a:xfrm>
              <a:off x="3842" y="3218"/>
              <a:ext cx="280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59" name="Line 69"/>
            <p:cNvSpPr>
              <a:spLocks noChangeShapeType="1"/>
            </p:cNvSpPr>
            <p:nvPr/>
          </p:nvSpPr>
          <p:spPr bwMode="auto">
            <a:xfrm flipH="1">
              <a:off x="4862" y="3210"/>
              <a:ext cx="104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60" name="Line 70"/>
            <p:cNvSpPr>
              <a:spLocks noChangeShapeType="1"/>
            </p:cNvSpPr>
            <p:nvPr/>
          </p:nvSpPr>
          <p:spPr bwMode="auto">
            <a:xfrm>
              <a:off x="5078" y="3194"/>
              <a:ext cx="68" cy="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61" name="Line 71"/>
            <p:cNvSpPr>
              <a:spLocks noChangeShapeType="1"/>
            </p:cNvSpPr>
            <p:nvPr/>
          </p:nvSpPr>
          <p:spPr bwMode="auto">
            <a:xfrm>
              <a:off x="5146" y="3174"/>
              <a:ext cx="31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7137" name="Text Box 75"/>
          <p:cNvSpPr txBox="1">
            <a:spLocks noChangeArrowheads="1"/>
          </p:cNvSpPr>
          <p:nvPr/>
        </p:nvSpPr>
        <p:spPr bwMode="auto">
          <a:xfrm>
            <a:off x="6111875" y="41227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R</a:t>
            </a:r>
          </a:p>
        </p:txBody>
      </p:sp>
      <p:sp>
        <p:nvSpPr>
          <p:cNvPr id="47138" name="Text Box 76"/>
          <p:cNvSpPr txBox="1">
            <a:spLocks noChangeArrowheads="1"/>
          </p:cNvSpPr>
          <p:nvPr/>
        </p:nvSpPr>
        <p:spPr bwMode="auto">
          <a:xfrm>
            <a:off x="7467600" y="41227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</a:t>
            </a:r>
          </a:p>
        </p:txBody>
      </p:sp>
      <p:sp>
        <p:nvSpPr>
          <p:cNvPr id="47139" name="Text Box 77"/>
          <p:cNvSpPr txBox="1">
            <a:spLocks noChangeArrowheads="1"/>
          </p:cNvSpPr>
          <p:nvPr/>
        </p:nvSpPr>
        <p:spPr bwMode="auto">
          <a:xfrm>
            <a:off x="5311775" y="5256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R</a:t>
            </a:r>
          </a:p>
        </p:txBody>
      </p:sp>
      <p:sp>
        <p:nvSpPr>
          <p:cNvPr id="47140" name="Text Box 78"/>
          <p:cNvSpPr txBox="1">
            <a:spLocks noChangeArrowheads="1"/>
          </p:cNvSpPr>
          <p:nvPr/>
        </p:nvSpPr>
        <p:spPr bwMode="auto">
          <a:xfrm>
            <a:off x="7531100" y="53609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R</a:t>
            </a:r>
          </a:p>
        </p:txBody>
      </p:sp>
      <p:sp>
        <p:nvSpPr>
          <p:cNvPr id="47141" name="Text Box 79"/>
          <p:cNvSpPr txBox="1">
            <a:spLocks noChangeArrowheads="1"/>
          </p:cNvSpPr>
          <p:nvPr/>
        </p:nvSpPr>
        <p:spPr bwMode="auto">
          <a:xfrm>
            <a:off x="8410575" y="53514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</a:t>
            </a:r>
          </a:p>
        </p:txBody>
      </p:sp>
      <p:sp>
        <p:nvSpPr>
          <p:cNvPr id="47142" name="Text Box 80"/>
          <p:cNvSpPr txBox="1">
            <a:spLocks noChangeArrowheads="1"/>
          </p:cNvSpPr>
          <p:nvPr/>
        </p:nvSpPr>
        <p:spPr bwMode="auto">
          <a:xfrm>
            <a:off x="6315075" y="526573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Acceleration Methods for Ray Tracing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Rendering time for a ray tracer depends on the number of ray intersection tests per pixel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The number of pixels X the number of primitives in the scene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Early efforts focused on accelerating the ray-object intersection tests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Ray-triangle intersection tests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More advanced methods required to make ray tracing practical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Bounding volume hierarchies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Spatial subdivision (e.g., kd-trees)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510088"/>
            <a:ext cx="2028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Bounding Volumes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65263"/>
            <a:ext cx="83185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Enclose complex objects within a simple-to-intersect objects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If the ray does not intersect the simple object then its contents can be ignored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The likelihood that it will strike the object depends on how tightly the volume surrounds the object.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Spheres are simple, but not tight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Axis-aligned bounding boxes often better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Can use nested or hierarchical bounding volumes</a:t>
            </a:r>
          </a:p>
        </p:txBody>
      </p:sp>
      <p:pic>
        <p:nvPicPr>
          <p:cNvPr id="51204" name="Picture 4" descr="sbv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0957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bbo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1600"/>
            <a:ext cx="36655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Bounding Volumes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200" smtClean="0">
                <a:ea typeface="굴림" panose="020B0600000101010101" pitchFamily="50" charset="-127"/>
              </a:rPr>
              <a:t>Sphere [Whitted80]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Cheap to compute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Cheap test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Potentially very bad fit</a:t>
            </a:r>
          </a:p>
          <a:p>
            <a:pPr>
              <a:lnSpc>
                <a:spcPct val="90000"/>
              </a:lnSpc>
            </a:pPr>
            <a:r>
              <a:rPr lang="en-US" altLang="ko-KR" sz="3200" smtClean="0">
                <a:ea typeface="굴림" panose="020B0600000101010101" pitchFamily="50" charset="-127"/>
              </a:rPr>
              <a:t>Axis-Aligned Bounding Box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Very cheap to compute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Cheap test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Tighter than sphere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2901987">
            <a:off x="6285706" y="2374107"/>
            <a:ext cx="1939925" cy="87312"/>
          </a:xfrm>
          <a:prstGeom prst="parallelogram">
            <a:avLst>
              <a:gd name="adj" fmla="val 55545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6324600" y="1450975"/>
            <a:ext cx="1905000" cy="1909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7086600" y="2362200"/>
            <a:ext cx="457200" cy="304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2901987">
            <a:off x="6361906" y="4733132"/>
            <a:ext cx="1939925" cy="87312"/>
          </a:xfrm>
          <a:prstGeom prst="parallelogram">
            <a:avLst>
              <a:gd name="adj" fmla="val 55545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7162800" y="4721225"/>
            <a:ext cx="457200" cy="304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665913" y="4075113"/>
            <a:ext cx="1327150" cy="139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Bounding Volumes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Oriented Bounding Box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Fairly cheap to compute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Fairly Cheap test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Generally fairly tight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Slabs / K-dops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More expensive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to compute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Fairly cheap test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Can be tighter than OBB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7210425" y="1924050"/>
            <a:ext cx="457200" cy="1939925"/>
            <a:chOff x="4542" y="1212"/>
            <a:chExt cx="288" cy="1222"/>
          </a:xfrm>
        </p:grpSpPr>
        <p:sp>
          <p:nvSpPr>
            <p:cNvPr id="55309" name="AutoShape 5"/>
            <p:cNvSpPr>
              <a:spLocks noChangeArrowheads="1"/>
            </p:cNvSpPr>
            <p:nvPr/>
          </p:nvSpPr>
          <p:spPr bwMode="auto">
            <a:xfrm rot="2901987">
              <a:off x="4038" y="1795"/>
              <a:ext cx="1222" cy="55"/>
            </a:xfrm>
            <a:prstGeom prst="parallelogram">
              <a:avLst>
                <a:gd name="adj" fmla="val 55545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5310" name="AutoShape 6"/>
            <p:cNvSpPr>
              <a:spLocks noChangeArrowheads="1"/>
            </p:cNvSpPr>
            <p:nvPr/>
          </p:nvSpPr>
          <p:spPr bwMode="auto">
            <a:xfrm>
              <a:off x="4542" y="1788"/>
              <a:ext cx="28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5301" name="Rectangle 7"/>
          <p:cNvSpPr>
            <a:spLocks noChangeArrowheads="1"/>
          </p:cNvSpPr>
          <p:nvPr/>
        </p:nvSpPr>
        <p:spPr bwMode="auto">
          <a:xfrm rot="-2391912">
            <a:off x="7169150" y="1949450"/>
            <a:ext cx="465138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55302" name="Group 8"/>
          <p:cNvGrpSpPr>
            <a:grpSpLocks/>
          </p:cNvGrpSpPr>
          <p:nvPr/>
        </p:nvGrpSpPr>
        <p:grpSpPr bwMode="auto">
          <a:xfrm>
            <a:off x="6823075" y="3738563"/>
            <a:ext cx="457200" cy="1939925"/>
            <a:chOff x="4542" y="1212"/>
            <a:chExt cx="288" cy="1222"/>
          </a:xfrm>
        </p:grpSpPr>
        <p:sp>
          <p:nvSpPr>
            <p:cNvPr id="55307" name="AutoShape 9"/>
            <p:cNvSpPr>
              <a:spLocks noChangeArrowheads="1"/>
            </p:cNvSpPr>
            <p:nvPr/>
          </p:nvSpPr>
          <p:spPr bwMode="auto">
            <a:xfrm rot="2901987">
              <a:off x="4038" y="1795"/>
              <a:ext cx="1222" cy="55"/>
            </a:xfrm>
            <a:prstGeom prst="parallelogram">
              <a:avLst>
                <a:gd name="adj" fmla="val 55545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5308" name="AutoShape 10"/>
            <p:cNvSpPr>
              <a:spLocks noChangeArrowheads="1"/>
            </p:cNvSpPr>
            <p:nvPr/>
          </p:nvSpPr>
          <p:spPr bwMode="auto">
            <a:xfrm>
              <a:off x="4542" y="1788"/>
              <a:ext cx="288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5303" name="Line 11"/>
          <p:cNvSpPr>
            <a:spLocks noChangeShapeType="1"/>
          </p:cNvSpPr>
          <p:nvPr/>
        </p:nvSpPr>
        <p:spPr bwMode="auto">
          <a:xfrm>
            <a:off x="6059488" y="3589338"/>
            <a:ext cx="1344612" cy="22272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304" name="Line 12"/>
          <p:cNvSpPr>
            <a:spLocks noChangeShapeType="1"/>
          </p:cNvSpPr>
          <p:nvPr/>
        </p:nvSpPr>
        <p:spPr bwMode="auto">
          <a:xfrm>
            <a:off x="6581775" y="3498850"/>
            <a:ext cx="1403350" cy="232568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305" name="Line 13"/>
          <p:cNvSpPr>
            <a:spLocks noChangeShapeType="1"/>
          </p:cNvSpPr>
          <p:nvPr/>
        </p:nvSpPr>
        <p:spPr bwMode="auto">
          <a:xfrm>
            <a:off x="5942013" y="3811588"/>
            <a:ext cx="2654300" cy="15351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306" name="Line 14"/>
          <p:cNvSpPr>
            <a:spLocks noChangeShapeType="1"/>
          </p:cNvSpPr>
          <p:nvPr/>
        </p:nvSpPr>
        <p:spPr bwMode="auto">
          <a:xfrm>
            <a:off x="5861050" y="4352925"/>
            <a:ext cx="2887663" cy="167005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Hierarchical Bounding Volumes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Organize bounding volumes as a tree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Choose a partitioning plane and distribute triangles into left and right nodes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Each ray starts with the scene BV and traverses down through the hierarchy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87463" y="4556125"/>
            <a:ext cx="2322512" cy="1416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495425" y="4572000"/>
            <a:ext cx="438150" cy="3651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2033588" y="5399088"/>
            <a:ext cx="333375" cy="484187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1303338" y="5041900"/>
            <a:ext cx="477837" cy="342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1487488" y="5589588"/>
            <a:ext cx="349250" cy="35083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3179763" y="4603750"/>
            <a:ext cx="414337" cy="4127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3189288" y="5256213"/>
            <a:ext cx="388937" cy="460375"/>
          </a:xfrm>
          <a:prstGeom prst="can">
            <a:avLst>
              <a:gd name="adj" fmla="val 295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471613" y="5399088"/>
            <a:ext cx="898525" cy="555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281113" y="4565650"/>
            <a:ext cx="660400" cy="650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159125" y="4621213"/>
            <a:ext cx="446088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3160713" y="5249863"/>
            <a:ext cx="422275" cy="47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481138" y="5583238"/>
            <a:ext cx="357187" cy="36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030413" y="5418138"/>
            <a:ext cx="325437" cy="45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308100" y="5029200"/>
            <a:ext cx="492125" cy="18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476375" y="4562475"/>
            <a:ext cx="460375" cy="37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>
            <a:off x="7878763" y="4610100"/>
            <a:ext cx="377825" cy="377825"/>
          </a:xfrm>
          <a:prstGeom prst="sun">
            <a:avLst>
              <a:gd name="adj" fmla="val 25000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7862888" y="4625975"/>
            <a:ext cx="404812" cy="366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>
            <a:off x="7212013" y="4659313"/>
            <a:ext cx="336550" cy="392112"/>
          </a:xfrm>
          <a:prstGeom prst="can">
            <a:avLst>
              <a:gd name="adj" fmla="val 29127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7202488" y="4654550"/>
            <a:ext cx="366712" cy="407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5192713" y="4662488"/>
            <a:ext cx="528637" cy="330200"/>
            <a:chOff x="3991" y="2961"/>
            <a:chExt cx="333" cy="208"/>
          </a:xfrm>
        </p:grpSpPr>
        <p:sp>
          <p:nvSpPr>
            <p:cNvPr id="57427" name="AutoShape 24"/>
            <p:cNvSpPr>
              <a:spLocks noChangeArrowheads="1"/>
            </p:cNvSpPr>
            <p:nvPr/>
          </p:nvSpPr>
          <p:spPr bwMode="auto">
            <a:xfrm>
              <a:off x="4199" y="2961"/>
              <a:ext cx="125" cy="181"/>
            </a:xfrm>
            <a:prstGeom prst="lightningBolt">
              <a:avLst/>
            </a:prstGeom>
            <a:solidFill>
              <a:schemeClr val="accent1">
                <a:alpha val="27058"/>
              </a:schemeClr>
            </a:solidFill>
            <a:ln w="9525">
              <a:solidFill>
                <a:srgbClr val="7ABE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7428" name="AutoShape 25"/>
            <p:cNvSpPr>
              <a:spLocks noChangeArrowheads="1"/>
            </p:cNvSpPr>
            <p:nvPr/>
          </p:nvSpPr>
          <p:spPr bwMode="auto">
            <a:xfrm>
              <a:off x="3995" y="3030"/>
              <a:ext cx="132" cy="130"/>
            </a:xfrm>
            <a:prstGeom prst="plus">
              <a:avLst>
                <a:gd name="adj" fmla="val 25000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rgbClr val="7ABEB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7429" name="Rectangle 26"/>
            <p:cNvSpPr>
              <a:spLocks noChangeArrowheads="1"/>
            </p:cNvSpPr>
            <p:nvPr/>
          </p:nvSpPr>
          <p:spPr bwMode="auto">
            <a:xfrm>
              <a:off x="3991" y="2961"/>
              <a:ext cx="333" cy="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7430" name="Rectangle 27"/>
            <p:cNvSpPr>
              <a:spLocks noChangeArrowheads="1"/>
            </p:cNvSpPr>
            <p:nvPr/>
          </p:nvSpPr>
          <p:spPr bwMode="auto">
            <a:xfrm>
              <a:off x="3993" y="3028"/>
              <a:ext cx="134" cy="134"/>
            </a:xfrm>
            <a:prstGeom prst="rect">
              <a:avLst/>
            </a:prstGeom>
            <a:noFill/>
            <a:ln w="9525">
              <a:solidFill>
                <a:srgbClr val="7ABE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57431" name="Rectangle 28"/>
            <p:cNvSpPr>
              <a:spLocks noChangeArrowheads="1"/>
            </p:cNvSpPr>
            <p:nvPr/>
          </p:nvSpPr>
          <p:spPr bwMode="auto">
            <a:xfrm>
              <a:off x="4199" y="2970"/>
              <a:ext cx="121" cy="170"/>
            </a:xfrm>
            <a:prstGeom prst="rect">
              <a:avLst/>
            </a:prstGeom>
            <a:noFill/>
            <a:ln w="9525">
              <a:solidFill>
                <a:srgbClr val="7ABE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57368" name="AutoShape 29"/>
          <p:cNvSpPr>
            <a:spLocks noChangeArrowheads="1"/>
          </p:cNvSpPr>
          <p:nvPr/>
        </p:nvSpPr>
        <p:spPr bwMode="auto">
          <a:xfrm>
            <a:off x="6572250" y="4662488"/>
            <a:ext cx="314325" cy="260350"/>
          </a:xfrm>
          <a:prstGeom prst="smileyFace">
            <a:avLst>
              <a:gd name="adj" fmla="val 4653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69" name="AutoShape 30"/>
          <p:cNvSpPr>
            <a:spLocks noChangeArrowheads="1"/>
          </p:cNvSpPr>
          <p:nvPr/>
        </p:nvSpPr>
        <p:spPr bwMode="auto">
          <a:xfrm>
            <a:off x="6434138" y="5000625"/>
            <a:ext cx="341312" cy="2460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70" name="Rectangle 31"/>
          <p:cNvSpPr>
            <a:spLocks noChangeArrowheads="1"/>
          </p:cNvSpPr>
          <p:nvPr/>
        </p:nvSpPr>
        <p:spPr bwMode="auto">
          <a:xfrm>
            <a:off x="6434138" y="4991100"/>
            <a:ext cx="354012" cy="134938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1" name="Rectangle 32"/>
          <p:cNvSpPr>
            <a:spLocks noChangeArrowheads="1"/>
          </p:cNvSpPr>
          <p:nvPr/>
        </p:nvSpPr>
        <p:spPr bwMode="auto">
          <a:xfrm>
            <a:off x="6559550" y="4654550"/>
            <a:ext cx="327025" cy="273050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2" name="AutoShape 33"/>
          <p:cNvSpPr>
            <a:spLocks noChangeArrowheads="1"/>
          </p:cNvSpPr>
          <p:nvPr/>
        </p:nvSpPr>
        <p:spPr bwMode="auto">
          <a:xfrm>
            <a:off x="6546850" y="3656013"/>
            <a:ext cx="144463" cy="133350"/>
          </a:xfrm>
          <a:prstGeom prst="smileyFace">
            <a:avLst>
              <a:gd name="adj" fmla="val 4653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3" name="AutoShape 34"/>
          <p:cNvSpPr>
            <a:spLocks noChangeArrowheads="1"/>
          </p:cNvSpPr>
          <p:nvPr/>
        </p:nvSpPr>
        <p:spPr bwMode="auto">
          <a:xfrm>
            <a:off x="6723063" y="3960813"/>
            <a:ext cx="109537" cy="180975"/>
          </a:xfrm>
          <a:prstGeom prst="lightningBolt">
            <a:avLst/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4" name="AutoShape 35"/>
          <p:cNvSpPr>
            <a:spLocks noChangeArrowheads="1"/>
          </p:cNvSpPr>
          <p:nvPr/>
        </p:nvSpPr>
        <p:spPr bwMode="auto">
          <a:xfrm>
            <a:off x="6483350" y="3830638"/>
            <a:ext cx="155575" cy="127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75" name="AutoShape 36"/>
          <p:cNvSpPr>
            <a:spLocks noChangeArrowheads="1"/>
          </p:cNvSpPr>
          <p:nvPr/>
        </p:nvSpPr>
        <p:spPr bwMode="auto">
          <a:xfrm>
            <a:off x="6542088" y="4025900"/>
            <a:ext cx="117475" cy="130175"/>
          </a:xfrm>
          <a:prstGeom prst="plus">
            <a:avLst>
              <a:gd name="adj" fmla="val 25000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6" name="AutoShape 37"/>
          <p:cNvSpPr>
            <a:spLocks noChangeArrowheads="1"/>
          </p:cNvSpPr>
          <p:nvPr/>
        </p:nvSpPr>
        <p:spPr bwMode="auto">
          <a:xfrm>
            <a:off x="7099300" y="3667125"/>
            <a:ext cx="136525" cy="153988"/>
          </a:xfrm>
          <a:prstGeom prst="sun">
            <a:avLst>
              <a:gd name="adj" fmla="val 25000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7" name="AutoShape 38"/>
          <p:cNvSpPr>
            <a:spLocks noChangeArrowheads="1"/>
          </p:cNvSpPr>
          <p:nvPr/>
        </p:nvSpPr>
        <p:spPr bwMode="auto">
          <a:xfrm>
            <a:off x="7104063" y="3910013"/>
            <a:ext cx="128587" cy="169862"/>
          </a:xfrm>
          <a:prstGeom prst="can">
            <a:avLst>
              <a:gd name="adj" fmla="val 33025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8" name="Rectangle 39"/>
          <p:cNvSpPr>
            <a:spLocks noChangeArrowheads="1"/>
          </p:cNvSpPr>
          <p:nvPr/>
        </p:nvSpPr>
        <p:spPr bwMode="auto">
          <a:xfrm>
            <a:off x="6538913" y="3960813"/>
            <a:ext cx="293687" cy="207962"/>
          </a:xfrm>
          <a:prstGeom prst="rect">
            <a:avLst/>
          </a:prstGeom>
          <a:noFill/>
          <a:ln w="19050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79" name="Rectangle 40"/>
          <p:cNvSpPr>
            <a:spLocks noChangeArrowheads="1"/>
          </p:cNvSpPr>
          <p:nvPr/>
        </p:nvSpPr>
        <p:spPr bwMode="auto">
          <a:xfrm>
            <a:off x="6475413" y="3654425"/>
            <a:ext cx="217487" cy="239713"/>
          </a:xfrm>
          <a:prstGeom prst="rect">
            <a:avLst/>
          </a:prstGeom>
          <a:noFill/>
          <a:ln w="19050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0" name="Rectangle 41"/>
          <p:cNvSpPr>
            <a:spLocks noChangeArrowheads="1"/>
          </p:cNvSpPr>
          <p:nvPr/>
        </p:nvSpPr>
        <p:spPr bwMode="auto">
          <a:xfrm>
            <a:off x="7094538" y="3673475"/>
            <a:ext cx="146050" cy="149225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1" name="Rectangle 42"/>
          <p:cNvSpPr>
            <a:spLocks noChangeArrowheads="1"/>
          </p:cNvSpPr>
          <p:nvPr/>
        </p:nvSpPr>
        <p:spPr bwMode="auto">
          <a:xfrm>
            <a:off x="7094538" y="3908425"/>
            <a:ext cx="139700" cy="174625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2" name="Rectangle 43"/>
          <p:cNvSpPr>
            <a:spLocks noChangeArrowheads="1"/>
          </p:cNvSpPr>
          <p:nvPr/>
        </p:nvSpPr>
        <p:spPr bwMode="auto">
          <a:xfrm>
            <a:off x="6540500" y="4024313"/>
            <a:ext cx="119063" cy="133350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3" name="Rectangle 44"/>
          <p:cNvSpPr>
            <a:spLocks noChangeArrowheads="1"/>
          </p:cNvSpPr>
          <p:nvPr/>
        </p:nvSpPr>
        <p:spPr bwMode="auto">
          <a:xfrm>
            <a:off x="6723063" y="3970338"/>
            <a:ext cx="106362" cy="169862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4" name="Rectangle 45"/>
          <p:cNvSpPr>
            <a:spLocks noChangeArrowheads="1"/>
          </p:cNvSpPr>
          <p:nvPr/>
        </p:nvSpPr>
        <p:spPr bwMode="auto">
          <a:xfrm>
            <a:off x="6483350" y="3825875"/>
            <a:ext cx="161925" cy="68263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5" name="Rectangle 46"/>
          <p:cNvSpPr>
            <a:spLocks noChangeArrowheads="1"/>
          </p:cNvSpPr>
          <p:nvPr/>
        </p:nvSpPr>
        <p:spPr bwMode="auto">
          <a:xfrm>
            <a:off x="6540500" y="3651250"/>
            <a:ext cx="150813" cy="141288"/>
          </a:xfrm>
          <a:prstGeom prst="rect">
            <a:avLst/>
          </a:prstGeom>
          <a:noFill/>
          <a:ln w="9525">
            <a:solidFill>
              <a:srgbClr val="7AB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6" name="Rectangle 47"/>
          <p:cNvSpPr>
            <a:spLocks noChangeArrowheads="1"/>
          </p:cNvSpPr>
          <p:nvPr/>
        </p:nvSpPr>
        <p:spPr bwMode="auto">
          <a:xfrm>
            <a:off x="6477000" y="3649663"/>
            <a:ext cx="765175" cy="525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7" name="AutoShape 48"/>
          <p:cNvSpPr>
            <a:spLocks noChangeArrowheads="1"/>
          </p:cNvSpPr>
          <p:nvPr/>
        </p:nvSpPr>
        <p:spPr bwMode="auto">
          <a:xfrm>
            <a:off x="6181725" y="5589588"/>
            <a:ext cx="341313" cy="2460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88" name="Rectangle 49"/>
          <p:cNvSpPr>
            <a:spLocks noChangeArrowheads="1"/>
          </p:cNvSpPr>
          <p:nvPr/>
        </p:nvSpPr>
        <p:spPr bwMode="auto">
          <a:xfrm>
            <a:off x="6181725" y="5580063"/>
            <a:ext cx="354013" cy="134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89" name="AutoShape 50"/>
          <p:cNvSpPr>
            <a:spLocks noChangeArrowheads="1"/>
          </p:cNvSpPr>
          <p:nvPr/>
        </p:nvSpPr>
        <p:spPr bwMode="auto">
          <a:xfrm>
            <a:off x="6748463" y="5451475"/>
            <a:ext cx="314325" cy="260350"/>
          </a:xfrm>
          <a:prstGeom prst="smileyFace">
            <a:avLst>
              <a:gd name="adj" fmla="val 4653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0" name="Rectangle 51"/>
          <p:cNvSpPr>
            <a:spLocks noChangeArrowheads="1"/>
          </p:cNvSpPr>
          <p:nvPr/>
        </p:nvSpPr>
        <p:spPr bwMode="auto">
          <a:xfrm>
            <a:off x="6735763" y="5443538"/>
            <a:ext cx="327025" cy="27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1" name="Rectangle 52"/>
          <p:cNvSpPr>
            <a:spLocks noChangeArrowheads="1"/>
          </p:cNvSpPr>
          <p:nvPr/>
        </p:nvSpPr>
        <p:spPr bwMode="auto">
          <a:xfrm>
            <a:off x="6416675" y="4659313"/>
            <a:ext cx="474663" cy="466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2" name="AutoShape 53"/>
          <p:cNvSpPr>
            <a:spLocks noChangeArrowheads="1"/>
          </p:cNvSpPr>
          <p:nvPr/>
        </p:nvSpPr>
        <p:spPr bwMode="auto">
          <a:xfrm>
            <a:off x="5691188" y="5370513"/>
            <a:ext cx="198437" cy="287337"/>
          </a:xfrm>
          <a:prstGeom prst="lightningBolt">
            <a:avLst/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3" name="Rectangle 54"/>
          <p:cNvSpPr>
            <a:spLocks noChangeArrowheads="1"/>
          </p:cNvSpPr>
          <p:nvPr/>
        </p:nvSpPr>
        <p:spPr bwMode="auto">
          <a:xfrm>
            <a:off x="5675313" y="5360988"/>
            <a:ext cx="215900" cy="301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4" name="AutoShape 55"/>
          <p:cNvSpPr>
            <a:spLocks noChangeArrowheads="1"/>
          </p:cNvSpPr>
          <p:nvPr/>
        </p:nvSpPr>
        <p:spPr bwMode="auto">
          <a:xfrm>
            <a:off x="5303838" y="5464175"/>
            <a:ext cx="209550" cy="206375"/>
          </a:xfrm>
          <a:prstGeom prst="plus">
            <a:avLst>
              <a:gd name="adj" fmla="val 25000"/>
            </a:avLst>
          </a:prstGeom>
          <a:solidFill>
            <a:schemeClr val="accent1">
              <a:alpha val="27058"/>
            </a:schemeClr>
          </a:solidFill>
          <a:ln w="9525">
            <a:solidFill>
              <a:srgbClr val="7ABE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5" name="Rectangle 56"/>
          <p:cNvSpPr>
            <a:spLocks noChangeArrowheads="1"/>
          </p:cNvSpPr>
          <p:nvPr/>
        </p:nvSpPr>
        <p:spPr bwMode="auto">
          <a:xfrm>
            <a:off x="5300663" y="5461000"/>
            <a:ext cx="212725" cy="212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6" name="AutoShape 57"/>
          <p:cNvSpPr>
            <a:spLocks noChangeArrowheads="1"/>
          </p:cNvSpPr>
          <p:nvPr/>
        </p:nvSpPr>
        <p:spPr bwMode="auto">
          <a:xfrm>
            <a:off x="7285038" y="5375275"/>
            <a:ext cx="336550" cy="392113"/>
          </a:xfrm>
          <a:prstGeom prst="can">
            <a:avLst>
              <a:gd name="adj" fmla="val 291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7" name="AutoShape 58"/>
          <p:cNvSpPr>
            <a:spLocks noChangeArrowheads="1"/>
          </p:cNvSpPr>
          <p:nvPr/>
        </p:nvSpPr>
        <p:spPr bwMode="auto">
          <a:xfrm>
            <a:off x="7951788" y="5351463"/>
            <a:ext cx="377825" cy="3778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8" name="AutoShape 59"/>
          <p:cNvSpPr>
            <a:spLocks noChangeArrowheads="1"/>
          </p:cNvSpPr>
          <p:nvPr/>
        </p:nvSpPr>
        <p:spPr bwMode="auto">
          <a:xfrm>
            <a:off x="6765925" y="5978525"/>
            <a:ext cx="314325" cy="2603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399" name="AutoShape 60"/>
          <p:cNvSpPr>
            <a:spLocks noChangeArrowheads="1"/>
          </p:cNvSpPr>
          <p:nvPr/>
        </p:nvSpPr>
        <p:spPr bwMode="auto">
          <a:xfrm>
            <a:off x="6183313" y="6069013"/>
            <a:ext cx="341312" cy="2460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400" name="AutoShape 61"/>
          <p:cNvSpPr>
            <a:spLocks noChangeArrowheads="1"/>
          </p:cNvSpPr>
          <p:nvPr/>
        </p:nvSpPr>
        <p:spPr bwMode="auto">
          <a:xfrm>
            <a:off x="5337175" y="5967413"/>
            <a:ext cx="209550" cy="20637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401" name="AutoShape 62"/>
          <p:cNvSpPr>
            <a:spLocks noChangeArrowheads="1"/>
          </p:cNvSpPr>
          <p:nvPr/>
        </p:nvSpPr>
        <p:spPr bwMode="auto">
          <a:xfrm>
            <a:off x="5732463" y="5895975"/>
            <a:ext cx="198437" cy="287338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7402" name="Line 63"/>
          <p:cNvSpPr>
            <a:spLocks noChangeShapeType="1"/>
          </p:cNvSpPr>
          <p:nvPr/>
        </p:nvSpPr>
        <p:spPr bwMode="auto">
          <a:xfrm flipH="1">
            <a:off x="5510213" y="4183063"/>
            <a:ext cx="1096962" cy="4683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3" name="Line 64"/>
          <p:cNvSpPr>
            <a:spLocks noChangeShapeType="1"/>
          </p:cNvSpPr>
          <p:nvPr/>
        </p:nvSpPr>
        <p:spPr bwMode="auto">
          <a:xfrm flipH="1">
            <a:off x="6680200" y="4192588"/>
            <a:ext cx="47625" cy="5000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4" name="Line 65"/>
          <p:cNvSpPr>
            <a:spLocks noChangeShapeType="1"/>
          </p:cNvSpPr>
          <p:nvPr/>
        </p:nvSpPr>
        <p:spPr bwMode="auto">
          <a:xfrm>
            <a:off x="6967538" y="4186238"/>
            <a:ext cx="412750" cy="4683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5" name="Line 66"/>
          <p:cNvSpPr>
            <a:spLocks noChangeShapeType="1"/>
          </p:cNvSpPr>
          <p:nvPr/>
        </p:nvSpPr>
        <p:spPr bwMode="auto">
          <a:xfrm>
            <a:off x="7127875" y="4187825"/>
            <a:ext cx="898525" cy="4048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6" name="Line 67"/>
          <p:cNvSpPr>
            <a:spLocks noChangeShapeType="1"/>
          </p:cNvSpPr>
          <p:nvPr/>
        </p:nvSpPr>
        <p:spPr bwMode="auto">
          <a:xfrm>
            <a:off x="6748463" y="5133975"/>
            <a:ext cx="134937" cy="2857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7" name="Line 68"/>
          <p:cNvSpPr>
            <a:spLocks noChangeShapeType="1"/>
          </p:cNvSpPr>
          <p:nvPr/>
        </p:nvSpPr>
        <p:spPr bwMode="auto">
          <a:xfrm flipH="1">
            <a:off x="6383338" y="5126038"/>
            <a:ext cx="222250" cy="4206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8" name="Line 69"/>
          <p:cNvSpPr>
            <a:spLocks noChangeShapeType="1"/>
          </p:cNvSpPr>
          <p:nvPr/>
        </p:nvSpPr>
        <p:spPr bwMode="auto">
          <a:xfrm flipH="1">
            <a:off x="5394325" y="5008563"/>
            <a:ext cx="15875" cy="4429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09" name="Line 70"/>
          <p:cNvSpPr>
            <a:spLocks noChangeShapeType="1"/>
          </p:cNvSpPr>
          <p:nvPr/>
        </p:nvSpPr>
        <p:spPr bwMode="auto">
          <a:xfrm>
            <a:off x="5602288" y="5011738"/>
            <a:ext cx="160337" cy="3381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0" name="Line 71"/>
          <p:cNvSpPr>
            <a:spLocks noChangeShapeType="1"/>
          </p:cNvSpPr>
          <p:nvPr/>
        </p:nvSpPr>
        <p:spPr bwMode="auto">
          <a:xfrm>
            <a:off x="7429500" y="5059363"/>
            <a:ext cx="17463" cy="2984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1" name="Line 72"/>
          <p:cNvSpPr>
            <a:spLocks noChangeShapeType="1"/>
          </p:cNvSpPr>
          <p:nvPr/>
        </p:nvSpPr>
        <p:spPr bwMode="auto">
          <a:xfrm>
            <a:off x="8107363" y="5029200"/>
            <a:ext cx="17462" cy="2984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2" name="Line 73"/>
          <p:cNvSpPr>
            <a:spLocks noChangeShapeType="1"/>
          </p:cNvSpPr>
          <p:nvPr/>
        </p:nvSpPr>
        <p:spPr bwMode="auto">
          <a:xfrm>
            <a:off x="5741988" y="5667375"/>
            <a:ext cx="17462" cy="2428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3" name="Line 74"/>
          <p:cNvSpPr>
            <a:spLocks noChangeShapeType="1"/>
          </p:cNvSpPr>
          <p:nvPr/>
        </p:nvSpPr>
        <p:spPr bwMode="auto">
          <a:xfrm>
            <a:off x="5408613" y="5691188"/>
            <a:ext cx="17462" cy="2428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4" name="Line 75"/>
          <p:cNvSpPr>
            <a:spLocks noChangeShapeType="1"/>
          </p:cNvSpPr>
          <p:nvPr/>
        </p:nvSpPr>
        <p:spPr bwMode="auto">
          <a:xfrm>
            <a:off x="6929438" y="5745163"/>
            <a:ext cx="17462" cy="2428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5" name="Line 76"/>
          <p:cNvSpPr>
            <a:spLocks noChangeShapeType="1"/>
          </p:cNvSpPr>
          <p:nvPr/>
        </p:nvSpPr>
        <p:spPr bwMode="auto">
          <a:xfrm>
            <a:off x="6334125" y="5721350"/>
            <a:ext cx="17463" cy="3063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6" name="Line 77"/>
          <p:cNvSpPr>
            <a:spLocks noChangeShapeType="1"/>
          </p:cNvSpPr>
          <p:nvPr/>
        </p:nvSpPr>
        <p:spPr bwMode="auto">
          <a:xfrm flipV="1">
            <a:off x="620713" y="4702175"/>
            <a:ext cx="2647950" cy="13684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417" name="Text Box 78"/>
          <p:cNvSpPr txBox="1">
            <a:spLocks noChangeArrowheads="1"/>
          </p:cNvSpPr>
          <p:nvPr/>
        </p:nvSpPr>
        <p:spPr bwMode="auto">
          <a:xfrm>
            <a:off x="650875" y="58562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r</a:t>
            </a:r>
          </a:p>
        </p:txBody>
      </p:sp>
      <p:sp>
        <p:nvSpPr>
          <p:cNvPr id="1193039" name="Rectangle 79"/>
          <p:cNvSpPr>
            <a:spLocks noChangeArrowheads="1"/>
          </p:cNvSpPr>
          <p:nvPr/>
        </p:nvSpPr>
        <p:spPr bwMode="auto">
          <a:xfrm>
            <a:off x="6111875" y="35798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00CC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93040" name="Rectangle 80"/>
          <p:cNvSpPr>
            <a:spLocks noChangeArrowheads="1"/>
          </p:cNvSpPr>
          <p:nvPr/>
        </p:nvSpPr>
        <p:spPr bwMode="auto">
          <a:xfrm>
            <a:off x="4835525" y="44942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00CC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93041" name="Rectangle 81"/>
          <p:cNvSpPr>
            <a:spLocks noChangeArrowheads="1"/>
          </p:cNvSpPr>
          <p:nvPr/>
        </p:nvSpPr>
        <p:spPr bwMode="auto">
          <a:xfrm>
            <a:off x="5016500" y="51609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00CC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93042" name="Rectangle 82"/>
          <p:cNvSpPr>
            <a:spLocks noChangeArrowheads="1"/>
          </p:cNvSpPr>
          <p:nvPr/>
        </p:nvSpPr>
        <p:spPr bwMode="auto">
          <a:xfrm>
            <a:off x="7559675" y="43989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00CC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93043" name="Rectangle 83"/>
          <p:cNvSpPr>
            <a:spLocks noChangeArrowheads="1"/>
          </p:cNvSpPr>
          <p:nvPr/>
        </p:nvSpPr>
        <p:spPr bwMode="auto">
          <a:xfrm>
            <a:off x="7693025" y="515143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00CC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93044" name="Text Box 84"/>
          <p:cNvSpPr txBox="1">
            <a:spLocks noChangeArrowheads="1"/>
          </p:cNvSpPr>
          <p:nvPr/>
        </p:nvSpPr>
        <p:spPr bwMode="auto">
          <a:xfrm>
            <a:off x="6127750" y="442753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</a:t>
            </a:r>
          </a:p>
        </p:txBody>
      </p:sp>
      <p:sp>
        <p:nvSpPr>
          <p:cNvPr id="1193045" name="Text Box 85"/>
          <p:cNvSpPr txBox="1">
            <a:spLocks noChangeArrowheads="1"/>
          </p:cNvSpPr>
          <p:nvPr/>
        </p:nvSpPr>
        <p:spPr bwMode="auto">
          <a:xfrm>
            <a:off x="5403850" y="51038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</a:t>
            </a:r>
          </a:p>
        </p:txBody>
      </p:sp>
      <p:sp>
        <p:nvSpPr>
          <p:cNvPr id="1193046" name="Text Box 86"/>
          <p:cNvSpPr txBox="1">
            <a:spLocks noChangeArrowheads="1"/>
          </p:cNvSpPr>
          <p:nvPr/>
        </p:nvSpPr>
        <p:spPr bwMode="auto">
          <a:xfrm>
            <a:off x="5060950" y="57800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</a:t>
            </a:r>
          </a:p>
        </p:txBody>
      </p:sp>
      <p:sp>
        <p:nvSpPr>
          <p:cNvPr id="1193047" name="Text Box 87"/>
          <p:cNvSpPr txBox="1">
            <a:spLocks noChangeArrowheads="1"/>
          </p:cNvSpPr>
          <p:nvPr/>
        </p:nvSpPr>
        <p:spPr bwMode="auto">
          <a:xfrm>
            <a:off x="6918325" y="435133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solidFill>
                  <a:srgbClr val="FF0000"/>
                </a:solidFill>
                <a:latin typeface="Arial" panose="020B0604020202020204" pitchFamily="34" charset="0"/>
                <a:ea typeface="굴림" panose="020B0600000101010101" pitchFamily="50" charset="-127"/>
                <a:sym typeface="Wingdings" panose="05000000000000000000" pitchFamily="2" charset="2"/>
              </a:rPr>
              <a:t>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39" grpId="0"/>
      <p:bldP spid="1193040" grpId="0"/>
      <p:bldP spid="1193041" grpId="0"/>
      <p:bldP spid="1193042" grpId="0"/>
      <p:bldP spid="1193043" grpId="0"/>
      <p:bldP spid="1193044" grpId="0"/>
      <p:bldP spid="1193045" grpId="0"/>
      <p:bldP spid="1193046" grpId="0"/>
      <p:bldP spid="11930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Spatial Subdivision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Idea:</a:t>
            </a:r>
            <a:r>
              <a:rPr lang="en-US" altLang="ko-KR" sz="2400" smtClean="0">
                <a:ea typeface="굴림" panose="020B0600000101010101" pitchFamily="50" charset="-127"/>
              </a:rPr>
              <a:t> Divide space in to subregions 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Place objects within a subregion into a list 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Only traverse the lists of subregions that the ray passes through 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“Mailboxing” used to avoid multiple test with objects in multiple regions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Many types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Regular grid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Octree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BSP tree</a:t>
            </a:r>
          </a:p>
          <a:p>
            <a:pPr lvl="1"/>
            <a:r>
              <a:rPr lang="en-US" altLang="ko-KR" sz="1800" smtClean="0">
                <a:ea typeface="굴림" panose="020B0600000101010101" pitchFamily="50" charset="-127"/>
              </a:rPr>
              <a:t>kd-tree</a:t>
            </a:r>
          </a:p>
          <a:p>
            <a:pPr lvl="1"/>
            <a:endParaRPr lang="en-US" altLang="ko-KR" sz="1800" smtClean="0">
              <a:ea typeface="굴림" panose="020B0600000101010101" pitchFamily="50" charset="-127"/>
            </a:endParaRP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59396" name="Picture 4" descr="spats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4913"/>
            <a:ext cx="38211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Overview of kd-Trees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Binary spatial subdivision </a:t>
            </a:r>
            <a:br>
              <a:rPr lang="en-GB" altLang="ko-KR" smtClean="0">
                <a:ea typeface="굴림" panose="020B0600000101010101" pitchFamily="50" charset="-127"/>
              </a:rPr>
            </a:br>
            <a:r>
              <a:rPr lang="en-GB" altLang="ko-KR" smtClean="0">
                <a:ea typeface="굴림" panose="020B0600000101010101" pitchFamily="50" charset="-127"/>
              </a:rPr>
              <a:t>(special case of BSP tree)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Split planes aligned on main axis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Inner nodes: subdivision planes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Leaf nodes: triangle(s)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Ray Casting and Ray Tracing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Trace rays from eye into scene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Backward ray tracing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Ray casting used to compute visibility at the eye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Perform ray tracing for arbitrary rays needed for shading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Reflections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Refraction and transparency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Shadows</a:t>
            </a: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2286000" y="301307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/>
            </a:r>
            <a:b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</a:b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63491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3493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3495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96" name="Freeform 6"/>
          <p:cNvSpPr>
            <a:spLocks noChangeArrowheads="1"/>
          </p:cNvSpPr>
          <p:nvPr/>
        </p:nvSpPr>
        <p:spPr bwMode="auto">
          <a:xfrm>
            <a:off x="3479800" y="4716463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65539" name="내용 개체 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65540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1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2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3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4" name="Freeform 6"/>
          <p:cNvSpPr>
            <a:spLocks noChangeArrowheads="1"/>
          </p:cNvSpPr>
          <p:nvPr/>
        </p:nvSpPr>
        <p:spPr bwMode="auto">
          <a:xfrm>
            <a:off x="3479800" y="4716463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>
            <a:off x="201613" y="32512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5546" name="Oval 8"/>
          <p:cNvSpPr>
            <a:spLocks noChangeArrowheads="1"/>
          </p:cNvSpPr>
          <p:nvPr/>
        </p:nvSpPr>
        <p:spPr bwMode="auto">
          <a:xfrm>
            <a:off x="7364413" y="19558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7" name="AutoShape 9"/>
          <p:cNvSpPr>
            <a:spLocks noChangeArrowheads="1"/>
          </p:cNvSpPr>
          <p:nvPr/>
        </p:nvSpPr>
        <p:spPr bwMode="auto">
          <a:xfrm>
            <a:off x="7897813" y="2641600"/>
            <a:ext cx="838200" cy="652463"/>
          </a:xfrm>
          <a:prstGeom prst="roundRect">
            <a:avLst>
              <a:gd name="adj" fmla="val 241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5548" name="Freeform 10"/>
          <p:cNvSpPr>
            <a:spLocks noChangeArrowheads="1"/>
          </p:cNvSpPr>
          <p:nvPr/>
        </p:nvSpPr>
        <p:spPr bwMode="auto">
          <a:xfrm>
            <a:off x="6030913" y="3073400"/>
            <a:ext cx="617537" cy="614363"/>
          </a:xfrm>
          <a:custGeom>
            <a:avLst/>
            <a:gdLst>
              <a:gd name="T0" fmla="*/ 2147483646 w 1717"/>
              <a:gd name="T1" fmla="*/ 0 h 1707"/>
              <a:gd name="T2" fmla="*/ 2147483646 w 1717"/>
              <a:gd name="T3" fmla="*/ 2147483646 h 1707"/>
              <a:gd name="T4" fmla="*/ 0 w 1717"/>
              <a:gd name="T5" fmla="*/ 2147483646 h 1707"/>
              <a:gd name="T6" fmla="*/ 2147483646 w 1717"/>
              <a:gd name="T7" fmla="*/ 0 h 1707"/>
              <a:gd name="T8" fmla="*/ 0 60000 65536"/>
              <a:gd name="T9" fmla="*/ 0 60000 65536"/>
              <a:gd name="T10" fmla="*/ 0 60000 65536"/>
              <a:gd name="T11" fmla="*/ 0 60000 65536"/>
              <a:gd name="T12" fmla="*/ 0 w 1717"/>
              <a:gd name="T13" fmla="*/ 0 h 1707"/>
              <a:gd name="T14" fmla="*/ 1717 w 1717"/>
              <a:gd name="T15" fmla="*/ 1707 h 1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7" h="1707">
                <a:moveTo>
                  <a:pt x="1716" y="0"/>
                </a:moveTo>
                <a:lnTo>
                  <a:pt x="717" y="1706"/>
                </a:lnTo>
                <a:lnTo>
                  <a:pt x="0" y="981"/>
                </a:lnTo>
                <a:lnTo>
                  <a:pt x="1716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9" name="Freeform 11"/>
          <p:cNvSpPr>
            <a:spLocks noChangeArrowheads="1"/>
          </p:cNvSpPr>
          <p:nvPr/>
        </p:nvSpPr>
        <p:spPr bwMode="auto">
          <a:xfrm>
            <a:off x="5529263" y="3043238"/>
            <a:ext cx="441325" cy="685800"/>
          </a:xfrm>
          <a:custGeom>
            <a:avLst/>
            <a:gdLst>
              <a:gd name="T0" fmla="*/ 0 w 1228"/>
              <a:gd name="T1" fmla="*/ 0 h 1907"/>
              <a:gd name="T2" fmla="*/ 2147483646 w 1228"/>
              <a:gd name="T3" fmla="*/ 2147483646 h 1907"/>
              <a:gd name="T4" fmla="*/ 0 w 1228"/>
              <a:gd name="T5" fmla="*/ 2147483646 h 1907"/>
              <a:gd name="T6" fmla="*/ 0 w 1228"/>
              <a:gd name="T7" fmla="*/ 0 h 1907"/>
              <a:gd name="T8" fmla="*/ 0 60000 65536"/>
              <a:gd name="T9" fmla="*/ 0 60000 65536"/>
              <a:gd name="T10" fmla="*/ 0 60000 65536"/>
              <a:gd name="T11" fmla="*/ 0 60000 65536"/>
              <a:gd name="T12" fmla="*/ 0 w 1228"/>
              <a:gd name="T13" fmla="*/ 0 h 1907"/>
              <a:gd name="T14" fmla="*/ 1228 w 1228"/>
              <a:gd name="T15" fmla="*/ 1907 h 1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8" h="1907">
                <a:moveTo>
                  <a:pt x="0" y="0"/>
                </a:moveTo>
                <a:lnTo>
                  <a:pt x="1227" y="1906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50" name="Freeform 12"/>
          <p:cNvSpPr>
            <a:spLocks noChangeArrowheads="1"/>
          </p:cNvSpPr>
          <p:nvPr/>
        </p:nvSpPr>
        <p:spPr bwMode="auto">
          <a:xfrm>
            <a:off x="6726238" y="3073400"/>
            <a:ext cx="731837" cy="684213"/>
          </a:xfrm>
          <a:custGeom>
            <a:avLst/>
            <a:gdLst>
              <a:gd name="T0" fmla="*/ 2147483646 w 2035"/>
              <a:gd name="T1" fmla="*/ 0 h 1899"/>
              <a:gd name="T2" fmla="*/ 2147483646 w 2035"/>
              <a:gd name="T3" fmla="*/ 2147483646 h 1899"/>
              <a:gd name="T4" fmla="*/ 0 w 2035"/>
              <a:gd name="T5" fmla="*/ 2147483646 h 1899"/>
              <a:gd name="T6" fmla="*/ 2147483646 w 2035"/>
              <a:gd name="T7" fmla="*/ 0 h 1899"/>
              <a:gd name="T8" fmla="*/ 0 60000 65536"/>
              <a:gd name="T9" fmla="*/ 0 60000 65536"/>
              <a:gd name="T10" fmla="*/ 0 60000 65536"/>
              <a:gd name="T11" fmla="*/ 0 60000 65536"/>
              <a:gd name="T12" fmla="*/ 0 w 2035"/>
              <a:gd name="T13" fmla="*/ 0 h 1899"/>
              <a:gd name="T14" fmla="*/ 2035 w 2035"/>
              <a:gd name="T15" fmla="*/ 1899 h 1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" h="1899">
                <a:moveTo>
                  <a:pt x="2034" y="0"/>
                </a:moveTo>
                <a:lnTo>
                  <a:pt x="378" y="1898"/>
                </a:lnTo>
                <a:lnTo>
                  <a:pt x="0" y="588"/>
                </a:lnTo>
                <a:lnTo>
                  <a:pt x="2034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51" name="Line 13"/>
          <p:cNvSpPr>
            <a:spLocks noChangeShapeType="1"/>
          </p:cNvSpPr>
          <p:nvPr/>
        </p:nvSpPr>
        <p:spPr bwMode="auto">
          <a:xfrm flipH="1">
            <a:off x="6677025" y="2032000"/>
            <a:ext cx="841375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5552" name="Line 14"/>
          <p:cNvSpPr>
            <a:spLocks noChangeShapeType="1"/>
          </p:cNvSpPr>
          <p:nvPr/>
        </p:nvSpPr>
        <p:spPr bwMode="auto">
          <a:xfrm>
            <a:off x="7516813" y="2108200"/>
            <a:ext cx="609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5553" name="AutoShape 15"/>
          <p:cNvSpPr>
            <a:spLocks noChangeArrowheads="1"/>
          </p:cNvSpPr>
          <p:nvPr/>
        </p:nvSpPr>
        <p:spPr bwMode="auto">
          <a:xfrm>
            <a:off x="5284788" y="2944813"/>
            <a:ext cx="2403475" cy="928687"/>
          </a:xfrm>
          <a:prstGeom prst="roundRect">
            <a:avLst>
              <a:gd name="adj" fmla="val 167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67587" name="내용 개체 틀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67588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7589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590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7591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592" name="Freeform 6"/>
          <p:cNvSpPr>
            <a:spLocks noChangeArrowheads="1"/>
          </p:cNvSpPr>
          <p:nvPr/>
        </p:nvSpPr>
        <p:spPr bwMode="auto">
          <a:xfrm>
            <a:off x="3479800" y="4716463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593" name="Line 7"/>
          <p:cNvSpPr>
            <a:spLocks noChangeShapeType="1"/>
          </p:cNvSpPr>
          <p:nvPr/>
        </p:nvSpPr>
        <p:spPr bwMode="auto">
          <a:xfrm>
            <a:off x="201613" y="32512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594" name="Line 8"/>
          <p:cNvSpPr>
            <a:spLocks noChangeShapeType="1"/>
          </p:cNvSpPr>
          <p:nvPr/>
        </p:nvSpPr>
        <p:spPr bwMode="auto">
          <a:xfrm>
            <a:off x="1878013" y="3251200"/>
            <a:ext cx="1587" cy="2514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595" name="Oval 9"/>
          <p:cNvSpPr>
            <a:spLocks noChangeArrowheads="1"/>
          </p:cNvSpPr>
          <p:nvPr/>
        </p:nvSpPr>
        <p:spPr bwMode="auto">
          <a:xfrm>
            <a:off x="7364413" y="19558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7596" name="Oval 10"/>
          <p:cNvSpPr>
            <a:spLocks noChangeArrowheads="1"/>
          </p:cNvSpPr>
          <p:nvPr/>
        </p:nvSpPr>
        <p:spPr bwMode="auto">
          <a:xfrm>
            <a:off x="6602413" y="27940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7597" name="AutoShape 11"/>
          <p:cNvSpPr>
            <a:spLocks noChangeArrowheads="1"/>
          </p:cNvSpPr>
          <p:nvPr/>
        </p:nvSpPr>
        <p:spPr bwMode="auto">
          <a:xfrm>
            <a:off x="7897813" y="2641600"/>
            <a:ext cx="838200" cy="652463"/>
          </a:xfrm>
          <a:prstGeom prst="roundRect">
            <a:avLst>
              <a:gd name="adj" fmla="val 241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7598" name="Freeform 12"/>
          <p:cNvSpPr>
            <a:spLocks noChangeArrowheads="1"/>
          </p:cNvSpPr>
          <p:nvPr/>
        </p:nvSpPr>
        <p:spPr bwMode="auto">
          <a:xfrm>
            <a:off x="5886450" y="3649663"/>
            <a:ext cx="617538" cy="614362"/>
          </a:xfrm>
          <a:custGeom>
            <a:avLst/>
            <a:gdLst>
              <a:gd name="T0" fmla="*/ 2147483646 w 1717"/>
              <a:gd name="T1" fmla="*/ 0 h 1707"/>
              <a:gd name="T2" fmla="*/ 2147483646 w 1717"/>
              <a:gd name="T3" fmla="*/ 2147483646 h 1707"/>
              <a:gd name="T4" fmla="*/ 0 w 1717"/>
              <a:gd name="T5" fmla="*/ 2147483646 h 1707"/>
              <a:gd name="T6" fmla="*/ 2147483646 w 1717"/>
              <a:gd name="T7" fmla="*/ 0 h 1707"/>
              <a:gd name="T8" fmla="*/ 0 60000 65536"/>
              <a:gd name="T9" fmla="*/ 0 60000 65536"/>
              <a:gd name="T10" fmla="*/ 0 60000 65536"/>
              <a:gd name="T11" fmla="*/ 0 60000 65536"/>
              <a:gd name="T12" fmla="*/ 0 w 1717"/>
              <a:gd name="T13" fmla="*/ 0 h 1707"/>
              <a:gd name="T14" fmla="*/ 1717 w 1717"/>
              <a:gd name="T15" fmla="*/ 1707 h 1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7" h="1707">
                <a:moveTo>
                  <a:pt x="1716" y="0"/>
                </a:moveTo>
                <a:lnTo>
                  <a:pt x="717" y="1706"/>
                </a:lnTo>
                <a:lnTo>
                  <a:pt x="0" y="981"/>
                </a:lnTo>
                <a:lnTo>
                  <a:pt x="1716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599" name="Freeform 13"/>
          <p:cNvSpPr>
            <a:spLocks noChangeArrowheads="1"/>
          </p:cNvSpPr>
          <p:nvPr/>
        </p:nvSpPr>
        <p:spPr bwMode="auto">
          <a:xfrm>
            <a:off x="7059613" y="4143375"/>
            <a:ext cx="441325" cy="685800"/>
          </a:xfrm>
          <a:custGeom>
            <a:avLst/>
            <a:gdLst>
              <a:gd name="T0" fmla="*/ 0 w 1228"/>
              <a:gd name="T1" fmla="*/ 0 h 1907"/>
              <a:gd name="T2" fmla="*/ 2147483646 w 1228"/>
              <a:gd name="T3" fmla="*/ 2147483646 h 1907"/>
              <a:gd name="T4" fmla="*/ 0 w 1228"/>
              <a:gd name="T5" fmla="*/ 2147483646 h 1907"/>
              <a:gd name="T6" fmla="*/ 0 w 1228"/>
              <a:gd name="T7" fmla="*/ 0 h 1907"/>
              <a:gd name="T8" fmla="*/ 0 60000 65536"/>
              <a:gd name="T9" fmla="*/ 0 60000 65536"/>
              <a:gd name="T10" fmla="*/ 0 60000 65536"/>
              <a:gd name="T11" fmla="*/ 0 60000 65536"/>
              <a:gd name="T12" fmla="*/ 0 w 1228"/>
              <a:gd name="T13" fmla="*/ 0 h 1907"/>
              <a:gd name="T14" fmla="*/ 1228 w 1228"/>
              <a:gd name="T15" fmla="*/ 1907 h 1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8" h="1907">
                <a:moveTo>
                  <a:pt x="0" y="0"/>
                </a:moveTo>
                <a:lnTo>
                  <a:pt x="1227" y="1906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600" name="Freeform 14"/>
          <p:cNvSpPr>
            <a:spLocks noChangeArrowheads="1"/>
          </p:cNvSpPr>
          <p:nvPr/>
        </p:nvSpPr>
        <p:spPr bwMode="auto">
          <a:xfrm>
            <a:off x="7627938" y="4122738"/>
            <a:ext cx="731837" cy="684212"/>
          </a:xfrm>
          <a:custGeom>
            <a:avLst/>
            <a:gdLst>
              <a:gd name="T0" fmla="*/ 2147483646 w 2035"/>
              <a:gd name="T1" fmla="*/ 0 h 1899"/>
              <a:gd name="T2" fmla="*/ 2147483646 w 2035"/>
              <a:gd name="T3" fmla="*/ 2147483646 h 1899"/>
              <a:gd name="T4" fmla="*/ 0 w 2035"/>
              <a:gd name="T5" fmla="*/ 2147483646 h 1899"/>
              <a:gd name="T6" fmla="*/ 2147483646 w 2035"/>
              <a:gd name="T7" fmla="*/ 0 h 1899"/>
              <a:gd name="T8" fmla="*/ 0 60000 65536"/>
              <a:gd name="T9" fmla="*/ 0 60000 65536"/>
              <a:gd name="T10" fmla="*/ 0 60000 65536"/>
              <a:gd name="T11" fmla="*/ 0 60000 65536"/>
              <a:gd name="T12" fmla="*/ 0 w 2035"/>
              <a:gd name="T13" fmla="*/ 0 h 1899"/>
              <a:gd name="T14" fmla="*/ 2035 w 2035"/>
              <a:gd name="T15" fmla="*/ 1899 h 1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" h="1899">
                <a:moveTo>
                  <a:pt x="2034" y="0"/>
                </a:moveTo>
                <a:lnTo>
                  <a:pt x="378" y="1898"/>
                </a:lnTo>
                <a:lnTo>
                  <a:pt x="0" y="588"/>
                </a:lnTo>
                <a:lnTo>
                  <a:pt x="2034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 flipH="1">
            <a:off x="6677025" y="2032000"/>
            <a:ext cx="841375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602" name="Line 16"/>
          <p:cNvSpPr>
            <a:spLocks noChangeShapeType="1"/>
          </p:cNvSpPr>
          <p:nvPr/>
        </p:nvSpPr>
        <p:spPr bwMode="auto">
          <a:xfrm>
            <a:off x="7516813" y="2108200"/>
            <a:ext cx="609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603" name="Line 17"/>
          <p:cNvSpPr>
            <a:spLocks noChangeShapeType="1"/>
          </p:cNvSpPr>
          <p:nvPr/>
        </p:nvSpPr>
        <p:spPr bwMode="auto">
          <a:xfrm flipH="1">
            <a:off x="6372225" y="2870200"/>
            <a:ext cx="307975" cy="838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604" name="Line 18"/>
          <p:cNvSpPr>
            <a:spLocks noChangeShapeType="1"/>
          </p:cNvSpPr>
          <p:nvPr/>
        </p:nvSpPr>
        <p:spPr bwMode="auto">
          <a:xfrm>
            <a:off x="6678613" y="2870200"/>
            <a:ext cx="838200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7605" name="AutoShape 19"/>
          <p:cNvSpPr>
            <a:spLocks noChangeArrowheads="1"/>
          </p:cNvSpPr>
          <p:nvPr/>
        </p:nvSpPr>
        <p:spPr bwMode="auto">
          <a:xfrm>
            <a:off x="6827838" y="4057650"/>
            <a:ext cx="1695450" cy="903288"/>
          </a:xfrm>
          <a:prstGeom prst="roundRect">
            <a:avLst>
              <a:gd name="adj" fmla="val 176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69635" name="내용 개체 틀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69636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37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38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39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40" name="Freeform 6"/>
          <p:cNvSpPr>
            <a:spLocks noChangeArrowheads="1"/>
          </p:cNvSpPr>
          <p:nvPr/>
        </p:nvSpPr>
        <p:spPr bwMode="auto">
          <a:xfrm>
            <a:off x="3479800" y="4716463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41" name="Line 7"/>
          <p:cNvSpPr>
            <a:spLocks noChangeShapeType="1"/>
          </p:cNvSpPr>
          <p:nvPr/>
        </p:nvSpPr>
        <p:spPr bwMode="auto">
          <a:xfrm>
            <a:off x="201613" y="32512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42" name="Line 8"/>
          <p:cNvSpPr>
            <a:spLocks noChangeShapeType="1"/>
          </p:cNvSpPr>
          <p:nvPr/>
        </p:nvSpPr>
        <p:spPr bwMode="auto">
          <a:xfrm>
            <a:off x="1878013" y="3251200"/>
            <a:ext cx="1587" cy="2514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>
            <a:off x="1878013" y="4622800"/>
            <a:ext cx="3048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44" name="Oval 10"/>
          <p:cNvSpPr>
            <a:spLocks noChangeArrowheads="1"/>
          </p:cNvSpPr>
          <p:nvPr/>
        </p:nvSpPr>
        <p:spPr bwMode="auto">
          <a:xfrm>
            <a:off x="7364413" y="19558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45" name="Oval 11"/>
          <p:cNvSpPr>
            <a:spLocks noChangeArrowheads="1"/>
          </p:cNvSpPr>
          <p:nvPr/>
        </p:nvSpPr>
        <p:spPr bwMode="auto">
          <a:xfrm>
            <a:off x="6602413" y="27940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46" name="AutoShape 12"/>
          <p:cNvSpPr>
            <a:spLocks noChangeArrowheads="1"/>
          </p:cNvSpPr>
          <p:nvPr/>
        </p:nvSpPr>
        <p:spPr bwMode="auto">
          <a:xfrm>
            <a:off x="7897813" y="2641600"/>
            <a:ext cx="838200" cy="652463"/>
          </a:xfrm>
          <a:prstGeom prst="roundRect">
            <a:avLst>
              <a:gd name="adj" fmla="val 241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47" name="Oval 13"/>
          <p:cNvSpPr>
            <a:spLocks noChangeArrowheads="1"/>
          </p:cNvSpPr>
          <p:nvPr/>
        </p:nvSpPr>
        <p:spPr bwMode="auto">
          <a:xfrm>
            <a:off x="7364413" y="39370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69648" name="Freeform 14"/>
          <p:cNvSpPr>
            <a:spLocks noChangeArrowheads="1"/>
          </p:cNvSpPr>
          <p:nvPr/>
        </p:nvSpPr>
        <p:spPr bwMode="auto">
          <a:xfrm>
            <a:off x="5886450" y="3649663"/>
            <a:ext cx="617538" cy="614362"/>
          </a:xfrm>
          <a:custGeom>
            <a:avLst/>
            <a:gdLst>
              <a:gd name="T0" fmla="*/ 2147483646 w 1717"/>
              <a:gd name="T1" fmla="*/ 0 h 1707"/>
              <a:gd name="T2" fmla="*/ 2147483646 w 1717"/>
              <a:gd name="T3" fmla="*/ 2147483646 h 1707"/>
              <a:gd name="T4" fmla="*/ 0 w 1717"/>
              <a:gd name="T5" fmla="*/ 2147483646 h 1707"/>
              <a:gd name="T6" fmla="*/ 2147483646 w 1717"/>
              <a:gd name="T7" fmla="*/ 0 h 1707"/>
              <a:gd name="T8" fmla="*/ 0 60000 65536"/>
              <a:gd name="T9" fmla="*/ 0 60000 65536"/>
              <a:gd name="T10" fmla="*/ 0 60000 65536"/>
              <a:gd name="T11" fmla="*/ 0 60000 65536"/>
              <a:gd name="T12" fmla="*/ 0 w 1717"/>
              <a:gd name="T13" fmla="*/ 0 h 1707"/>
              <a:gd name="T14" fmla="*/ 1717 w 1717"/>
              <a:gd name="T15" fmla="*/ 1707 h 1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7" h="1707">
                <a:moveTo>
                  <a:pt x="1716" y="0"/>
                </a:moveTo>
                <a:lnTo>
                  <a:pt x="717" y="1706"/>
                </a:lnTo>
                <a:lnTo>
                  <a:pt x="0" y="981"/>
                </a:lnTo>
                <a:lnTo>
                  <a:pt x="1716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49" name="Freeform 15"/>
          <p:cNvSpPr>
            <a:spLocks noChangeArrowheads="1"/>
          </p:cNvSpPr>
          <p:nvPr/>
        </p:nvSpPr>
        <p:spPr bwMode="auto">
          <a:xfrm>
            <a:off x="6770688" y="5080000"/>
            <a:ext cx="441325" cy="685800"/>
          </a:xfrm>
          <a:custGeom>
            <a:avLst/>
            <a:gdLst>
              <a:gd name="T0" fmla="*/ 0 w 1228"/>
              <a:gd name="T1" fmla="*/ 0 h 1907"/>
              <a:gd name="T2" fmla="*/ 2147483646 w 1228"/>
              <a:gd name="T3" fmla="*/ 2147483646 h 1907"/>
              <a:gd name="T4" fmla="*/ 0 w 1228"/>
              <a:gd name="T5" fmla="*/ 2147483646 h 1907"/>
              <a:gd name="T6" fmla="*/ 0 w 1228"/>
              <a:gd name="T7" fmla="*/ 0 h 1907"/>
              <a:gd name="T8" fmla="*/ 0 60000 65536"/>
              <a:gd name="T9" fmla="*/ 0 60000 65536"/>
              <a:gd name="T10" fmla="*/ 0 60000 65536"/>
              <a:gd name="T11" fmla="*/ 0 60000 65536"/>
              <a:gd name="T12" fmla="*/ 0 w 1228"/>
              <a:gd name="T13" fmla="*/ 0 h 1907"/>
              <a:gd name="T14" fmla="*/ 1228 w 1228"/>
              <a:gd name="T15" fmla="*/ 1907 h 1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8" h="1907">
                <a:moveTo>
                  <a:pt x="0" y="0"/>
                </a:moveTo>
                <a:lnTo>
                  <a:pt x="1227" y="1906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50" name="Freeform 16"/>
          <p:cNvSpPr>
            <a:spLocks noChangeArrowheads="1"/>
          </p:cNvSpPr>
          <p:nvPr/>
        </p:nvSpPr>
        <p:spPr bwMode="auto">
          <a:xfrm>
            <a:off x="7843838" y="5059363"/>
            <a:ext cx="731837" cy="684212"/>
          </a:xfrm>
          <a:custGeom>
            <a:avLst/>
            <a:gdLst>
              <a:gd name="T0" fmla="*/ 2147483646 w 2035"/>
              <a:gd name="T1" fmla="*/ 0 h 1899"/>
              <a:gd name="T2" fmla="*/ 2147483646 w 2035"/>
              <a:gd name="T3" fmla="*/ 2147483646 h 1899"/>
              <a:gd name="T4" fmla="*/ 0 w 2035"/>
              <a:gd name="T5" fmla="*/ 2147483646 h 1899"/>
              <a:gd name="T6" fmla="*/ 2147483646 w 2035"/>
              <a:gd name="T7" fmla="*/ 0 h 1899"/>
              <a:gd name="T8" fmla="*/ 0 60000 65536"/>
              <a:gd name="T9" fmla="*/ 0 60000 65536"/>
              <a:gd name="T10" fmla="*/ 0 60000 65536"/>
              <a:gd name="T11" fmla="*/ 0 60000 65536"/>
              <a:gd name="T12" fmla="*/ 0 w 2035"/>
              <a:gd name="T13" fmla="*/ 0 h 1899"/>
              <a:gd name="T14" fmla="*/ 2035 w 2035"/>
              <a:gd name="T15" fmla="*/ 1899 h 1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" h="1899">
                <a:moveTo>
                  <a:pt x="2034" y="0"/>
                </a:moveTo>
                <a:lnTo>
                  <a:pt x="378" y="1898"/>
                </a:lnTo>
                <a:lnTo>
                  <a:pt x="0" y="588"/>
                </a:lnTo>
                <a:lnTo>
                  <a:pt x="2034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51" name="Line 17"/>
          <p:cNvSpPr>
            <a:spLocks noChangeShapeType="1"/>
          </p:cNvSpPr>
          <p:nvPr/>
        </p:nvSpPr>
        <p:spPr bwMode="auto">
          <a:xfrm flipH="1">
            <a:off x="6677025" y="2032000"/>
            <a:ext cx="841375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>
            <a:off x="7516813" y="2108200"/>
            <a:ext cx="609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53" name="Line 19"/>
          <p:cNvSpPr>
            <a:spLocks noChangeShapeType="1"/>
          </p:cNvSpPr>
          <p:nvPr/>
        </p:nvSpPr>
        <p:spPr bwMode="auto">
          <a:xfrm flipH="1">
            <a:off x="6372225" y="2870200"/>
            <a:ext cx="307975" cy="838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6678613" y="2870200"/>
            <a:ext cx="838200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55" name="Line 21"/>
          <p:cNvSpPr>
            <a:spLocks noChangeShapeType="1"/>
          </p:cNvSpPr>
          <p:nvPr/>
        </p:nvSpPr>
        <p:spPr bwMode="auto">
          <a:xfrm flipH="1">
            <a:off x="6905625" y="4089400"/>
            <a:ext cx="612775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656" name="Line 22"/>
          <p:cNvSpPr>
            <a:spLocks noChangeShapeType="1"/>
          </p:cNvSpPr>
          <p:nvPr/>
        </p:nvSpPr>
        <p:spPr bwMode="auto">
          <a:xfrm>
            <a:off x="7516813" y="4165600"/>
            <a:ext cx="457200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71683" name="내용 개체 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71684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1685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86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1687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88" name="Freeform 6"/>
          <p:cNvSpPr>
            <a:spLocks noChangeArrowheads="1"/>
          </p:cNvSpPr>
          <p:nvPr/>
        </p:nvSpPr>
        <p:spPr bwMode="auto">
          <a:xfrm>
            <a:off x="3232150" y="4283075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89" name="Line 7"/>
          <p:cNvSpPr>
            <a:spLocks noChangeShapeType="1"/>
          </p:cNvSpPr>
          <p:nvPr/>
        </p:nvSpPr>
        <p:spPr bwMode="auto">
          <a:xfrm>
            <a:off x="201613" y="32512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690" name="Line 8"/>
          <p:cNvSpPr>
            <a:spLocks noChangeShapeType="1"/>
          </p:cNvSpPr>
          <p:nvPr/>
        </p:nvSpPr>
        <p:spPr bwMode="auto">
          <a:xfrm>
            <a:off x="1878013" y="3251200"/>
            <a:ext cx="1587" cy="2514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691" name="Line 9"/>
          <p:cNvSpPr>
            <a:spLocks noChangeShapeType="1"/>
          </p:cNvSpPr>
          <p:nvPr/>
        </p:nvSpPr>
        <p:spPr bwMode="auto">
          <a:xfrm>
            <a:off x="1878013" y="4549775"/>
            <a:ext cx="3048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692" name="Text Box 10"/>
          <p:cNvSpPr txBox="1">
            <a:spLocks noChangeArrowheads="1"/>
          </p:cNvSpPr>
          <p:nvPr/>
        </p:nvSpPr>
        <p:spPr bwMode="auto">
          <a:xfrm>
            <a:off x="1290638" y="5992813"/>
            <a:ext cx="675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ko-KR" sz="2400">
                <a:solidFill>
                  <a:srgbClr val="000000"/>
                </a:solidFill>
                <a:ea typeface="굴림" panose="020B0600000101010101" pitchFamily="50" charset="-127"/>
              </a:rPr>
              <a:t>What about triangles overlapping the split?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Example</a:t>
            </a:r>
          </a:p>
        </p:txBody>
      </p:sp>
      <p:sp>
        <p:nvSpPr>
          <p:cNvPr id="73731" name="내용 개체 틀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sp>
        <p:nvSpPr>
          <p:cNvPr id="73732" name="AutoShape 2"/>
          <p:cNvSpPr>
            <a:spLocks noChangeArrowheads="1"/>
          </p:cNvSpPr>
          <p:nvPr/>
        </p:nvSpPr>
        <p:spPr bwMode="auto">
          <a:xfrm>
            <a:off x="201613" y="1955800"/>
            <a:ext cx="4724400" cy="3810000"/>
          </a:xfrm>
          <a:prstGeom prst="roundRect">
            <a:avLst>
              <a:gd name="adj" fmla="val 42"/>
            </a:avLst>
          </a:prstGeom>
          <a:noFill/>
          <a:ln w="936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33" name="Freeform 3"/>
          <p:cNvSpPr>
            <a:spLocks noChangeArrowheads="1"/>
          </p:cNvSpPr>
          <p:nvPr/>
        </p:nvSpPr>
        <p:spPr bwMode="auto">
          <a:xfrm>
            <a:off x="452438" y="4411663"/>
            <a:ext cx="1108075" cy="1103312"/>
          </a:xfrm>
          <a:custGeom>
            <a:avLst/>
            <a:gdLst>
              <a:gd name="T0" fmla="*/ 2147483646 w 3078"/>
              <a:gd name="T1" fmla="*/ 0 h 3063"/>
              <a:gd name="T2" fmla="*/ 2147483646 w 3078"/>
              <a:gd name="T3" fmla="*/ 2147483646 h 3063"/>
              <a:gd name="T4" fmla="*/ 0 w 3078"/>
              <a:gd name="T5" fmla="*/ 2147483646 h 3063"/>
              <a:gd name="T6" fmla="*/ 2147483646 w 3078"/>
              <a:gd name="T7" fmla="*/ 0 h 3063"/>
              <a:gd name="T8" fmla="*/ 0 60000 65536"/>
              <a:gd name="T9" fmla="*/ 0 60000 65536"/>
              <a:gd name="T10" fmla="*/ 0 60000 65536"/>
              <a:gd name="T11" fmla="*/ 0 60000 65536"/>
              <a:gd name="T12" fmla="*/ 0 w 3078"/>
              <a:gd name="T13" fmla="*/ 0 h 3063"/>
              <a:gd name="T14" fmla="*/ 3078 w 3078"/>
              <a:gd name="T15" fmla="*/ 3063 h 3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8" h="3063">
                <a:moveTo>
                  <a:pt x="3077" y="0"/>
                </a:moveTo>
                <a:lnTo>
                  <a:pt x="1637" y="3062"/>
                </a:lnTo>
                <a:lnTo>
                  <a:pt x="0" y="1405"/>
                </a:lnTo>
                <a:lnTo>
                  <a:pt x="3077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34" name="AutoShape 4"/>
          <p:cNvSpPr>
            <a:spLocks noChangeArrowheads="1"/>
          </p:cNvSpPr>
          <p:nvPr/>
        </p:nvSpPr>
        <p:spPr bwMode="auto">
          <a:xfrm>
            <a:off x="3097213" y="2065338"/>
            <a:ext cx="1371600" cy="1066800"/>
          </a:xfrm>
          <a:prstGeom prst="roundRect">
            <a:avLst>
              <a:gd name="adj" fmla="val 148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35" name="Freeform 5"/>
          <p:cNvSpPr>
            <a:spLocks noChangeArrowheads="1"/>
          </p:cNvSpPr>
          <p:nvPr/>
        </p:nvSpPr>
        <p:spPr bwMode="auto">
          <a:xfrm>
            <a:off x="2640013" y="3403600"/>
            <a:ext cx="685800" cy="1066800"/>
          </a:xfrm>
          <a:custGeom>
            <a:avLst/>
            <a:gdLst>
              <a:gd name="T0" fmla="*/ 0 w 1907"/>
              <a:gd name="T1" fmla="*/ 0 h 2965"/>
              <a:gd name="T2" fmla="*/ 2147483646 w 1907"/>
              <a:gd name="T3" fmla="*/ 2147483646 h 2965"/>
              <a:gd name="T4" fmla="*/ 0 w 1907"/>
              <a:gd name="T5" fmla="*/ 2147483646 h 2965"/>
              <a:gd name="T6" fmla="*/ 0 w 1907"/>
              <a:gd name="T7" fmla="*/ 0 h 2965"/>
              <a:gd name="T8" fmla="*/ 0 60000 65536"/>
              <a:gd name="T9" fmla="*/ 0 60000 65536"/>
              <a:gd name="T10" fmla="*/ 0 60000 65536"/>
              <a:gd name="T11" fmla="*/ 0 60000 65536"/>
              <a:gd name="T12" fmla="*/ 0 w 1907"/>
              <a:gd name="T13" fmla="*/ 0 h 2965"/>
              <a:gd name="T14" fmla="*/ 1907 w 1907"/>
              <a:gd name="T15" fmla="*/ 2965 h 29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7" h="2965">
                <a:moveTo>
                  <a:pt x="0" y="0"/>
                </a:moveTo>
                <a:lnTo>
                  <a:pt x="1906" y="2964"/>
                </a:lnTo>
                <a:lnTo>
                  <a:pt x="0" y="2964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36" name="Freeform 6"/>
          <p:cNvSpPr>
            <a:spLocks noChangeArrowheads="1"/>
          </p:cNvSpPr>
          <p:nvPr/>
        </p:nvSpPr>
        <p:spPr bwMode="auto">
          <a:xfrm>
            <a:off x="3232150" y="4283075"/>
            <a:ext cx="1025525" cy="955675"/>
          </a:xfrm>
          <a:custGeom>
            <a:avLst/>
            <a:gdLst>
              <a:gd name="T0" fmla="*/ 2147483646 w 2850"/>
              <a:gd name="T1" fmla="*/ 0 h 2655"/>
              <a:gd name="T2" fmla="*/ 2147483646 w 2850"/>
              <a:gd name="T3" fmla="*/ 2147483646 h 2655"/>
              <a:gd name="T4" fmla="*/ 0 w 2850"/>
              <a:gd name="T5" fmla="*/ 2147483646 h 2655"/>
              <a:gd name="T6" fmla="*/ 2147483646 w 2850"/>
              <a:gd name="T7" fmla="*/ 0 h 2655"/>
              <a:gd name="T8" fmla="*/ 0 60000 65536"/>
              <a:gd name="T9" fmla="*/ 0 60000 65536"/>
              <a:gd name="T10" fmla="*/ 0 60000 65536"/>
              <a:gd name="T11" fmla="*/ 0 60000 65536"/>
              <a:gd name="T12" fmla="*/ 0 w 2850"/>
              <a:gd name="T13" fmla="*/ 0 h 2655"/>
              <a:gd name="T14" fmla="*/ 2850 w 2850"/>
              <a:gd name="T15" fmla="*/ 2655 h 2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0" h="2655">
                <a:moveTo>
                  <a:pt x="2849" y="0"/>
                </a:moveTo>
                <a:lnTo>
                  <a:pt x="529" y="2654"/>
                </a:lnTo>
                <a:lnTo>
                  <a:pt x="0" y="823"/>
                </a:lnTo>
                <a:lnTo>
                  <a:pt x="2849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37" name="Line 7"/>
          <p:cNvSpPr>
            <a:spLocks noChangeShapeType="1"/>
          </p:cNvSpPr>
          <p:nvPr/>
        </p:nvSpPr>
        <p:spPr bwMode="auto">
          <a:xfrm>
            <a:off x="201613" y="3251200"/>
            <a:ext cx="4724400" cy="15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38" name="Line 8"/>
          <p:cNvSpPr>
            <a:spLocks noChangeShapeType="1"/>
          </p:cNvSpPr>
          <p:nvPr/>
        </p:nvSpPr>
        <p:spPr bwMode="auto">
          <a:xfrm>
            <a:off x="1878013" y="3251200"/>
            <a:ext cx="1587" cy="2514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39" name="Line 9"/>
          <p:cNvSpPr>
            <a:spLocks noChangeShapeType="1"/>
          </p:cNvSpPr>
          <p:nvPr/>
        </p:nvSpPr>
        <p:spPr bwMode="auto">
          <a:xfrm>
            <a:off x="1878013" y="4549775"/>
            <a:ext cx="3048000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40" name="Oval 10"/>
          <p:cNvSpPr>
            <a:spLocks noChangeArrowheads="1"/>
          </p:cNvSpPr>
          <p:nvPr/>
        </p:nvSpPr>
        <p:spPr bwMode="auto">
          <a:xfrm>
            <a:off x="7364413" y="19558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41" name="Oval 11"/>
          <p:cNvSpPr>
            <a:spLocks noChangeArrowheads="1"/>
          </p:cNvSpPr>
          <p:nvPr/>
        </p:nvSpPr>
        <p:spPr bwMode="auto">
          <a:xfrm>
            <a:off x="6602413" y="27940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42" name="AutoShape 12"/>
          <p:cNvSpPr>
            <a:spLocks noChangeArrowheads="1"/>
          </p:cNvSpPr>
          <p:nvPr/>
        </p:nvSpPr>
        <p:spPr bwMode="auto">
          <a:xfrm>
            <a:off x="7897813" y="2641600"/>
            <a:ext cx="838200" cy="652463"/>
          </a:xfrm>
          <a:prstGeom prst="roundRect">
            <a:avLst>
              <a:gd name="adj" fmla="val 241"/>
            </a:avLst>
          </a:pr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43" name="Oval 13"/>
          <p:cNvSpPr>
            <a:spLocks noChangeArrowheads="1"/>
          </p:cNvSpPr>
          <p:nvPr/>
        </p:nvSpPr>
        <p:spPr bwMode="auto">
          <a:xfrm>
            <a:off x="7364413" y="3937000"/>
            <a:ext cx="228600" cy="228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44" name="Freeform 14"/>
          <p:cNvSpPr>
            <a:spLocks noChangeArrowheads="1"/>
          </p:cNvSpPr>
          <p:nvPr/>
        </p:nvSpPr>
        <p:spPr bwMode="auto">
          <a:xfrm>
            <a:off x="5886450" y="3649663"/>
            <a:ext cx="617538" cy="614362"/>
          </a:xfrm>
          <a:custGeom>
            <a:avLst/>
            <a:gdLst>
              <a:gd name="T0" fmla="*/ 2147483646 w 1717"/>
              <a:gd name="T1" fmla="*/ 0 h 1707"/>
              <a:gd name="T2" fmla="*/ 2147483646 w 1717"/>
              <a:gd name="T3" fmla="*/ 2147483646 h 1707"/>
              <a:gd name="T4" fmla="*/ 0 w 1717"/>
              <a:gd name="T5" fmla="*/ 2147483646 h 1707"/>
              <a:gd name="T6" fmla="*/ 2147483646 w 1717"/>
              <a:gd name="T7" fmla="*/ 0 h 1707"/>
              <a:gd name="T8" fmla="*/ 0 60000 65536"/>
              <a:gd name="T9" fmla="*/ 0 60000 65536"/>
              <a:gd name="T10" fmla="*/ 0 60000 65536"/>
              <a:gd name="T11" fmla="*/ 0 60000 65536"/>
              <a:gd name="T12" fmla="*/ 0 w 1717"/>
              <a:gd name="T13" fmla="*/ 0 h 1707"/>
              <a:gd name="T14" fmla="*/ 1717 w 1717"/>
              <a:gd name="T15" fmla="*/ 1707 h 17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7" h="1707">
                <a:moveTo>
                  <a:pt x="1716" y="0"/>
                </a:moveTo>
                <a:lnTo>
                  <a:pt x="717" y="1706"/>
                </a:lnTo>
                <a:lnTo>
                  <a:pt x="0" y="981"/>
                </a:lnTo>
                <a:lnTo>
                  <a:pt x="1716" y="0"/>
                </a:lnTo>
              </a:path>
            </a:pathLst>
          </a:custGeom>
          <a:solidFill>
            <a:srgbClr val="0033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45" name="Freeform 15"/>
          <p:cNvSpPr>
            <a:spLocks noChangeArrowheads="1"/>
          </p:cNvSpPr>
          <p:nvPr/>
        </p:nvSpPr>
        <p:spPr bwMode="auto">
          <a:xfrm>
            <a:off x="6189663" y="5351463"/>
            <a:ext cx="441325" cy="685800"/>
          </a:xfrm>
          <a:custGeom>
            <a:avLst/>
            <a:gdLst>
              <a:gd name="T0" fmla="*/ 0 w 1228"/>
              <a:gd name="T1" fmla="*/ 0 h 1907"/>
              <a:gd name="T2" fmla="*/ 2147483646 w 1228"/>
              <a:gd name="T3" fmla="*/ 2147483646 h 1907"/>
              <a:gd name="T4" fmla="*/ 0 w 1228"/>
              <a:gd name="T5" fmla="*/ 2147483646 h 1907"/>
              <a:gd name="T6" fmla="*/ 0 w 1228"/>
              <a:gd name="T7" fmla="*/ 0 h 1907"/>
              <a:gd name="T8" fmla="*/ 0 60000 65536"/>
              <a:gd name="T9" fmla="*/ 0 60000 65536"/>
              <a:gd name="T10" fmla="*/ 0 60000 65536"/>
              <a:gd name="T11" fmla="*/ 0 60000 65536"/>
              <a:gd name="T12" fmla="*/ 0 w 1228"/>
              <a:gd name="T13" fmla="*/ 0 h 1907"/>
              <a:gd name="T14" fmla="*/ 1228 w 1228"/>
              <a:gd name="T15" fmla="*/ 1907 h 1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8" h="1907">
                <a:moveTo>
                  <a:pt x="0" y="0"/>
                </a:moveTo>
                <a:lnTo>
                  <a:pt x="1227" y="1906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solidFill>
            <a:srgbClr val="468A4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46" name="Freeform 16"/>
          <p:cNvSpPr>
            <a:spLocks noChangeArrowheads="1"/>
          </p:cNvSpPr>
          <p:nvPr/>
        </p:nvSpPr>
        <p:spPr bwMode="auto">
          <a:xfrm>
            <a:off x="7843838" y="5059363"/>
            <a:ext cx="731837" cy="684212"/>
          </a:xfrm>
          <a:custGeom>
            <a:avLst/>
            <a:gdLst>
              <a:gd name="T0" fmla="*/ 2147483646 w 2035"/>
              <a:gd name="T1" fmla="*/ 0 h 1899"/>
              <a:gd name="T2" fmla="*/ 2147483646 w 2035"/>
              <a:gd name="T3" fmla="*/ 2147483646 h 1899"/>
              <a:gd name="T4" fmla="*/ 0 w 2035"/>
              <a:gd name="T5" fmla="*/ 2147483646 h 1899"/>
              <a:gd name="T6" fmla="*/ 2147483646 w 2035"/>
              <a:gd name="T7" fmla="*/ 0 h 1899"/>
              <a:gd name="T8" fmla="*/ 0 60000 65536"/>
              <a:gd name="T9" fmla="*/ 0 60000 65536"/>
              <a:gd name="T10" fmla="*/ 0 60000 65536"/>
              <a:gd name="T11" fmla="*/ 0 60000 65536"/>
              <a:gd name="T12" fmla="*/ 0 w 2035"/>
              <a:gd name="T13" fmla="*/ 0 h 1899"/>
              <a:gd name="T14" fmla="*/ 2035 w 2035"/>
              <a:gd name="T15" fmla="*/ 1899 h 1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" h="1899">
                <a:moveTo>
                  <a:pt x="2034" y="0"/>
                </a:moveTo>
                <a:lnTo>
                  <a:pt x="378" y="1898"/>
                </a:lnTo>
                <a:lnTo>
                  <a:pt x="0" y="588"/>
                </a:lnTo>
                <a:lnTo>
                  <a:pt x="2034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3747" name="Line 17"/>
          <p:cNvSpPr>
            <a:spLocks noChangeShapeType="1"/>
          </p:cNvSpPr>
          <p:nvPr/>
        </p:nvSpPr>
        <p:spPr bwMode="auto">
          <a:xfrm flipH="1">
            <a:off x="6677025" y="2032000"/>
            <a:ext cx="841375" cy="914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48" name="Line 18"/>
          <p:cNvSpPr>
            <a:spLocks noChangeShapeType="1"/>
          </p:cNvSpPr>
          <p:nvPr/>
        </p:nvSpPr>
        <p:spPr bwMode="auto">
          <a:xfrm>
            <a:off x="7516813" y="2108200"/>
            <a:ext cx="609600" cy="5334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49" name="Line 19"/>
          <p:cNvSpPr>
            <a:spLocks noChangeShapeType="1"/>
          </p:cNvSpPr>
          <p:nvPr/>
        </p:nvSpPr>
        <p:spPr bwMode="auto">
          <a:xfrm flipH="1">
            <a:off x="6372225" y="2870200"/>
            <a:ext cx="307975" cy="838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50" name="Line 20"/>
          <p:cNvSpPr>
            <a:spLocks noChangeShapeType="1"/>
          </p:cNvSpPr>
          <p:nvPr/>
        </p:nvSpPr>
        <p:spPr bwMode="auto">
          <a:xfrm>
            <a:off x="6678613" y="2870200"/>
            <a:ext cx="838200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51" name="Line 21"/>
          <p:cNvSpPr>
            <a:spLocks noChangeShapeType="1"/>
          </p:cNvSpPr>
          <p:nvPr/>
        </p:nvSpPr>
        <p:spPr bwMode="auto">
          <a:xfrm flipH="1">
            <a:off x="6905625" y="4089400"/>
            <a:ext cx="612775" cy="1219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52" name="Line 22"/>
          <p:cNvSpPr>
            <a:spLocks noChangeShapeType="1"/>
          </p:cNvSpPr>
          <p:nvPr/>
        </p:nvSpPr>
        <p:spPr bwMode="auto">
          <a:xfrm>
            <a:off x="7516813" y="4165600"/>
            <a:ext cx="457200" cy="10668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3753" name="AutoShape 23"/>
          <p:cNvSpPr>
            <a:spLocks noChangeArrowheads="1"/>
          </p:cNvSpPr>
          <p:nvPr/>
        </p:nvSpPr>
        <p:spPr bwMode="auto">
          <a:xfrm>
            <a:off x="5999163" y="5297488"/>
            <a:ext cx="1411287" cy="879475"/>
          </a:xfrm>
          <a:prstGeom prst="roundRect">
            <a:avLst>
              <a:gd name="adj" fmla="val 176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3754" name="Freeform 24"/>
          <p:cNvSpPr>
            <a:spLocks noChangeArrowheads="1"/>
          </p:cNvSpPr>
          <p:nvPr/>
        </p:nvSpPr>
        <p:spPr bwMode="auto">
          <a:xfrm>
            <a:off x="6594475" y="5405438"/>
            <a:ext cx="731838" cy="684212"/>
          </a:xfrm>
          <a:custGeom>
            <a:avLst/>
            <a:gdLst>
              <a:gd name="T0" fmla="*/ 2147483646 w 2035"/>
              <a:gd name="T1" fmla="*/ 0 h 1899"/>
              <a:gd name="T2" fmla="*/ 2147483646 w 2035"/>
              <a:gd name="T3" fmla="*/ 2147483646 h 1899"/>
              <a:gd name="T4" fmla="*/ 0 w 2035"/>
              <a:gd name="T5" fmla="*/ 2147483646 h 1899"/>
              <a:gd name="T6" fmla="*/ 2147483646 w 2035"/>
              <a:gd name="T7" fmla="*/ 0 h 1899"/>
              <a:gd name="T8" fmla="*/ 0 60000 65536"/>
              <a:gd name="T9" fmla="*/ 0 60000 65536"/>
              <a:gd name="T10" fmla="*/ 0 60000 65536"/>
              <a:gd name="T11" fmla="*/ 0 60000 65536"/>
              <a:gd name="T12" fmla="*/ 0 w 2035"/>
              <a:gd name="T13" fmla="*/ 0 h 1899"/>
              <a:gd name="T14" fmla="*/ 2035 w 2035"/>
              <a:gd name="T15" fmla="*/ 1899 h 1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" h="1899">
                <a:moveTo>
                  <a:pt x="2034" y="0"/>
                </a:moveTo>
                <a:lnTo>
                  <a:pt x="378" y="1898"/>
                </a:lnTo>
                <a:lnTo>
                  <a:pt x="0" y="588"/>
                </a:lnTo>
                <a:lnTo>
                  <a:pt x="2034" y="0"/>
                </a:lnTo>
              </a:path>
            </a:pathLst>
          </a:custGeom>
          <a:solidFill>
            <a:srgbClr val="66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Split Planes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How to select axis &amp; split plane?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Largest dimension, subdivide in middle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More advanced: 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Surface area heuristic</a:t>
            </a:r>
            <a:endParaRPr lang="en-GB" altLang="ko-KR" sz="1800" i="1" smtClean="0">
              <a:solidFill>
                <a:srgbClr val="999999"/>
              </a:solidFill>
              <a:ea typeface="굴림" panose="020B0600000101010101" pitchFamily="50" charset="-127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ko-KR" smtClean="0">
              <a:ea typeface="굴림" panose="020B0600000101010101" pitchFamily="50" charset="-127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Makes large difference</a:t>
            </a:r>
          </a:p>
          <a:p>
            <a:pPr lvl="1"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50%-100% higher </a:t>
            </a:r>
            <a:r>
              <a:rPr lang="en-GB" altLang="ko-KR" i="1" smtClean="0">
                <a:ea typeface="굴림" panose="020B0600000101010101" pitchFamily="50" charset="-127"/>
              </a:rPr>
              <a:t>overall</a:t>
            </a:r>
            <a:r>
              <a:rPr lang="en-GB" altLang="ko-KR" smtClean="0">
                <a:ea typeface="굴림" panose="020B0600000101010101" pitchFamily="50" charset="-127"/>
              </a:rPr>
              <a:t> speed</a:t>
            </a:r>
            <a:endParaRPr lang="en-GB" altLang="ko-KR" sz="1800" i="1" smtClean="0">
              <a:solidFill>
                <a:srgbClr val="999999"/>
              </a:solidFill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Median vs. SAH</a:t>
            </a:r>
          </a:p>
        </p:txBody>
      </p:sp>
      <p:sp>
        <p:nvSpPr>
          <p:cNvPr id="77827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470150"/>
            <a:ext cx="7448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3895725" y="5140325"/>
            <a:ext cx="1646238" cy="276225"/>
          </a:xfrm>
          <a:prstGeom prst="roundRect">
            <a:avLst>
              <a:gd name="adj" fmla="val 5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ko-KR" sz="1800" i="1">
                <a:solidFill>
                  <a:srgbClr val="999999"/>
                </a:solidFill>
                <a:ea typeface="굴림" panose="020B0600000101010101" pitchFamily="50" charset="-127"/>
              </a:rPr>
              <a:t>(from [Wald04])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Ray Tracing with kd-tree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Goal: find closest hit with scene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Traverse tree front to back</a:t>
            </a:r>
            <a:br>
              <a:rPr lang="en-GB" altLang="ko-KR" smtClean="0">
                <a:ea typeface="굴림" panose="020B0600000101010101" pitchFamily="50" charset="-127"/>
              </a:rPr>
            </a:br>
            <a:r>
              <a:rPr lang="en-GB" altLang="ko-KR" smtClean="0">
                <a:ea typeface="굴림" panose="020B0600000101010101" pitchFamily="50" charset="-127"/>
              </a:rPr>
              <a:t>(starting from root)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At each node: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If leaf: intersect with triangles 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ko-KR" smtClean="0">
                <a:ea typeface="굴림" panose="020B0600000101010101" pitchFamily="50" charset="-127"/>
              </a:rPr>
              <a:t>If inner: traverse deeper</a:t>
            </a:r>
            <a:endParaRPr lang="en-GB" altLang="ko-KR" smtClean="0">
              <a:latin typeface="Wingdings" panose="05000000000000000000" pitchFamily="2" charset="2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Classic Ray Tracing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Gathering approach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From lights, reflected, and refracted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>     directions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Pros of ray tracing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Simple and improved realism over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>     the rendering pipeline 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sz="2000" smtClean="0">
              <a:ea typeface="굴림" panose="020B0600000101010101" pitchFamily="50" charset="-127"/>
            </a:endParaRPr>
          </a:p>
          <a:p>
            <a:r>
              <a:rPr lang="en-US" altLang="ko-KR" sz="2400" smtClean="0">
                <a:ea typeface="굴림" panose="020B0600000101010101" pitchFamily="50" charset="-127"/>
              </a:rPr>
              <a:t>Cons: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Simple light model, material, and light propagation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Not a complete solution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Hard to accelerate with special-purpose H/W 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81924" name="Picture 4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587500"/>
            <a:ext cx="270668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Rays are cast from the eye point through each pixel in the image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024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0177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Basic Algorithms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1841500" y="3533775"/>
            <a:ext cx="4222750" cy="2162175"/>
            <a:chOff x="1727200" y="3992880"/>
            <a:chExt cx="4222087" cy="2161107"/>
          </a:xfrm>
        </p:grpSpPr>
        <p:grpSp>
          <p:nvGrpSpPr>
            <p:cNvPr id="10246" name="Group 5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0250" name="Flowchart: Data 7"/>
              <p:cNvSpPr>
                <a:spLocks noChangeArrowheads="1"/>
              </p:cNvSpPr>
              <p:nvPr/>
            </p:nvSpPr>
            <p:spPr bwMode="auto">
              <a:xfrm rot="5400000">
                <a:off x="1740712" y="4650688"/>
                <a:ext cx="1781882" cy="135551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0251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2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3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4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5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6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7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247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727200" y="4702485"/>
              <a:ext cx="4222087" cy="60003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2816622" y="46839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History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Problems with classic ray tracing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Not realistic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View-dependent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Radiosity (1984)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Global illumination in diffuse scenes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Monte Carlo ray tracing (1986)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Global illumination for any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 were: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Understand a basic ray tracing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Know the Phong illumination model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Implement its acceleration data structure and know how to 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Any Questions?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Come up with one question on what we have discussed in the class and submit at the end of the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1 for already answered questions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2 for typical questions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3 for questions with thoughts</a:t>
            </a:r>
          </a:p>
          <a:p>
            <a:pPr lvl="1"/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Submit questions at least four times before the mid-term exam</a:t>
            </a:r>
          </a:p>
          <a:p>
            <a:pPr lvl="1"/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Multiple questions for the class is counted as only a single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1504950"/>
          </a:xfrm>
        </p:spPr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 before the class</a:t>
            </a: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Watch 2 SIGGRAPH videos and submit your summaries right brefore every Tue.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Just one paragraph for each summary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538163" y="4114800"/>
            <a:ext cx="7761287" cy="237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Example: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	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Title: XXX XXXX XXXX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	Abstract: this video is about  accelerating the 	performance of ray tracing. To achieve its goal, they 	design a new technique for reordering rays, since by 	doing so, they can improve the ray coherence and thus 	improve the overall performance.</a:t>
            </a:r>
            <a:endParaRPr lang="ko-KR" altLang="en-US" sz="20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PA1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21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Get to know pbrt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2164" name="Picture 2" descr="http://www.pbrt.org/scenes_images/thumb_dof-dragon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486025"/>
            <a:ext cx="74914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Radiosity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Figs.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0177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Basic Algorithms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grpSp>
        <p:nvGrpSpPr>
          <p:cNvPr id="97284" name="Group 15"/>
          <p:cNvGrpSpPr>
            <a:grpSpLocks/>
          </p:cNvGrpSpPr>
          <p:nvPr/>
        </p:nvGrpSpPr>
        <p:grpSpPr bwMode="auto">
          <a:xfrm>
            <a:off x="1841500" y="3533775"/>
            <a:ext cx="4222750" cy="2162175"/>
            <a:chOff x="1727200" y="3992880"/>
            <a:chExt cx="4222087" cy="2161107"/>
          </a:xfrm>
        </p:grpSpPr>
        <p:grpSp>
          <p:nvGrpSpPr>
            <p:cNvPr id="97285" name="Group 5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97288" name="Rectangle 6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97289" name="Flowchart: Data 7"/>
              <p:cNvSpPr>
                <a:spLocks noChangeArrowheads="1"/>
              </p:cNvSpPr>
              <p:nvPr/>
            </p:nvSpPr>
            <p:spPr bwMode="auto">
              <a:xfrm rot="5400000">
                <a:off x="1740712" y="4650688"/>
                <a:ext cx="1781882" cy="135551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97290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1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2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3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4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5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296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7286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727200" y="4702485"/>
              <a:ext cx="4222087" cy="60003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87" name="Oval 4"/>
            <p:cNvSpPr>
              <a:spLocks noChangeArrowheads="1"/>
            </p:cNvSpPr>
            <p:nvPr/>
          </p:nvSpPr>
          <p:spPr bwMode="auto">
            <a:xfrm>
              <a:off x="2816622" y="46839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Shadows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9331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2" name="Group 20"/>
          <p:cNvGrpSpPr>
            <a:grpSpLocks/>
          </p:cNvGrpSpPr>
          <p:nvPr/>
        </p:nvGrpSpPr>
        <p:grpSpPr bwMode="auto">
          <a:xfrm>
            <a:off x="260350" y="4187825"/>
            <a:ext cx="4222750" cy="2160588"/>
            <a:chOff x="1727200" y="3992880"/>
            <a:chExt cx="4222087" cy="2161107"/>
          </a:xfrm>
        </p:grpSpPr>
        <p:grpSp>
          <p:nvGrpSpPr>
            <p:cNvPr id="99336" name="Group 21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99339" name="Rectangle 24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99340" name="Flowchart: Data 25"/>
              <p:cNvSpPr>
                <a:spLocks noChangeArrowheads="1"/>
              </p:cNvSpPr>
              <p:nvPr/>
            </p:nvSpPr>
            <p:spPr bwMode="auto">
              <a:xfrm rot="5400000">
                <a:off x="1740852" y="4650548"/>
                <a:ext cx="1781603" cy="135551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99341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2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3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5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6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7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9337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1727200" y="4702485"/>
              <a:ext cx="4222087" cy="60003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38" name="Oval 23"/>
            <p:cNvSpPr>
              <a:spLocks noChangeArrowheads="1"/>
            </p:cNvSpPr>
            <p:nvPr/>
          </p:nvSpPr>
          <p:spPr bwMode="auto">
            <a:xfrm>
              <a:off x="2816622" y="46839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pic>
        <p:nvPicPr>
          <p:cNvPr id="993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1288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334" name="Straight Arrow Connector 35"/>
          <p:cNvCxnSpPr>
            <a:cxnSpLocks noChangeShapeType="1"/>
          </p:cNvCxnSpPr>
          <p:nvPr/>
        </p:nvCxnSpPr>
        <p:spPr bwMode="auto">
          <a:xfrm flipH="1" flipV="1">
            <a:off x="2543175" y="3114675"/>
            <a:ext cx="1893888" cy="173672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35" name="Sun 33"/>
          <p:cNvSpPr>
            <a:spLocks noChangeArrowheads="1"/>
          </p:cNvSpPr>
          <p:nvPr/>
        </p:nvSpPr>
        <p:spPr bwMode="auto">
          <a:xfrm>
            <a:off x="2060575" y="2771775"/>
            <a:ext cx="509588" cy="379413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 algn="ctr">
            <a:solidFill>
              <a:srgbClr val="EA8B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00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0" name="Group 35"/>
          <p:cNvGrpSpPr>
            <a:grpSpLocks/>
          </p:cNvGrpSpPr>
          <p:nvPr/>
        </p:nvGrpSpPr>
        <p:grpSpPr bwMode="auto">
          <a:xfrm>
            <a:off x="260350" y="4187825"/>
            <a:ext cx="3836988" cy="2160588"/>
            <a:chOff x="1727200" y="3992879"/>
            <a:chExt cx="3836485" cy="2161108"/>
          </a:xfrm>
        </p:grpSpPr>
        <p:grpSp>
          <p:nvGrpSpPr>
            <p:cNvPr id="101383" name="Group 36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01386" name="Rectangle 39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01387" name="Flowchart: Data 40"/>
              <p:cNvSpPr>
                <a:spLocks noChangeArrowheads="1"/>
              </p:cNvSpPr>
              <p:nvPr/>
            </p:nvSpPr>
            <p:spPr bwMode="auto">
              <a:xfrm rot="5400000">
                <a:off x="1740881" y="4650530"/>
                <a:ext cx="1781604" cy="1355547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01388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89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0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1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2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3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4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1384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727200" y="3992879"/>
              <a:ext cx="3836485" cy="769611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5" name="Oval 38"/>
            <p:cNvSpPr>
              <a:spLocks noChangeArrowheads="1"/>
            </p:cNvSpPr>
            <p:nvPr/>
          </p:nvSpPr>
          <p:spPr bwMode="auto">
            <a:xfrm>
              <a:off x="3121422" y="44172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cxnSp>
        <p:nvCxnSpPr>
          <p:cNvPr id="101381" name="Straight Arrow Connector 48"/>
          <p:cNvCxnSpPr>
            <a:cxnSpLocks noChangeShapeType="1"/>
          </p:cNvCxnSpPr>
          <p:nvPr/>
        </p:nvCxnSpPr>
        <p:spPr bwMode="auto">
          <a:xfrm flipH="1">
            <a:off x="3924300" y="4187825"/>
            <a:ext cx="173038" cy="10493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3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Shadows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Cast ray from the intersection point to each light source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Shadow rays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2292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0"/>
          <p:cNvGrpSpPr>
            <a:grpSpLocks/>
          </p:cNvGrpSpPr>
          <p:nvPr/>
        </p:nvGrpSpPr>
        <p:grpSpPr bwMode="auto">
          <a:xfrm>
            <a:off x="260350" y="4187825"/>
            <a:ext cx="4222750" cy="2160588"/>
            <a:chOff x="1727200" y="3992880"/>
            <a:chExt cx="4222087" cy="2161107"/>
          </a:xfrm>
        </p:grpSpPr>
        <p:grpSp>
          <p:nvGrpSpPr>
            <p:cNvPr id="12298" name="Group 21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2301" name="Rectangle 24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2302" name="Flowchart: Data 25"/>
              <p:cNvSpPr>
                <a:spLocks noChangeArrowheads="1"/>
              </p:cNvSpPr>
              <p:nvPr/>
            </p:nvSpPr>
            <p:spPr bwMode="auto">
              <a:xfrm rot="5400000">
                <a:off x="1740852" y="4650548"/>
                <a:ext cx="1781603" cy="135551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2303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4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5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6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7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8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9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299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1727200" y="4702485"/>
              <a:ext cx="4222087" cy="60003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0" name="Oval 23"/>
            <p:cNvSpPr>
              <a:spLocks noChangeArrowheads="1"/>
            </p:cNvSpPr>
            <p:nvPr/>
          </p:nvSpPr>
          <p:spPr bwMode="auto">
            <a:xfrm>
              <a:off x="2816622" y="46839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pic>
        <p:nvPicPr>
          <p:cNvPr id="1229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1288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5" name="Straight Arrow Connector 35"/>
          <p:cNvCxnSpPr>
            <a:cxnSpLocks noChangeShapeType="1"/>
          </p:cNvCxnSpPr>
          <p:nvPr/>
        </p:nvCxnSpPr>
        <p:spPr bwMode="auto">
          <a:xfrm flipH="1" flipV="1">
            <a:off x="2543175" y="3114675"/>
            <a:ext cx="1893888" cy="173672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Sun 33"/>
          <p:cNvSpPr>
            <a:spLocks noChangeArrowheads="1"/>
          </p:cNvSpPr>
          <p:nvPr/>
        </p:nvSpPr>
        <p:spPr bwMode="auto">
          <a:xfrm>
            <a:off x="2060575" y="2771775"/>
            <a:ext cx="509588" cy="379413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 algn="ctr">
            <a:solidFill>
              <a:srgbClr val="EA8B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2297" name="TextBox 34"/>
          <p:cNvSpPr txBox="1">
            <a:spLocks noChangeArrowheads="1"/>
          </p:cNvSpPr>
          <p:nvPr/>
        </p:nvSpPr>
        <p:spPr bwMode="auto">
          <a:xfrm>
            <a:off x="5629275" y="6313488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Used 3ds Max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Refractions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If object tranparent, cast secondary refracted rays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034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29" name="Group 7"/>
          <p:cNvGrpSpPr>
            <a:grpSpLocks/>
          </p:cNvGrpSpPr>
          <p:nvPr/>
        </p:nvGrpSpPr>
        <p:grpSpPr bwMode="auto">
          <a:xfrm>
            <a:off x="260350" y="4187825"/>
            <a:ext cx="3663950" cy="2160588"/>
            <a:chOff x="1727200" y="3992880"/>
            <a:chExt cx="3663698" cy="2161107"/>
          </a:xfrm>
        </p:grpSpPr>
        <p:grpSp>
          <p:nvGrpSpPr>
            <p:cNvPr id="103432" name="Group 8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03435" name="Rectangle 11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03436" name="Flowchart: Data 12"/>
              <p:cNvSpPr>
                <a:spLocks noChangeArrowheads="1"/>
              </p:cNvSpPr>
              <p:nvPr/>
            </p:nvSpPr>
            <p:spPr bwMode="auto">
              <a:xfrm rot="5400000">
                <a:off x="1740955" y="4650489"/>
                <a:ext cx="1781603" cy="135563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03437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3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39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0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2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44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3433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727200" y="4395930"/>
              <a:ext cx="3663698" cy="366561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434" name="Oval 10"/>
            <p:cNvSpPr>
              <a:spLocks noChangeArrowheads="1"/>
            </p:cNvSpPr>
            <p:nvPr/>
          </p:nvSpPr>
          <p:spPr bwMode="auto">
            <a:xfrm>
              <a:off x="3121422" y="44172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cxnSp>
        <p:nvCxnSpPr>
          <p:cNvPr id="103430" name="Straight Arrow Connector 20"/>
          <p:cNvCxnSpPr>
            <a:cxnSpLocks noChangeShapeType="1"/>
          </p:cNvCxnSpPr>
          <p:nvPr/>
        </p:nvCxnSpPr>
        <p:spPr bwMode="auto">
          <a:xfrm flipV="1">
            <a:off x="3908425" y="4187825"/>
            <a:ext cx="301625" cy="42386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4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>
            <a:fillRect/>
          </a:stretch>
        </p:blipFill>
        <p:spPr bwMode="auto">
          <a:xfrm>
            <a:off x="5067300" y="2100263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Reflections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If object specular, cast secondary reflected rays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002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35"/>
          <p:cNvGrpSpPr>
            <a:grpSpLocks/>
          </p:cNvGrpSpPr>
          <p:nvPr/>
        </p:nvGrpSpPr>
        <p:grpSpPr bwMode="auto">
          <a:xfrm>
            <a:off x="260350" y="4187825"/>
            <a:ext cx="3836988" cy="2160588"/>
            <a:chOff x="1727200" y="3992879"/>
            <a:chExt cx="3836485" cy="2161108"/>
          </a:xfrm>
        </p:grpSpPr>
        <p:grpSp>
          <p:nvGrpSpPr>
            <p:cNvPr id="14344" name="Group 36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4347" name="Rectangle 39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4348" name="Flowchart: Data 40"/>
              <p:cNvSpPr>
                <a:spLocks noChangeArrowheads="1"/>
              </p:cNvSpPr>
              <p:nvPr/>
            </p:nvSpPr>
            <p:spPr bwMode="auto">
              <a:xfrm rot="5400000">
                <a:off x="1740881" y="4650530"/>
                <a:ext cx="1781604" cy="1355547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434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4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55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345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727200" y="3992879"/>
              <a:ext cx="3836485" cy="769611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6" name="Oval 38"/>
            <p:cNvSpPr>
              <a:spLocks noChangeArrowheads="1"/>
            </p:cNvSpPr>
            <p:nvPr/>
          </p:nvSpPr>
          <p:spPr bwMode="auto">
            <a:xfrm>
              <a:off x="3121422" y="44172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cxnSp>
        <p:nvCxnSpPr>
          <p:cNvPr id="14343" name="Straight Arrow Connector 48"/>
          <p:cNvCxnSpPr>
            <a:cxnSpLocks noChangeShapeType="1"/>
          </p:cNvCxnSpPr>
          <p:nvPr/>
        </p:nvCxnSpPr>
        <p:spPr bwMode="auto">
          <a:xfrm flipH="1">
            <a:off x="3924300" y="4187825"/>
            <a:ext cx="173038" cy="10493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Refractions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If object tranparent, cast secondary refracted rays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764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260350" y="4187825"/>
            <a:ext cx="3648075" cy="2160588"/>
            <a:chOff x="1727200" y="3992880"/>
            <a:chExt cx="3647824" cy="2161107"/>
          </a:xfrm>
        </p:grpSpPr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2219211" y="3992880"/>
              <a:ext cx="1830210" cy="2161107"/>
              <a:chOff x="1945923" y="4437503"/>
              <a:chExt cx="1830210" cy="2161107"/>
            </a:xfrm>
          </p:grpSpPr>
          <p:sp>
            <p:nvSpPr>
              <p:cNvPr id="16395" name="Rectangle 11"/>
              <p:cNvSpPr>
                <a:spLocks noChangeArrowheads="1"/>
              </p:cNvSpPr>
              <p:nvPr/>
            </p:nvSpPr>
            <p:spPr bwMode="auto">
              <a:xfrm>
                <a:off x="2523066" y="4560260"/>
                <a:ext cx="1253067" cy="203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6396" name="Flowchart: Data 12"/>
              <p:cNvSpPr>
                <a:spLocks noChangeArrowheads="1"/>
              </p:cNvSpPr>
              <p:nvPr/>
            </p:nvSpPr>
            <p:spPr bwMode="auto">
              <a:xfrm rot="5400000">
                <a:off x="1740955" y="4650489"/>
                <a:ext cx="1781603" cy="1355632"/>
              </a:xfrm>
              <a:prstGeom prst="flowChartInputOutput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2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cxnSp>
            <p:nvCxnSpPr>
              <p:cNvPr id="16397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953370" y="479731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967936" y="5147108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99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945923" y="5487342"/>
                <a:ext cx="1364153" cy="37253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0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193660" y="4484903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1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484966" y="457412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2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765636" y="46363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3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033606" y="4712558"/>
                <a:ext cx="0" cy="1444417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393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1727200" y="4040280"/>
              <a:ext cx="3647824" cy="722211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121422" y="4417221"/>
              <a:ext cx="149785" cy="130199"/>
            </a:xfrm>
            <a:prstGeom prst="ellipse">
              <a:avLst/>
            </a:prstGeom>
            <a:solidFill>
              <a:srgbClr val="0000FF"/>
            </a:solidFill>
            <a:ln w="38100" algn="ctr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cxnSp>
        <p:nvCxnSpPr>
          <p:cNvPr id="16390" name="Straight Arrow Connector 20"/>
          <p:cNvCxnSpPr>
            <a:cxnSpLocks noChangeShapeType="1"/>
          </p:cNvCxnSpPr>
          <p:nvPr/>
        </p:nvCxnSpPr>
        <p:spPr bwMode="auto">
          <a:xfrm>
            <a:off x="3908425" y="4235450"/>
            <a:ext cx="471488" cy="2270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>
            <a:fillRect/>
          </a:stretch>
        </p:blipFill>
        <p:spPr bwMode="auto">
          <a:xfrm>
            <a:off x="5067300" y="2100263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 Improved Illumination Model [Whitted 80]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Phong illumination model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Whitted model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 and T are intensity of light from reflection and transmission rays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Ks and Kt are specular and transmission coefficient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1673225" y="2024063"/>
          <a:ext cx="57134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2832100" imgH="444500" progId="Equation.3">
                  <p:embed/>
                </p:oleObj>
              </mc:Choice>
              <mc:Fallback>
                <p:oleObj name="Equation" r:id="rId4" imgW="28321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024063"/>
                        <a:ext cx="571341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155700" y="3462338"/>
          <a:ext cx="665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6" imgW="2654300" imgH="444500" progId="Equation.3">
                  <p:embed/>
                </p:oleObj>
              </mc:Choice>
              <mc:Fallback>
                <p:oleObj name="Equation" r:id="rId6" imgW="26543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462338"/>
                        <a:ext cx="665797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OpenGL’s Illumination Model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2888" y="1612900"/>
          <a:ext cx="87026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4" imgW="3860800" imgH="444500" progId="Equation.3">
                  <p:embed/>
                </p:oleObj>
              </mc:Choice>
              <mc:Fallback>
                <p:oleObj name="Equation" r:id="rId4" imgW="38608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612900"/>
                        <a:ext cx="87026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 descr="Phong_components_version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200"/>
            <a:ext cx="9144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921125" y="5135563"/>
            <a:ext cx="1250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200" b="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From Wikipedia</a:t>
            </a:r>
            <a:endParaRPr lang="ko-KR" altLang="en-US" sz="1200" b="0">
              <a:solidFill>
                <a:srgbClr val="00000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25890</TotalTime>
  <Pages>3</Pages>
  <Words>1141</Words>
  <Application>Microsoft Office PowerPoint</Application>
  <PresentationFormat>On-screen Show (4:3)</PresentationFormat>
  <Paragraphs>285</Paragraphs>
  <Slides>50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굴림</vt:lpstr>
      <vt:lpstr>맑은 고딕</vt:lpstr>
      <vt:lpstr>Arial</vt:lpstr>
      <vt:lpstr>Symbol</vt:lpstr>
      <vt:lpstr>Tahoma</vt:lpstr>
      <vt:lpstr>Times New Roman</vt:lpstr>
      <vt:lpstr>Wingdings</vt:lpstr>
      <vt:lpstr>untitled 1</vt:lpstr>
      <vt:lpstr>2_untitled 1</vt:lpstr>
      <vt:lpstr>Equation</vt:lpstr>
      <vt:lpstr>수식</vt:lpstr>
      <vt:lpstr>PowerPoint Presentation</vt:lpstr>
      <vt:lpstr>Recursive Ray Casting</vt:lpstr>
      <vt:lpstr>Ray Casting and Ray Tracing</vt:lpstr>
      <vt:lpstr>Basic Algorithms</vt:lpstr>
      <vt:lpstr>Shadows</vt:lpstr>
      <vt:lpstr>Reflections</vt:lpstr>
      <vt:lpstr>Refractions</vt:lpstr>
      <vt:lpstr>An Improved Illumination Model [Whitted 80]</vt:lpstr>
      <vt:lpstr>OpenGL’s Illumination Model</vt:lpstr>
      <vt:lpstr>Ambient Light Source</vt:lpstr>
      <vt:lpstr>Ideal Diffuse Reflection</vt:lpstr>
      <vt:lpstr>Lambert’s Cosine Law</vt:lpstr>
      <vt:lpstr>Computing Diffuse Reflection</vt:lpstr>
      <vt:lpstr>Specular Reflection</vt:lpstr>
      <vt:lpstr>Snell’s Law</vt:lpstr>
      <vt:lpstr>Non-Ideal Reflectors</vt:lpstr>
      <vt:lpstr>Phong Illumination</vt:lpstr>
      <vt:lpstr>Effect of Specular Exponent</vt:lpstr>
      <vt:lpstr>Examples of Phong</vt:lpstr>
      <vt:lpstr>Putting it All Together</vt:lpstr>
      <vt:lpstr>An Improved Illumination Model [Whitted 80]</vt:lpstr>
      <vt:lpstr>Ray Tree</vt:lpstr>
      <vt:lpstr>Acceleration Methods for Ray Tracing</vt:lpstr>
      <vt:lpstr>Bounding Volumes</vt:lpstr>
      <vt:lpstr>Bounding Volumes</vt:lpstr>
      <vt:lpstr>Bounding Volumes</vt:lpstr>
      <vt:lpstr>Hierarchical Bounding Volumes</vt:lpstr>
      <vt:lpstr>Spatial Subdivision</vt:lpstr>
      <vt:lpstr>Overview of kd-Trees</vt:lpstr>
      <vt:lpstr>Example</vt:lpstr>
      <vt:lpstr>Example</vt:lpstr>
      <vt:lpstr>Example</vt:lpstr>
      <vt:lpstr>Example</vt:lpstr>
      <vt:lpstr>Example</vt:lpstr>
      <vt:lpstr>Example</vt:lpstr>
      <vt:lpstr>Split Planes</vt:lpstr>
      <vt:lpstr>Median vs. SAH</vt:lpstr>
      <vt:lpstr>Ray Tracing with kd-tree</vt:lpstr>
      <vt:lpstr>Classic Ray Tracing</vt:lpstr>
      <vt:lpstr>History</vt:lpstr>
      <vt:lpstr>Class Objectives were:</vt:lpstr>
      <vt:lpstr>Any Questions?</vt:lpstr>
      <vt:lpstr>Homework</vt:lpstr>
      <vt:lpstr>PA1</vt:lpstr>
      <vt:lpstr>Next Time</vt:lpstr>
      <vt:lpstr>Figs.</vt:lpstr>
      <vt:lpstr>Basic Algorithms</vt:lpstr>
      <vt:lpstr>Shadows</vt:lpstr>
      <vt:lpstr>PowerPoint Presentation</vt:lpstr>
      <vt:lpstr>Refractions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Sung-eui Yoon</dc:creator>
  <cp:lastModifiedBy>Windows 사용자</cp:lastModifiedBy>
  <cp:revision>2067</cp:revision>
  <cp:lastPrinted>2013-03-05T06:34:09Z</cp:lastPrinted>
  <dcterms:created xsi:type="dcterms:W3CDTF">1998-03-18T13:44:31Z</dcterms:created>
  <dcterms:modified xsi:type="dcterms:W3CDTF">2019-01-05T01:32:17Z</dcterms:modified>
</cp:coreProperties>
</file>