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notesMasterIdLst>
    <p:notesMasterId r:id="rId43"/>
  </p:notesMasterIdLst>
  <p:handoutMasterIdLst>
    <p:handoutMasterId r:id="rId44"/>
  </p:handoutMasterIdLst>
  <p:sldIdLst>
    <p:sldId id="598" r:id="rId2"/>
    <p:sldId id="748" r:id="rId3"/>
    <p:sldId id="715" r:id="rId4"/>
    <p:sldId id="760" r:id="rId5"/>
    <p:sldId id="717" r:id="rId6"/>
    <p:sldId id="718" r:id="rId7"/>
    <p:sldId id="719" r:id="rId8"/>
    <p:sldId id="720" r:id="rId9"/>
    <p:sldId id="721" r:id="rId10"/>
    <p:sldId id="725" r:id="rId11"/>
    <p:sldId id="723" r:id="rId12"/>
    <p:sldId id="726" r:id="rId13"/>
    <p:sldId id="727" r:id="rId14"/>
    <p:sldId id="729" r:id="rId15"/>
    <p:sldId id="728" r:id="rId16"/>
    <p:sldId id="730" r:id="rId17"/>
    <p:sldId id="745" r:id="rId18"/>
    <p:sldId id="731" r:id="rId19"/>
    <p:sldId id="732" r:id="rId20"/>
    <p:sldId id="750" r:id="rId21"/>
    <p:sldId id="733" r:id="rId22"/>
    <p:sldId id="734" r:id="rId23"/>
    <p:sldId id="735" r:id="rId24"/>
    <p:sldId id="736" r:id="rId25"/>
    <p:sldId id="737" r:id="rId26"/>
    <p:sldId id="738" r:id="rId27"/>
    <p:sldId id="739" r:id="rId28"/>
    <p:sldId id="756" r:id="rId29"/>
    <p:sldId id="758" r:id="rId30"/>
    <p:sldId id="757" r:id="rId31"/>
    <p:sldId id="742" r:id="rId32"/>
    <p:sldId id="746" r:id="rId33"/>
    <p:sldId id="744" r:id="rId34"/>
    <p:sldId id="743" r:id="rId35"/>
    <p:sldId id="759" r:id="rId36"/>
    <p:sldId id="747" r:id="rId37"/>
    <p:sldId id="749" r:id="rId38"/>
    <p:sldId id="752" r:id="rId39"/>
    <p:sldId id="753" r:id="rId40"/>
    <p:sldId id="751" r:id="rId41"/>
    <p:sldId id="754" r:id="rId42"/>
  </p:sldIdLst>
  <p:sldSz cx="9144000" cy="6858000" type="screen4x3"/>
  <p:notesSz cx="7099300" cy="10234613"/>
  <p:kinsoku lang="ko-KR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6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A8B00"/>
    <a:srgbClr val="CCECFF"/>
    <a:srgbClr val="CCCCFF"/>
    <a:srgbClr val="99CCFF"/>
    <a:srgbClr val="00FFFF"/>
    <a:srgbClr val="FF00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5" autoAdjust="0"/>
    <p:restoredTop sz="82176" autoAdjust="0"/>
  </p:normalViewPr>
  <p:slideViewPr>
    <p:cSldViewPr snapToGrid="0" snapToObjects="1">
      <p:cViewPr varScale="1">
        <p:scale>
          <a:sx n="45" d="100"/>
          <a:sy n="45" d="100"/>
        </p:scale>
        <p:origin x="1076" y="56"/>
      </p:cViewPr>
      <p:guideLst>
        <p:guide orient="horz"/>
        <p:guide pos="2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632" y="-120"/>
      </p:cViewPr>
      <p:guideLst>
        <p:guide orient="horz" pos="3225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847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860925"/>
            <a:ext cx="5208587" cy="4605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03453" tIns="51726" rIns="103453" bIns="517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1713" y="773113"/>
            <a:ext cx="5097462" cy="3824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70362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685" tIns="49343" rIns="98685" bIns="49343" anchor="ctr"/>
          <a:lstStyle>
            <a:lvl1pPr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688" tIns="0" rIns="20688" bIns="0" anchor="b"/>
          <a:lstStyle>
            <a:lvl1pPr algn="ctr" defTabSz="10445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 defTabSz="10445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defTabSz="10445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defTabSz="10445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defTabSz="10445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445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445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445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445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ko-KR" sz="1100" i="1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50" charset="-127"/>
              </a:rPr>
              <a:t>1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9723438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685" tIns="49343" rIns="98685" bIns="49343" anchor="ctr"/>
          <a:lstStyle>
            <a:lvl1pPr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30749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685" tIns="49343" rIns="98685" bIns="49343" anchor="ctr"/>
          <a:lstStyle>
            <a:lvl1pPr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44563" y="4864100"/>
            <a:ext cx="5208587" cy="460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84" tIns="53443" rIns="106884" bIns="53443"/>
          <a:lstStyle/>
          <a:p>
            <a:pPr defTabSz="1049338"/>
            <a:endParaRPr lang="en-US" altLang="ko-KR" smtClean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823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772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854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7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15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810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644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686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8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256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23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14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37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66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48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43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21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70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33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637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091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134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71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7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993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69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72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19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86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78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019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7975" y="298450"/>
            <a:ext cx="2079625" cy="63563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86475" cy="63563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10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463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69218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1910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455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859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752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361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27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00840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5127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3663" y="6519863"/>
            <a:ext cx="3079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ko-KR" sz="1400" smtClean="0">
                <a:solidFill>
                  <a:srgbClr val="000000"/>
                </a:solidFill>
                <a:ea typeface="굴림" panose="020B0600000101010101" pitchFamily="50" charset="-127"/>
              </a:rPr>
              <a:t> </a:t>
            </a:r>
            <a:fld id="{06569E43-D22C-4E5E-A063-DFDC04C77BB5}" type="slidenum">
              <a:rPr lang="en-US" altLang="ko-KR" sz="1400" smtClean="0">
                <a:solidFill>
                  <a:srgbClr val="000000"/>
                </a:solidFill>
                <a:ea typeface="굴림" panose="020B0600000101010101" pitchFamily="50" charset="-127"/>
              </a:rPr>
              <a:pPr>
                <a:defRPr/>
              </a:pPr>
              <a:t>‹#›</a:t>
            </a:fld>
            <a:endParaRPr lang="en-US" altLang="ko-KR" sz="1400" smtClean="0">
              <a:solidFill>
                <a:srgbClr val="000000"/>
              </a:solidFill>
              <a:ea typeface="굴림" panose="020B0600000101010101" pitchFamily="50" charset="-127"/>
            </a:endParaRPr>
          </a:p>
        </p:txBody>
      </p:sp>
      <p:pic>
        <p:nvPicPr>
          <p:cNvPr id="1030" name="Picture 12" descr="KAIST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419100" y="1250950"/>
            <a:ext cx="8305800" cy="96838"/>
          </a:xfrm>
          <a:prstGeom prst="rect">
            <a:avLst/>
          </a:prstGeom>
          <a:gradFill flip="none" rotWithShape="1">
            <a:gsLst>
              <a:gs pos="21000">
                <a:srgbClr val="0A64A8"/>
              </a:gs>
              <a:gs pos="0">
                <a:srgbClr val="004187"/>
              </a:gs>
              <a:gs pos="96000">
                <a:srgbClr val="1487C8"/>
              </a:gs>
            </a:gsLst>
            <a:lin ang="2700000" scaled="1"/>
            <a:tileRect/>
          </a:gradFill>
          <a:ln>
            <a:noFill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ko-KR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92100" indent="-292100" algn="l" rtl="0" eaLnBrk="0" fontAlgn="base" hangingPunct="0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2pPr>
      <a:lvl3pPr marL="9144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"/>
          <p:cNvSpPr>
            <a:spLocks noChangeArrowheads="1"/>
          </p:cNvSpPr>
          <p:nvPr/>
        </p:nvSpPr>
        <p:spPr bwMode="auto">
          <a:xfrm>
            <a:off x="0" y="877888"/>
            <a:ext cx="9144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CS580: </a:t>
            </a:r>
          </a:p>
          <a:p>
            <a:pPr algn="ctr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4000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Monte Carlo Ray Tracing:</a:t>
            </a:r>
          </a:p>
          <a:p>
            <a:pPr algn="ctr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4000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Part I</a:t>
            </a:r>
            <a:endParaRPr lang="en-US" altLang="ko-KR" sz="3200">
              <a:solidFill>
                <a:srgbClr val="0000FF"/>
              </a:solidFill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496888" y="3679825"/>
            <a:ext cx="8153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Sung-Eui Yoon</a:t>
            </a:r>
          </a:p>
          <a:p>
            <a:pPr algn="ctr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(</a:t>
            </a:r>
            <a:r>
              <a:rPr lang="ko-KR" altLang="en-US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윤성의</a:t>
            </a:r>
            <a:r>
              <a:rPr lang="en-US" altLang="ko-KR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)</a:t>
            </a:r>
          </a:p>
        </p:txBody>
      </p:sp>
      <p:pic>
        <p:nvPicPr>
          <p:cNvPr id="3078" name="Picture 28" descr="KAIS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6113463"/>
            <a:ext cx="1927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29"/>
          <p:cNvSpPr txBox="1">
            <a:spLocks noChangeArrowheads="1"/>
          </p:cNvSpPr>
          <p:nvPr/>
        </p:nvSpPr>
        <p:spPr bwMode="auto">
          <a:xfrm>
            <a:off x="1616075" y="4968875"/>
            <a:ext cx="5659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Course URL: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http://sglab.kaist.ac.kr/~sungeui/GCG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2075" y="766763"/>
            <a:ext cx="8942388" cy="96837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0013" y="2857500"/>
            <a:ext cx="8943975" cy="96838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483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When to end recursion?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Contributions of further light bounces become less significant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Max recursion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Some threshold for radiance value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If we just ignore them, estimators will be biased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587500"/>
            <a:ext cx="6770688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7116763" y="3151188"/>
            <a:ext cx="10874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800" b="0">
                <a:latin typeface="Arial" panose="020B0604020202020204" pitchFamily="34" charset="0"/>
                <a:ea typeface="굴림" panose="020B0600000101010101" pitchFamily="50" charset="-127"/>
              </a:rPr>
              <a:t>From kavita’s slides</a:t>
            </a:r>
            <a:endParaRPr lang="ko-KR" altLang="en-US" sz="800" b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Russian Roulette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Pick absorption probability, </a:t>
            </a:r>
            <a:r>
              <a:rPr lang="el-GR" altLang="ko-KR" smtClean="0"/>
              <a:t>α</a:t>
            </a:r>
            <a:r>
              <a:rPr lang="en-US" altLang="ko-KR" smtClean="0">
                <a:ea typeface="굴림" panose="020B0600000101010101" pitchFamily="50" charset="-127"/>
              </a:rPr>
              <a:t> = 1-P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Recursion is terminated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1- </a:t>
            </a:r>
            <a:r>
              <a:rPr lang="el-GR" altLang="ko-KR" smtClean="0"/>
              <a:t>α</a:t>
            </a:r>
            <a:r>
              <a:rPr lang="en-US" altLang="ko-KR" smtClean="0">
                <a:ea typeface="굴림" panose="020B0600000101010101" pitchFamily="50" charset="-127"/>
              </a:rPr>
              <a:t> = P is commonly to be equal to the reflectance of the material of the surface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Darker surface absorbs more paths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Algorithm so far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Shoot primary rays through each pixel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Shoot indirect rays, sampled over hemisphere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Terminate recursion using Russian Roulette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Pixel Anti-Aliasing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5795963" cy="5067300"/>
          </a:xfrm>
        </p:spPr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Compute radiance only at the center of pixel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Produce jaggies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Simple box filter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The averaging method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We want to evaluate using MC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417763"/>
            <a:ext cx="2190750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Stochastic Ray Tracing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Parameters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Num. of starting ray per pixel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Num. of random rays for each surface point (branching factor)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Path tracing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Branching factor = 1</a:t>
            </a: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Path Tracing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Pixel sampling + light source sampling folded into one method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970088" y="1580578"/>
            <a:ext cx="638420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>
                <a:ea typeface="굴림" panose="020B0600000101010101" pitchFamily="50" charset="-127"/>
              </a:rPr>
              <a:t>  1 spp                   4 spp                    16 spp</a:t>
            </a:r>
            <a:endParaRPr lang="ko-KR" altLang="en-US">
              <a:ea typeface="굴림" panose="020B0600000101010101" pitchFamily="50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82" y="2122166"/>
            <a:ext cx="2375986" cy="2375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98" y="2122166"/>
            <a:ext cx="2375986" cy="2375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4" y="2122166"/>
            <a:ext cx="2375986" cy="2375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Algorithm so far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Shoot primary rays through each pixel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Shoot indirect rays, sampled over hemisphere</a:t>
            </a:r>
          </a:p>
          <a:p>
            <a:pPr lvl="1"/>
            <a:r>
              <a:rPr lang="en-US" altLang="ko-KR" smtClean="0">
                <a:solidFill>
                  <a:srgbClr val="0000FF"/>
                </a:solidFill>
                <a:ea typeface="굴림" panose="020B0600000101010101" pitchFamily="50" charset="-127"/>
              </a:rPr>
              <a:t>Path tracing shoots only 1 indirect ray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Terminate recursion using Russian Roulette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Algorithm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587500"/>
            <a:ext cx="513397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Performance	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Want better quality with smaller # of samples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Fewer samples/better performance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Stratified sampling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Quasi Monte Carlo: well-distributed samples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Faster convergence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Importance sampling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Class Objectives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512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Understand a basic structure of Monte Carlo ray tracing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Russian roulette for its termination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Stratified sampling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Quasi-Monte Carlo ray tracing</a:t>
            </a: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PA2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4096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40964" name="Picture 3" descr="stratified_8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628775"/>
            <a:ext cx="32258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 descr="pb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1628775"/>
            <a:ext cx="32258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" descr="refer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628775"/>
            <a:ext cx="32258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-723900" y="4970463"/>
            <a:ext cx="91646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114300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Uniform sampling                Adaptive sampling                     Reference</a:t>
            </a:r>
            <a:endParaRPr lang="en-US" altLang="ko-KR" sz="1800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(64 samples per pixel)</a:t>
            </a:r>
            <a:endParaRPr lang="en-US" altLang="ko-KR" sz="5400">
              <a:latin typeface="Arial" panose="020B0604020202020204" pitchFamily="34" charset="0"/>
              <a:ea typeface="굴림" panose="020B0600000101010101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High Dimensions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Problem for higher dimensions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Sample points can still be arbitrarily close to each other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587500"/>
            <a:ext cx="4427538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Higher Dimensions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50" charset="-127"/>
              </a:rPr>
              <a:t>Stratified grid sampling</a:t>
            </a: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r>
              <a:rPr lang="en-US" altLang="ko-KR" dirty="0" smtClean="0">
                <a:ea typeface="굴림" panose="020B0600000101010101" pitchFamily="50" charset="-127"/>
              </a:rPr>
              <a:t>N-rooks (or Latin hypercube) sampling</a:t>
            </a:r>
            <a:endParaRPr lang="ko-KR" altLang="en-US" dirty="0" smtClean="0">
              <a:ea typeface="굴림" panose="020B0600000101010101" pitchFamily="50" charset="-127"/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2085975"/>
            <a:ext cx="51546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4427538"/>
            <a:ext cx="4903787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Sobol</a:t>
            </a:r>
            <a:r>
              <a:rPr lang="en-US" altLang="ko-KR" dirty="0" smtClean="0"/>
              <a:t> Sequence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Attempt to have one sample in different elementary intervals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91" y="2405363"/>
            <a:ext cx="6864016" cy="1351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928" y="3670647"/>
            <a:ext cx="7484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All elementary intervals having the volume of 1/16</a:t>
            </a:r>
            <a:endParaRPr lang="ko-KR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94" y="4244606"/>
            <a:ext cx="6561180" cy="1963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4352" y="6263585"/>
            <a:ext cx="6389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Jittered                </a:t>
            </a:r>
            <a:r>
              <a:rPr lang="en-US" altLang="ko-KR" dirty="0" err="1" smtClean="0"/>
              <a:t>Sobol</a:t>
            </a:r>
            <a:r>
              <a:rPr lang="en-US" altLang="ko-KR" dirty="0" smtClean="0"/>
              <a:t>                N-Rooks   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5430" y="6641637"/>
            <a:ext cx="29658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0" dirty="0" smtClean="0"/>
              <a:t>Images are from </a:t>
            </a:r>
            <a:r>
              <a:rPr lang="en-US" altLang="ko-KR" sz="1100" b="0" dirty="0" err="1" smtClean="0"/>
              <a:t>Kollig</a:t>
            </a:r>
            <a:r>
              <a:rPr lang="en-US" altLang="ko-KR" sz="1100" b="0" dirty="0" smtClean="0"/>
              <a:t> and Keller’s EG 2002</a:t>
            </a:r>
            <a:endParaRPr lang="ko-KR" altLang="en-US" sz="1100" b="0" dirty="0"/>
          </a:p>
        </p:txBody>
      </p:sp>
    </p:spTree>
    <p:extLst>
      <p:ext uri="{BB962C8B-B14F-4D97-AF65-F5344CB8AC3E}">
        <p14:creationId xmlns:p14="http://schemas.microsoft.com/office/powerpoint/2010/main" val="414863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Quasi-Monte Carlo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Eliminate randomness, but find well-distributed samples</a:t>
            </a:r>
          </a:p>
          <a:p>
            <a:r>
              <a:rPr lang="en-US" altLang="ko-KR" dirty="0" smtClean="0"/>
              <a:t>Samples are deterministic, and look random</a:t>
            </a:r>
            <a:endParaRPr lang="ko-KR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76" y="3275768"/>
            <a:ext cx="5605271" cy="30332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1591" y="6336197"/>
            <a:ext cx="61494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0" dirty="0" smtClean="0"/>
              <a:t>Credit: </a:t>
            </a:r>
            <a:r>
              <a:rPr lang="en-US" altLang="ko-KR" sz="1100" b="0" dirty="0"/>
              <a:t>SIGGRAPH 2012 Course: Advanced (Quasi-) Monte Carlo Methods for Image Synthesis</a:t>
            </a:r>
          </a:p>
          <a:p>
            <a:endParaRPr lang="ko-KR" altLang="en-US" sz="1100" b="0" dirty="0"/>
          </a:p>
        </p:txBody>
      </p:sp>
    </p:spTree>
    <p:extLst>
      <p:ext uri="{BB962C8B-B14F-4D97-AF65-F5344CB8AC3E}">
        <p14:creationId xmlns:p14="http://schemas.microsoft.com/office/powerpoint/2010/main" val="97538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Why Monte Carlo?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Radiace is hard to evaluate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Sample many paths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Integrate over all incoming directions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Analytical integration is difficult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Need numerical techniques</a:t>
            </a:r>
          </a:p>
          <a:p>
            <a:pPr marL="406400" lvl="2" indent="-292100">
              <a:spcBef>
                <a:spcPts val="600"/>
              </a:spcBef>
            </a:pPr>
            <a:endParaRPr lang="en-US" altLang="ko-KR" sz="2800" smtClean="0">
              <a:ea typeface="굴림" panose="020B0600000101010101" pitchFamily="50" charset="-127"/>
            </a:endParaRP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052638"/>
            <a:ext cx="578326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7"/>
          <p:cNvSpPr txBox="1">
            <a:spLocks noChangeArrowheads="1"/>
          </p:cNvSpPr>
          <p:nvPr/>
        </p:nvSpPr>
        <p:spPr bwMode="auto">
          <a:xfrm>
            <a:off x="6573838" y="4159250"/>
            <a:ext cx="10874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800" b="0">
                <a:latin typeface="Arial" panose="020B0604020202020204" pitchFamily="34" charset="0"/>
                <a:ea typeface="굴림" panose="020B0600000101010101" pitchFamily="50" charset="-127"/>
              </a:rPr>
              <a:t>From kavita’s slides</a:t>
            </a:r>
            <a:endParaRPr lang="ko-KR" altLang="en-US" sz="800" b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Quasi-Monte Carlo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Notion of variance and expectation do not apply</a:t>
            </a:r>
          </a:p>
          <a:p>
            <a:endParaRPr lang="en-US" altLang="ko-KR" dirty="0"/>
          </a:p>
          <a:p>
            <a:r>
              <a:rPr lang="en-US" altLang="ko-KR" dirty="0" smtClean="0"/>
              <a:t>Introduce discrepancy</a:t>
            </a:r>
          </a:p>
          <a:p>
            <a:pPr lvl="1"/>
            <a:r>
              <a:rPr lang="en-US" altLang="ko-KR" dirty="0" smtClean="0"/>
              <a:t>Mimic the notion of variance</a:t>
            </a:r>
          </a:p>
          <a:p>
            <a:pPr lvl="1"/>
            <a:r>
              <a:rPr lang="en-US" altLang="ko-KR" dirty="0" smtClean="0"/>
              <a:t>E.g., given a subset of a unit interval [0, x]</a:t>
            </a:r>
          </a:p>
          <a:p>
            <a:pPr lvl="2"/>
            <a:r>
              <a:rPr lang="en-US" altLang="ko-KR" dirty="0" smtClean="0"/>
              <a:t>n are in the subset among N samples</a:t>
            </a:r>
          </a:p>
          <a:p>
            <a:pPr lvl="2"/>
            <a:r>
              <a:rPr lang="en-US" altLang="ko-KR" dirty="0" smtClean="0"/>
              <a:t>Discrepancy: |x – n/N|</a:t>
            </a:r>
          </a:p>
          <a:p>
            <a:pPr lvl="2"/>
            <a:endParaRPr lang="en-US" altLang="ko-KR" dirty="0" smtClean="0"/>
          </a:p>
          <a:p>
            <a:r>
              <a:rPr lang="en-US" altLang="ko-KR" dirty="0" smtClean="0"/>
              <a:t>Use low-discrepancy sequence</a:t>
            </a:r>
          </a:p>
          <a:p>
            <a:pPr lvl="1"/>
            <a:r>
              <a:rPr lang="en-US" altLang="ko-KR" dirty="0" err="1" smtClean="0"/>
              <a:t>Sobol</a:t>
            </a:r>
            <a:r>
              <a:rPr lang="en-US" altLang="ko-KR" dirty="0" smtClean="0"/>
              <a:t> sequence is the one implemented in </a:t>
            </a:r>
            <a:r>
              <a:rPr lang="en-US" altLang="ko-KR" dirty="0" err="1" smtClean="0"/>
              <a:t>pbrt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9765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Example: van der Corput Sequence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One of simplest low-discrepancy sequences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Radical inverse function, 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b</a:t>
            </a:r>
            <a:r>
              <a:rPr lang="en-US" altLang="ko-KR" smtClean="0">
                <a:ea typeface="굴림" panose="020B0600000101010101" pitchFamily="50" charset="-127"/>
              </a:rPr>
              <a:t>(n)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Given n =               ,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pPr lvl="1"/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b</a:t>
            </a:r>
            <a:r>
              <a:rPr lang="en-US" altLang="ko-KR" smtClean="0">
                <a:ea typeface="굴림" panose="020B0600000101010101" pitchFamily="50" charset="-127"/>
              </a:rPr>
              <a:t>(n) = 0.d</a:t>
            </a:r>
            <a:r>
              <a:rPr lang="en-US" altLang="ko-KR" baseline="-25000" smtClean="0">
                <a:ea typeface="굴림" panose="020B0600000101010101" pitchFamily="50" charset="-127"/>
              </a:rPr>
              <a:t>1</a:t>
            </a:r>
            <a:r>
              <a:rPr lang="en-US" altLang="ko-KR" smtClean="0">
                <a:ea typeface="굴림" panose="020B0600000101010101" pitchFamily="50" charset="-127"/>
              </a:rPr>
              <a:t>d</a:t>
            </a:r>
            <a:r>
              <a:rPr lang="en-US" altLang="ko-KR" baseline="-25000" smtClean="0">
                <a:ea typeface="굴림" panose="020B0600000101010101" pitchFamily="50" charset="-127"/>
              </a:rPr>
              <a:t>2</a:t>
            </a:r>
            <a:r>
              <a:rPr lang="en-US" altLang="ko-KR" smtClean="0">
                <a:ea typeface="굴림" panose="020B0600000101010101" pitchFamily="50" charset="-127"/>
              </a:rPr>
              <a:t>d</a:t>
            </a:r>
            <a:r>
              <a:rPr lang="en-US" altLang="ko-KR" baseline="-25000" smtClean="0">
                <a:ea typeface="굴림" panose="020B0600000101010101" pitchFamily="50" charset="-127"/>
              </a:rPr>
              <a:t>3</a:t>
            </a:r>
            <a:r>
              <a:rPr lang="en-US" altLang="ko-KR" smtClean="0">
                <a:ea typeface="굴림" panose="020B0600000101010101" pitchFamily="50" charset="-127"/>
              </a:rPr>
              <a:t> … d</a:t>
            </a:r>
            <a:r>
              <a:rPr lang="en-US" altLang="ko-KR" baseline="-25000" smtClean="0">
                <a:ea typeface="굴림" panose="020B0600000101010101" pitchFamily="50" charset="-127"/>
              </a:rPr>
              <a:t>n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E.g., 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2</a:t>
            </a:r>
            <a:r>
              <a:rPr lang="en-US" altLang="ko-KR" smtClean="0">
                <a:ea typeface="굴림" panose="020B0600000101010101" pitchFamily="50" charset="-127"/>
              </a:rPr>
              <a:t>(i): 111010</a:t>
            </a:r>
            <a:r>
              <a:rPr lang="en-US" altLang="ko-KR" baseline="-25000" smtClean="0">
                <a:ea typeface="굴림" panose="020B0600000101010101" pitchFamily="50" charset="-127"/>
              </a:rPr>
              <a:t>2  </a:t>
            </a:r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smtClean="0">
                <a:ea typeface="굴림" panose="020B0600000101010101" pitchFamily="50" charset="-127"/>
              </a:rPr>
              <a:t>0.010111</a:t>
            </a:r>
            <a:endParaRPr lang="en-US" altLang="ko-KR" baseline="-25000" smtClean="0">
              <a:ea typeface="굴림" panose="020B0600000101010101" pitchFamily="50" charset="-127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ko-KR" baseline="-25000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van der Corput sequence, x</a:t>
            </a:r>
            <a:r>
              <a:rPr lang="en-US" altLang="ko-KR" baseline="-25000" smtClean="0">
                <a:ea typeface="굴림" panose="020B0600000101010101" pitchFamily="50" charset="-127"/>
              </a:rPr>
              <a:t>i</a:t>
            </a:r>
            <a:r>
              <a:rPr lang="en-US" altLang="ko-KR" smtClean="0">
                <a:ea typeface="굴림" panose="020B0600000101010101" pitchFamily="50" charset="-127"/>
              </a:rPr>
              <a:t>=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2</a:t>
            </a:r>
            <a:r>
              <a:rPr lang="en-US" altLang="ko-KR" smtClean="0">
                <a:ea typeface="굴림" panose="020B0600000101010101" pitchFamily="50" charset="-127"/>
              </a:rPr>
              <a:t>(i)</a:t>
            </a: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  <p:graphicFrame>
        <p:nvGraphicFramePr>
          <p:cNvPr id="60420" name="Object 5"/>
          <p:cNvGraphicFramePr>
            <a:graphicFrameLocks noChangeAspect="1"/>
          </p:cNvGraphicFramePr>
          <p:nvPr/>
        </p:nvGraphicFramePr>
        <p:xfrm>
          <a:off x="2936875" y="2782888"/>
          <a:ext cx="1074738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6" name="Equation" r:id="rId4" imgW="558558" imgH="431613" progId="Equation.3">
                  <p:embed/>
                </p:oleObj>
              </mc:Choice>
              <mc:Fallback>
                <p:oleObj name="Equation" r:id="rId4" imgW="558558" imgH="431613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75" y="2782888"/>
                        <a:ext cx="1074738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Example: van der Corput Sequence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One of simplest low-discrepancy sequences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x</a:t>
            </a:r>
            <a:r>
              <a:rPr lang="en-US" altLang="ko-KR" baseline="-25000" smtClean="0">
                <a:ea typeface="굴림" panose="020B0600000101010101" pitchFamily="50" charset="-127"/>
              </a:rPr>
              <a:t>i</a:t>
            </a:r>
            <a:r>
              <a:rPr lang="en-US" altLang="ko-KR" smtClean="0">
                <a:ea typeface="굴림" panose="020B0600000101010101" pitchFamily="50" charset="-127"/>
              </a:rPr>
              <a:t>=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2</a:t>
            </a:r>
            <a:r>
              <a:rPr lang="en-US" altLang="ko-KR" smtClean="0">
                <a:ea typeface="굴림" panose="020B0600000101010101" pitchFamily="50" charset="-127"/>
              </a:rPr>
              <a:t>(i)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ko-KR" altLang="en-US" smtClean="0">
              <a:ea typeface="굴림" panose="020B0600000101010101" pitchFamily="50" charset="-127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87575" y="2782888"/>
          <a:ext cx="3683000" cy="3143250"/>
        </p:xfrm>
        <a:graphic>
          <a:graphicData uri="http://schemas.openxmlformats.org/drawingml/2006/table">
            <a:tbl>
              <a:tblPr/>
              <a:tblGrid>
                <a:gridCol w="415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i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Base 2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Φ</a:t>
                      </a:r>
                      <a:r>
                        <a:rPr kumimoji="0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2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(i)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1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1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.1  = 1/2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2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10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.01 = 1/4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3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11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.11 = 3/4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4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100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.001 = 1/8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5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101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.101 = 5/8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</a:t>
                      </a:r>
                    </a:p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굴림" pitchFamily="50" charset="-127"/>
                        </a:rPr>
                        <a:t>.</a:t>
                      </a: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Halton and Hammersley  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Halton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x</a:t>
            </a:r>
            <a:r>
              <a:rPr lang="en-US" altLang="ko-KR" baseline="-25000" smtClean="0">
                <a:ea typeface="굴림" panose="020B0600000101010101" pitchFamily="50" charset="-127"/>
              </a:rPr>
              <a:t>i</a:t>
            </a:r>
            <a:r>
              <a:rPr lang="en-US" altLang="ko-KR" smtClean="0">
                <a:ea typeface="굴림" panose="020B0600000101010101" pitchFamily="50" charset="-127"/>
              </a:rPr>
              <a:t>=(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2</a:t>
            </a:r>
            <a:r>
              <a:rPr lang="en-US" altLang="ko-KR" smtClean="0">
                <a:ea typeface="굴림" panose="020B0600000101010101" pitchFamily="50" charset="-127"/>
              </a:rPr>
              <a:t>(i), 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3</a:t>
            </a:r>
            <a:r>
              <a:rPr lang="en-US" altLang="ko-KR" smtClean="0">
                <a:ea typeface="굴림" panose="020B0600000101010101" pitchFamily="50" charset="-127"/>
              </a:rPr>
              <a:t>(i), 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5</a:t>
            </a:r>
            <a:r>
              <a:rPr lang="en-US" altLang="ko-KR" smtClean="0">
                <a:ea typeface="굴림" panose="020B0600000101010101" pitchFamily="50" charset="-127"/>
              </a:rPr>
              <a:t>(i), …, 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prime</a:t>
            </a:r>
            <a:r>
              <a:rPr lang="en-US" altLang="ko-KR" smtClean="0">
                <a:ea typeface="굴림" panose="020B0600000101010101" pitchFamily="50" charset="-127"/>
              </a:rPr>
              <a:t>(i))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Hammersley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x</a:t>
            </a:r>
            <a:r>
              <a:rPr lang="en-US" altLang="ko-KR" baseline="-25000" smtClean="0">
                <a:ea typeface="굴림" panose="020B0600000101010101" pitchFamily="50" charset="-127"/>
              </a:rPr>
              <a:t>i</a:t>
            </a:r>
            <a:r>
              <a:rPr lang="en-US" altLang="ko-KR" smtClean="0">
                <a:ea typeface="굴림" panose="020B0600000101010101" pitchFamily="50" charset="-127"/>
              </a:rPr>
              <a:t>=(1/N, 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2</a:t>
            </a:r>
            <a:r>
              <a:rPr lang="en-US" altLang="ko-KR" smtClean="0">
                <a:ea typeface="굴림" panose="020B0600000101010101" pitchFamily="50" charset="-127"/>
              </a:rPr>
              <a:t>(i), 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3</a:t>
            </a:r>
            <a:r>
              <a:rPr lang="en-US" altLang="ko-KR" smtClean="0">
                <a:ea typeface="굴림" panose="020B0600000101010101" pitchFamily="50" charset="-127"/>
              </a:rPr>
              <a:t>(i), 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5</a:t>
            </a:r>
            <a:r>
              <a:rPr lang="en-US" altLang="ko-KR" smtClean="0">
                <a:ea typeface="굴림" panose="020B0600000101010101" pitchFamily="50" charset="-127"/>
              </a:rPr>
              <a:t>(i), …, </a:t>
            </a:r>
            <a:r>
              <a:rPr lang="el-GR" altLang="ko-KR" smtClean="0">
                <a:ea typeface="굴림" panose="020B0600000101010101" pitchFamily="50" charset="-127"/>
              </a:rPr>
              <a:t>Φ</a:t>
            </a:r>
            <a:r>
              <a:rPr lang="en-US" altLang="ko-KR" baseline="-25000" smtClean="0">
                <a:ea typeface="굴림" panose="020B0600000101010101" pitchFamily="50" charset="-127"/>
              </a:rPr>
              <a:t>prime</a:t>
            </a:r>
            <a:r>
              <a:rPr lang="en-US" altLang="ko-KR" smtClean="0">
                <a:ea typeface="굴림" panose="020B0600000101010101" pitchFamily="50" charset="-127"/>
              </a:rPr>
              <a:t>(i))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Assume we know the number of samples, N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Has slightly lower discrepancy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4114800"/>
            <a:ext cx="4754562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7"/>
          <p:cNvSpPr>
            <a:spLocks noChangeArrowheads="1"/>
          </p:cNvSpPr>
          <p:nvPr/>
        </p:nvSpPr>
        <p:spPr bwMode="auto">
          <a:xfrm>
            <a:off x="419100" y="5722938"/>
            <a:ext cx="1141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Halton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sp>
        <p:nvSpPr>
          <p:cNvPr id="64518" name="Rectangle 8"/>
          <p:cNvSpPr>
            <a:spLocks noChangeArrowheads="1"/>
          </p:cNvSpPr>
          <p:nvPr/>
        </p:nvSpPr>
        <p:spPr bwMode="auto">
          <a:xfrm>
            <a:off x="6559550" y="5722938"/>
            <a:ext cx="2019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Hammersley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50" charset="-127"/>
              </a:rPr>
              <a:t>Why Use Quasi Monte Carlo?</a:t>
            </a:r>
            <a:endParaRPr lang="ko-KR" altLang="en-US" dirty="0" smtClean="0">
              <a:ea typeface="굴림" panose="020B0600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56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>
                    <a:ea typeface="굴림" panose="020B0600000101010101" pitchFamily="50" charset="-127"/>
                  </a:rPr>
                  <a:t>No randomness</a:t>
                </a:r>
              </a:p>
              <a:p>
                <a:pPr lvl="1"/>
                <a:r>
                  <a:rPr lang="en-US" altLang="ko-KR" dirty="0" smtClean="0">
                    <a:ea typeface="굴림" panose="020B0600000101010101" pitchFamily="50" charset="-127"/>
                  </a:rPr>
                  <a:t>Provide deterministic error bounds</a:t>
                </a:r>
              </a:p>
              <a:p>
                <a:pPr lvl="1"/>
                <a:endParaRPr lang="en-US" altLang="ko-KR" dirty="0" smtClean="0">
                  <a:ea typeface="굴림" panose="020B0600000101010101" pitchFamily="50" charset="-127"/>
                </a:endParaRPr>
              </a:p>
              <a:p>
                <a:r>
                  <a:rPr lang="en-US" altLang="ko-KR" dirty="0" smtClean="0">
                    <a:ea typeface="굴림" panose="020B0600000101010101" pitchFamily="50" charset="-127"/>
                  </a:rPr>
                  <a:t>Much better than pure Monte Carlo method at some cases</a:t>
                </a:r>
              </a:p>
              <a:p>
                <a:pPr lvl="1"/>
                <a:r>
                  <a:rPr lang="en-US" altLang="ko-KR" dirty="0" smtClean="0">
                    <a:ea typeface="굴림" panose="020B0600000101010101" pitchFamily="50" charset="-127"/>
                  </a:rPr>
                  <a:t>Reduces O(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fPr>
                      <m:num>
                        <m:r>
                          <a:rPr lang="en-US" altLang="ko-KR" b="1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𝒍𝒐𝒈</m:t>
                        </m:r>
                        <m:r>
                          <a:rPr lang="en-US" altLang="ko-KR" b="1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altLang="ko-KR" b="1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</m:ctrlPr>
                          </m:sSupPr>
                          <m:e>
                            <m:r>
                              <a:rPr lang="en-US" altLang="ko-KR" b="1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𝑵</m:t>
                            </m:r>
                          </m:e>
                          <m:sup>
                            <m:r>
                              <a:rPr lang="en-US" altLang="ko-KR" b="1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𝑫</m:t>
                            </m:r>
                            <m:r>
                              <a:rPr lang="en-US" altLang="ko-KR" b="1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−</m:t>
                            </m:r>
                            <m:r>
                              <a:rPr lang="en-US" altLang="ko-KR" b="1" i="1" smtClean="0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𝟏</m:t>
                            </m:r>
                          </m:sup>
                        </m:sSup>
                      </m:num>
                      <m:den>
                        <m:r>
                          <a:rPr lang="en-US" altLang="ko-KR" b="1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𝑵</m:t>
                        </m:r>
                      </m:den>
                    </m:f>
                  </m:oMath>
                </a14:m>
                <a:r>
                  <a:rPr lang="en-US" altLang="ko-KR" dirty="0" smtClean="0">
                    <a:ea typeface="굴림" panose="020B0600000101010101" pitchFamily="50" charset="-127"/>
                  </a:rPr>
                  <a:t>)</a:t>
                </a:r>
              </a:p>
              <a:p>
                <a:pPr marL="457200" lvl="1" indent="0">
                  <a:buNone/>
                </a:pPr>
                <a:endParaRPr lang="en-US" altLang="ko-KR" dirty="0" smtClean="0">
                  <a:ea typeface="굴림" panose="020B0600000101010101" pitchFamily="50" charset="-127"/>
                </a:endParaRPr>
              </a:p>
              <a:p>
                <a:endParaRPr lang="ko-KR" altLang="en-US" dirty="0" smtClean="0">
                  <a:ea typeface="굴림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665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20" t="-2885" r="-146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Current State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3404550" cy="5067300"/>
          </a:xfrm>
        </p:spPr>
        <p:txBody>
          <a:bodyPr/>
          <a:lstStyle/>
          <a:p>
            <a:r>
              <a:rPr lang="en-US" altLang="ko-KR" dirty="0" smtClean="0"/>
              <a:t>4D rendering problems</a:t>
            </a:r>
          </a:p>
          <a:p>
            <a:r>
              <a:rPr lang="en-US" altLang="ko-KR" dirty="0" smtClean="0"/>
              <a:t>Randomized Quasi shows slightly better performance than N-Rooks sampling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Need to be improved further</a:t>
            </a:r>
            <a:endParaRPr lang="en-US" altLang="ko-K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650" y="1734208"/>
            <a:ext cx="5320350" cy="39651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02777" y="539608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ko-KR" dirty="0"/>
          </a:p>
          <a:p>
            <a:r>
              <a:rPr lang="en-US" altLang="ko-KR" dirty="0"/>
              <a:t>Excepted from </a:t>
            </a:r>
            <a:r>
              <a:rPr lang="en-US" altLang="ko-KR" dirty="0" err="1"/>
              <a:t>Kollig</a:t>
            </a:r>
            <a:r>
              <a:rPr lang="en-US" altLang="ko-KR" dirty="0"/>
              <a:t> et al. 02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820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Performance and Error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Want better quality with smaller number of samples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Fewer samples </a:t>
            </a:r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 better performance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Stratified sampling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Quasi Monte Carlo: well-distributed samples</a:t>
            </a:r>
          </a:p>
          <a:p>
            <a:endParaRPr lang="en-US" altLang="ko-KR" smtClean="0">
              <a:ea typeface="굴림" panose="020B0600000101010101" pitchFamily="50" charset="-127"/>
              <a:sym typeface="Wingdings" panose="05000000000000000000" pitchFamily="2" charset="2"/>
            </a:endParaRPr>
          </a:p>
          <a:p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Faster convergence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Importance sampling: next-event estimation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Class Objectives were: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065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Understand a basic structure of Monte Carlo ray tracing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Russian roulette for its termination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Stratified sampling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Quasi-Monte Carlo ray tracing</a:t>
            </a: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Homework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1504950"/>
          </a:xfrm>
        </p:spPr>
        <p:txBody>
          <a:bodyPr/>
          <a:lstStyle/>
          <a:p>
            <a:r>
              <a:rPr lang="en-US" altLang="ko-KR" smtClean="0">
                <a:solidFill>
                  <a:srgbClr val="0000FF"/>
                </a:solidFill>
                <a:ea typeface="굴림" panose="020B0600000101010101" pitchFamily="50" charset="-127"/>
              </a:rPr>
              <a:t>Go over the next lecture slides before the class</a:t>
            </a:r>
          </a:p>
          <a:p>
            <a:r>
              <a:rPr lang="en-US" altLang="ko-KR" smtClean="0">
                <a:solidFill>
                  <a:srgbClr val="0000FF"/>
                </a:solidFill>
                <a:ea typeface="굴림" panose="020B0600000101010101" pitchFamily="50" charset="-127"/>
              </a:rPr>
              <a:t>Watch 2 SIGGRAPH videos and submit your summaries every Tue. class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Just one paragraph for each summary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</p:txBody>
      </p:sp>
      <p:sp>
        <p:nvSpPr>
          <p:cNvPr id="71684" name="TextBox 5"/>
          <p:cNvSpPr txBox="1">
            <a:spLocks noChangeArrowheads="1"/>
          </p:cNvSpPr>
          <p:nvPr/>
        </p:nvSpPr>
        <p:spPr bwMode="auto">
          <a:xfrm>
            <a:off x="538163" y="4114800"/>
            <a:ext cx="7761287" cy="2370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Example: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	</a:t>
            </a:r>
            <a:r>
              <a:rPr lang="en-US" altLang="ko-KR" sz="2000">
                <a:latin typeface="Arial" panose="020B0604020202020204" pitchFamily="34" charset="0"/>
                <a:ea typeface="굴림" panose="020B0600000101010101" pitchFamily="50" charset="-127"/>
              </a:rPr>
              <a:t>Title: XXX XXXX XXXX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  <a:ea typeface="굴림" panose="020B0600000101010101" pitchFamily="50" charset="-127"/>
              </a:rPr>
              <a:t>	Abstract: this video is about  accelerating the 	performance of ray tracing. To achieve its goal, they 	design a new technique for reordering rays, since by 	doing so, they can improve the ray coherence and thus 	improve the overall performance.</a:t>
            </a:r>
            <a:endParaRPr lang="ko-KR" altLang="en-US" sz="20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Any Questions?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FF"/>
                </a:solidFill>
                <a:ea typeface="굴림" panose="020B0600000101010101" pitchFamily="50" charset="-127"/>
              </a:rPr>
              <a:t>Come up with one question on what we have discussed in the class and submit at the end of the class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1 for already answered questions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2 for typical questions 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3 for questions with thoughts</a:t>
            </a:r>
          </a:p>
          <a:p>
            <a:pPr lvl="1"/>
            <a:endParaRPr lang="en-US" altLang="ko-KR" smtClean="0">
              <a:solidFill>
                <a:srgbClr val="0000FF"/>
              </a:solidFill>
              <a:ea typeface="굴림" panose="020B0600000101010101" pitchFamily="50" charset="-127"/>
            </a:endParaRPr>
          </a:p>
          <a:p>
            <a:r>
              <a:rPr lang="en-US" altLang="ko-KR" smtClean="0">
                <a:solidFill>
                  <a:srgbClr val="0000FF"/>
                </a:solidFill>
                <a:ea typeface="굴림" panose="020B0600000101010101" pitchFamily="50" charset="-127"/>
              </a:rPr>
              <a:t>Submit questions at least four times before the mid-term exam</a:t>
            </a:r>
          </a:p>
          <a:p>
            <a:pPr lvl="1"/>
            <a:r>
              <a:rPr lang="en-US" altLang="ko-KR" smtClean="0">
                <a:solidFill>
                  <a:srgbClr val="0000FF"/>
                </a:solidFill>
                <a:ea typeface="굴림" panose="020B0600000101010101" pitchFamily="50" charset="-127"/>
              </a:rPr>
              <a:t>Multiple questions for the class is counted as only a single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Rendering Equation</a:t>
            </a:r>
            <a:endParaRPr lang="ko-KR" altLang="en-US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254" y="1514123"/>
            <a:ext cx="4202876" cy="315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207"/>
          <a:stretch/>
        </p:blipFill>
        <p:spPr>
          <a:xfrm>
            <a:off x="532473" y="5206548"/>
            <a:ext cx="8225793" cy="1058463"/>
          </a:xfrm>
          <a:prstGeom prst="rect">
            <a:avLst/>
          </a:prstGeom>
        </p:spPr>
      </p:pic>
      <p:cxnSp>
        <p:nvCxnSpPr>
          <p:cNvPr id="47" name="Straight Arrow Connector 46"/>
          <p:cNvCxnSpPr>
            <a:stCxn id="72" idx="1"/>
          </p:cNvCxnSpPr>
          <p:nvPr/>
        </p:nvCxnSpPr>
        <p:spPr bwMode="auto">
          <a:xfrm flipV="1">
            <a:off x="4154715" y="4465675"/>
            <a:ext cx="2482833" cy="61207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stCxn id="70" idx="1"/>
          </p:cNvCxnSpPr>
          <p:nvPr/>
        </p:nvCxnSpPr>
        <p:spPr bwMode="auto">
          <a:xfrm flipV="1">
            <a:off x="1445808" y="4221243"/>
            <a:ext cx="1086284" cy="856698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V="1">
            <a:off x="2532092" y="3816540"/>
            <a:ext cx="620826" cy="40470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V="1">
            <a:off x="2532092" y="3592592"/>
            <a:ext cx="0" cy="62865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H="1" flipV="1">
            <a:off x="2075544" y="3816541"/>
            <a:ext cx="442792" cy="34866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0" name="Right Brace 69"/>
          <p:cNvSpPr/>
          <p:nvPr/>
        </p:nvSpPr>
        <p:spPr bwMode="auto">
          <a:xfrm rot="16200000">
            <a:off x="1266860" y="4542028"/>
            <a:ext cx="357895" cy="1429720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Right Brace 71"/>
          <p:cNvSpPr/>
          <p:nvPr/>
        </p:nvSpPr>
        <p:spPr bwMode="auto">
          <a:xfrm rot="16200000">
            <a:off x="3975767" y="4475848"/>
            <a:ext cx="357895" cy="1561703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9672" y="1713758"/>
            <a:ext cx="3654958" cy="274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Next Time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577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Importance sampling for MC ray tracing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Figures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00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How to compute?	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Use Monte Carlo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Generate random directions on hemisphere </a:t>
            </a:r>
            <a:r>
              <a:rPr lang="el-GR" altLang="ko-KR" smtClean="0"/>
              <a:t>Ω</a:t>
            </a:r>
            <a:r>
              <a:rPr lang="en-US" altLang="ko-KR" baseline="-25000" smtClean="0">
                <a:ea typeface="굴림" panose="020B0600000101010101" pitchFamily="50" charset="-127"/>
              </a:rPr>
              <a:t>X</a:t>
            </a:r>
            <a:r>
              <a:rPr lang="el-GR" altLang="ko-KR" smtClean="0"/>
              <a:t> </a:t>
            </a:r>
            <a:r>
              <a:rPr lang="en-US" altLang="ko-KR" smtClean="0">
                <a:ea typeface="굴림" panose="020B0600000101010101" pitchFamily="50" charset="-127"/>
              </a:rPr>
              <a:t>using pdf p(</a:t>
            </a:r>
            <a:r>
              <a:rPr lang="el-GR" altLang="ko-KR" smtClean="0"/>
              <a:t>Ψ</a:t>
            </a:r>
            <a:r>
              <a:rPr lang="en-US" altLang="ko-KR" smtClean="0">
                <a:ea typeface="굴림" panose="020B0600000101010101" pitchFamily="50" charset="-127"/>
              </a:rPr>
              <a:t>)</a:t>
            </a:r>
            <a:r>
              <a:rPr lang="en-US" altLang="ko-KR" baseline="-25000" smtClean="0">
                <a:ea typeface="굴림" panose="020B0600000101010101" pitchFamily="50" charset="-127"/>
              </a:rPr>
              <a:t> 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3679825"/>
            <a:ext cx="757237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untitled 1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untitled 1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43125</TotalTime>
  <Pages>3</Pages>
  <Words>832</Words>
  <Application>Microsoft Office PowerPoint</Application>
  <PresentationFormat>On-screen Show (4:3)</PresentationFormat>
  <Paragraphs>223</Paragraphs>
  <Slides>41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굴림</vt:lpstr>
      <vt:lpstr>맑은 고딕</vt:lpstr>
      <vt:lpstr>Arial</vt:lpstr>
      <vt:lpstr>Cambria Math</vt:lpstr>
      <vt:lpstr>Tahoma</vt:lpstr>
      <vt:lpstr>Times New Roman</vt:lpstr>
      <vt:lpstr>Wingdings</vt:lpstr>
      <vt:lpstr>2_untitled 1</vt:lpstr>
      <vt:lpstr>Equation</vt:lpstr>
      <vt:lpstr>PowerPoint Presentation</vt:lpstr>
      <vt:lpstr>Class Objectives</vt:lpstr>
      <vt:lpstr>Why Monte Carlo?</vt:lpstr>
      <vt:lpstr>Rendering Equation</vt:lpstr>
      <vt:lpstr>PowerPoint Presentation</vt:lpstr>
      <vt:lpstr>How to compute? </vt:lpstr>
      <vt:lpstr>PowerPoint Presentation</vt:lpstr>
      <vt:lpstr>PowerPoint Presentation</vt:lpstr>
      <vt:lpstr>PowerPoint Presentation</vt:lpstr>
      <vt:lpstr>When to end recursion?</vt:lpstr>
      <vt:lpstr>PowerPoint Presentation</vt:lpstr>
      <vt:lpstr>Russian Roulette</vt:lpstr>
      <vt:lpstr>Algorithm so far</vt:lpstr>
      <vt:lpstr>Pixel Anti-Aliasing</vt:lpstr>
      <vt:lpstr>Stochastic Ray Tracing</vt:lpstr>
      <vt:lpstr>Path Tracing</vt:lpstr>
      <vt:lpstr>Algorithm so far</vt:lpstr>
      <vt:lpstr>Algorithm</vt:lpstr>
      <vt:lpstr>Performance </vt:lpstr>
      <vt:lpstr>PA2</vt:lpstr>
      <vt:lpstr>PowerPoint Presentation</vt:lpstr>
      <vt:lpstr>PowerPoint Presentation</vt:lpstr>
      <vt:lpstr>PowerPoint Presentation</vt:lpstr>
      <vt:lpstr>High Dimensions</vt:lpstr>
      <vt:lpstr>Higher Dimensions</vt:lpstr>
      <vt:lpstr>PowerPoint Presentation</vt:lpstr>
      <vt:lpstr>PowerPoint Presentation</vt:lpstr>
      <vt:lpstr>Sobol Sequence</vt:lpstr>
      <vt:lpstr>Quasi-Monte Carlo </vt:lpstr>
      <vt:lpstr>Quasi-Monte Carlo </vt:lpstr>
      <vt:lpstr>Example: van der Corput Sequence</vt:lpstr>
      <vt:lpstr>Example: van der Corput Sequence</vt:lpstr>
      <vt:lpstr>Halton and Hammersley  </vt:lpstr>
      <vt:lpstr>Why Use Quasi Monte Carlo?</vt:lpstr>
      <vt:lpstr>Current State</vt:lpstr>
      <vt:lpstr>Performance and Error</vt:lpstr>
      <vt:lpstr>Class Objectives were:</vt:lpstr>
      <vt:lpstr>Homework</vt:lpstr>
      <vt:lpstr>Any Questions?</vt:lpstr>
      <vt:lpstr>Next Time</vt:lpstr>
      <vt:lpstr>Figures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Windows 사용자</cp:lastModifiedBy>
  <cp:revision>3205</cp:revision>
  <cp:lastPrinted>2013-04-30T05:13:03Z</cp:lastPrinted>
  <dcterms:created xsi:type="dcterms:W3CDTF">1998-03-18T13:44:31Z</dcterms:created>
  <dcterms:modified xsi:type="dcterms:W3CDTF">2019-01-05T01:41:34Z</dcterms:modified>
</cp:coreProperties>
</file>