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notesMasterIdLst>
    <p:notesMasterId r:id="rId40"/>
  </p:notesMasterIdLst>
  <p:handoutMasterIdLst>
    <p:handoutMasterId r:id="rId41"/>
  </p:handoutMasterIdLst>
  <p:sldIdLst>
    <p:sldId id="598" r:id="rId2"/>
    <p:sldId id="788" r:id="rId3"/>
    <p:sldId id="747" r:id="rId4"/>
    <p:sldId id="792" r:id="rId5"/>
    <p:sldId id="793" r:id="rId6"/>
    <p:sldId id="749" r:id="rId7"/>
    <p:sldId id="804" r:id="rId8"/>
    <p:sldId id="803" r:id="rId9"/>
    <p:sldId id="752" r:id="rId10"/>
    <p:sldId id="753" r:id="rId11"/>
    <p:sldId id="754" r:id="rId12"/>
    <p:sldId id="755" r:id="rId13"/>
    <p:sldId id="757" r:id="rId14"/>
    <p:sldId id="758" r:id="rId15"/>
    <p:sldId id="759" r:id="rId16"/>
    <p:sldId id="760" r:id="rId17"/>
    <p:sldId id="794" r:id="rId18"/>
    <p:sldId id="772" r:id="rId19"/>
    <p:sldId id="773" r:id="rId20"/>
    <p:sldId id="774" r:id="rId21"/>
    <p:sldId id="775" r:id="rId22"/>
    <p:sldId id="776" r:id="rId23"/>
    <p:sldId id="779" r:id="rId24"/>
    <p:sldId id="781" r:id="rId25"/>
    <p:sldId id="782" r:id="rId26"/>
    <p:sldId id="783" r:id="rId27"/>
    <p:sldId id="799" r:id="rId28"/>
    <p:sldId id="800" r:id="rId29"/>
    <p:sldId id="801" r:id="rId30"/>
    <p:sldId id="786" r:id="rId31"/>
    <p:sldId id="787" r:id="rId32"/>
    <p:sldId id="789" r:id="rId33"/>
    <p:sldId id="790" r:id="rId34"/>
    <p:sldId id="791" r:id="rId35"/>
    <p:sldId id="796" r:id="rId36"/>
    <p:sldId id="797" r:id="rId37"/>
    <p:sldId id="798" r:id="rId38"/>
    <p:sldId id="802" r:id="rId39"/>
  </p:sldIdLst>
  <p:sldSz cx="9144000" cy="6858000" type="screen4x3"/>
  <p:notesSz cx="7099300" cy="10234613"/>
  <p:kinsoku lang="ko-KR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A8B00"/>
    <a:srgbClr val="CCECFF"/>
    <a:srgbClr val="CCCCFF"/>
    <a:srgbClr val="99CCFF"/>
    <a:srgbClr val="00FFFF"/>
    <a:srgbClr val="FF0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4" autoAdjust="0"/>
    <p:restoredTop sz="82176" autoAdjust="0"/>
  </p:normalViewPr>
  <p:slideViewPr>
    <p:cSldViewPr snapToGrid="0" snapToObjects="1">
      <p:cViewPr varScale="1">
        <p:scale>
          <a:sx n="45" d="100"/>
          <a:sy n="45" d="100"/>
        </p:scale>
        <p:origin x="1264" y="56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632" y="-120"/>
      </p:cViewPr>
      <p:guideLst>
        <p:guide orient="horz" pos="3225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194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60925"/>
            <a:ext cx="5208587" cy="4605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03453" tIns="51726" rIns="103453" bIns="517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1713" y="773113"/>
            <a:ext cx="5097462" cy="3824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57901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685" tIns="49343" rIns="98685" bIns="49343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688" tIns="0" rIns="20688" bIns="0" anchor="b"/>
          <a:lstStyle>
            <a:lvl1pPr defTabSz="9683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83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83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83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837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ko-KR" sz="1100" i="1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9723438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685" tIns="49343" rIns="98685" bIns="49343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0"/>
            <a:ext cx="3074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8685" tIns="49343" rIns="98685" bIns="49343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44563" y="4864100"/>
            <a:ext cx="5208587" cy="46021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84" tIns="53443" rIns="106884" bIns="53443"/>
          <a:lstStyle/>
          <a:p>
            <a:pPr defTabSz="1049338"/>
            <a:endParaRPr lang="en-US" altLang="ko-KR" smtClean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3476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95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49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12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79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48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20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8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10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11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74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140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82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40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86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9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484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86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991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394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023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44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4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5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65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52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71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9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801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58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29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006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55498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55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98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786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53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02706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186912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ko-KR" sz="1400" smtClean="0">
                <a:solidFill>
                  <a:srgbClr val="000000"/>
                </a:solidFill>
                <a:ea typeface="굴림" panose="020B0600000101010101" pitchFamily="50" charset="-127"/>
              </a:rPr>
              <a:t> </a:t>
            </a:r>
            <a:fld id="{00A2F802-B51B-48D0-BBB2-D05488C52F1A}" type="slidenum">
              <a:rPr lang="en-US" altLang="ko-KR" sz="1400" smtClean="0">
                <a:solidFill>
                  <a:srgbClr val="000000"/>
                </a:solidFill>
                <a:ea typeface="굴림" panose="020B0600000101010101" pitchFamily="50" charset="-127"/>
              </a:rPr>
              <a:pPr>
                <a:defRPr/>
              </a:pPr>
              <a:t>‹#›</a:t>
            </a:fld>
            <a:endParaRPr lang="en-US" altLang="ko-KR" sz="1400" smtClean="0">
              <a:solidFill>
                <a:srgbClr val="000000"/>
              </a:solidFill>
              <a:ea typeface="굴림" panose="020B0600000101010101" pitchFamily="50" charset="-127"/>
            </a:endParaRPr>
          </a:p>
        </p:txBody>
      </p:sp>
      <p:pic>
        <p:nvPicPr>
          <p:cNvPr id="1030" name="Picture 12" descr="KAIST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419100" y="1250950"/>
            <a:ext cx="8305800" cy="96838"/>
          </a:xfrm>
          <a:prstGeom prst="rect">
            <a:avLst/>
          </a:prstGeom>
          <a:gradFill flip="none" rotWithShape="1">
            <a:gsLst>
              <a:gs pos="21000">
                <a:srgbClr val="0A64A8"/>
              </a:gs>
              <a:gs pos="0">
                <a:srgbClr val="004187"/>
              </a:gs>
              <a:gs pos="96000">
                <a:srgbClr val="1487C8"/>
              </a:gs>
            </a:gsLst>
            <a:lin ang="2700000" scaled="1"/>
            <a:tileRect/>
          </a:gradFill>
          <a:ln>
            <a:noFill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ko-KR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tif"/><Relationship Id="rId7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emf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"/>
          <p:cNvSpPr>
            <a:spLocks noChangeArrowheads="1"/>
          </p:cNvSpPr>
          <p:nvPr/>
        </p:nvSpPr>
        <p:spPr bwMode="auto">
          <a:xfrm>
            <a:off x="0" y="877888"/>
            <a:ext cx="9144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CS580: </a:t>
            </a:r>
          </a:p>
          <a:p>
            <a:pPr algn="ctr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400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MC Ray Tracing: </a:t>
            </a:r>
          </a:p>
          <a:p>
            <a:pPr algn="ctr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400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Part II, Importance Sampling</a:t>
            </a:r>
            <a:endParaRPr lang="en-US" altLang="ko-KR" sz="3200">
              <a:solidFill>
                <a:srgbClr val="0000FF"/>
              </a:solidFill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496888" y="3679825"/>
            <a:ext cx="8153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Sung-Eui Yoon</a:t>
            </a:r>
          </a:p>
          <a:p>
            <a:pPr algn="ctr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(</a:t>
            </a:r>
            <a:r>
              <a:rPr lang="ko-KR" altLang="en-US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윤성의</a:t>
            </a:r>
            <a:r>
              <a:rPr lang="en-US" altLang="ko-KR" sz="320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)</a:t>
            </a:r>
          </a:p>
        </p:txBody>
      </p:sp>
      <p:pic>
        <p:nvPicPr>
          <p:cNvPr id="3078" name="Picture 28" descr="KAIS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6113463"/>
            <a:ext cx="1927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29"/>
          <p:cNvSpPr txBox="1">
            <a:spLocks noChangeArrowheads="1"/>
          </p:cNvSpPr>
          <p:nvPr/>
        </p:nvSpPr>
        <p:spPr bwMode="auto">
          <a:xfrm>
            <a:off x="1616075" y="4968875"/>
            <a:ext cx="5659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Course URL: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http://sglab.kaist.ac.kr/~sungeui/GCG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2075" y="766763"/>
            <a:ext cx="8942388" cy="96837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0013" y="2857500"/>
            <a:ext cx="8943975" cy="96838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483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60"/>
          <a:stretch>
            <a:fillRect/>
          </a:stretch>
        </p:blipFill>
        <p:spPr bwMode="auto">
          <a:xfrm>
            <a:off x="0" y="0"/>
            <a:ext cx="912653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45302" r="58218" b="13016"/>
          <a:stretch>
            <a:fillRect/>
          </a:stretch>
        </p:blipFill>
        <p:spPr bwMode="auto">
          <a:xfrm>
            <a:off x="5537200" y="1489075"/>
            <a:ext cx="31623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t="40538" r="-1900" b="18541"/>
          <a:stretch>
            <a:fillRect/>
          </a:stretch>
        </p:blipFill>
        <p:spPr bwMode="auto">
          <a:xfrm>
            <a:off x="96838" y="4067175"/>
            <a:ext cx="912653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7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Scenes with Many Lights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Thousands of lights become common setting</a:t>
            </a:r>
          </a:p>
          <a:p>
            <a:endParaRPr lang="ko-KR" altLang="en-US" dirty="0"/>
          </a:p>
        </p:txBody>
      </p:sp>
      <p:pic>
        <p:nvPicPr>
          <p:cNvPr id="4" name="Picture 12" descr="C:\Documents and Settings\bjw\Desktop\lightcluster05 results\tableau\RCtableauColor.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6" y="2584418"/>
            <a:ext cx="4279483" cy="32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ine 3"/>
          <p:cNvSpPr>
            <a:spLocks noChangeShapeType="1"/>
          </p:cNvSpPr>
          <p:nvPr/>
        </p:nvSpPr>
        <p:spPr bwMode="auto">
          <a:xfrm flipH="1">
            <a:off x="5598171" y="3686175"/>
            <a:ext cx="622300" cy="623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3" name="Line 4"/>
          <p:cNvSpPr>
            <a:spLocks noChangeShapeType="1"/>
          </p:cNvSpPr>
          <p:nvPr/>
        </p:nvSpPr>
        <p:spPr bwMode="auto">
          <a:xfrm flipH="1">
            <a:off x="5242571" y="4310063"/>
            <a:ext cx="355600" cy="712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598171" y="4310063"/>
            <a:ext cx="265113" cy="712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6220471" y="3686175"/>
            <a:ext cx="620713" cy="623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H="1">
            <a:off x="6574484" y="4310063"/>
            <a:ext cx="266700" cy="712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>
            <a:off x="6841184" y="4310063"/>
            <a:ext cx="354012" cy="712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8" name="Freeform 9"/>
          <p:cNvSpPr>
            <a:spLocks/>
          </p:cNvSpPr>
          <p:nvPr/>
        </p:nvSpPr>
        <p:spPr bwMode="auto">
          <a:xfrm>
            <a:off x="5066359" y="4843463"/>
            <a:ext cx="355600" cy="355600"/>
          </a:xfrm>
          <a:custGeom>
            <a:avLst/>
            <a:gdLst>
              <a:gd name="T0" fmla="*/ 157 w 157"/>
              <a:gd name="T1" fmla="*/ 79 h 157"/>
              <a:gd name="T2" fmla="*/ 157 w 157"/>
              <a:gd name="T3" fmla="*/ 79 h 157"/>
              <a:gd name="T4" fmla="*/ 154 w 157"/>
              <a:gd name="T5" fmla="*/ 94 h 157"/>
              <a:gd name="T6" fmla="*/ 150 w 157"/>
              <a:gd name="T7" fmla="*/ 109 h 157"/>
              <a:gd name="T8" fmla="*/ 144 w 157"/>
              <a:gd name="T9" fmla="*/ 122 h 157"/>
              <a:gd name="T10" fmla="*/ 133 w 157"/>
              <a:gd name="T11" fmla="*/ 133 h 157"/>
              <a:gd name="T12" fmla="*/ 122 w 157"/>
              <a:gd name="T13" fmla="*/ 142 h 157"/>
              <a:gd name="T14" fmla="*/ 109 w 157"/>
              <a:gd name="T15" fmla="*/ 151 h 157"/>
              <a:gd name="T16" fmla="*/ 94 w 157"/>
              <a:gd name="T17" fmla="*/ 155 h 157"/>
              <a:gd name="T18" fmla="*/ 78 w 157"/>
              <a:gd name="T19" fmla="*/ 157 h 157"/>
              <a:gd name="T20" fmla="*/ 78 w 157"/>
              <a:gd name="T21" fmla="*/ 157 h 157"/>
              <a:gd name="T22" fmla="*/ 63 w 157"/>
              <a:gd name="T23" fmla="*/ 155 h 157"/>
              <a:gd name="T24" fmla="*/ 48 w 157"/>
              <a:gd name="T25" fmla="*/ 151 h 157"/>
              <a:gd name="T26" fmla="*/ 35 w 157"/>
              <a:gd name="T27" fmla="*/ 142 h 157"/>
              <a:gd name="T28" fmla="*/ 24 w 157"/>
              <a:gd name="T29" fmla="*/ 133 h 157"/>
              <a:gd name="T30" fmla="*/ 13 w 157"/>
              <a:gd name="T31" fmla="*/ 122 h 157"/>
              <a:gd name="T32" fmla="*/ 7 w 157"/>
              <a:gd name="T33" fmla="*/ 109 h 157"/>
              <a:gd name="T34" fmla="*/ 2 w 157"/>
              <a:gd name="T35" fmla="*/ 94 h 157"/>
              <a:gd name="T36" fmla="*/ 0 w 157"/>
              <a:gd name="T37" fmla="*/ 79 h 157"/>
              <a:gd name="T38" fmla="*/ 0 w 157"/>
              <a:gd name="T39" fmla="*/ 79 h 157"/>
              <a:gd name="T40" fmla="*/ 2 w 157"/>
              <a:gd name="T41" fmla="*/ 61 h 157"/>
              <a:gd name="T42" fmla="*/ 7 w 157"/>
              <a:gd name="T43" fmla="*/ 48 h 157"/>
              <a:gd name="T44" fmla="*/ 13 w 157"/>
              <a:gd name="T45" fmla="*/ 35 h 157"/>
              <a:gd name="T46" fmla="*/ 24 w 157"/>
              <a:gd name="T47" fmla="*/ 22 h 157"/>
              <a:gd name="T48" fmla="*/ 35 w 157"/>
              <a:gd name="T49" fmla="*/ 13 h 157"/>
              <a:gd name="T50" fmla="*/ 48 w 157"/>
              <a:gd name="T51" fmla="*/ 5 h 157"/>
              <a:gd name="T52" fmla="*/ 63 w 157"/>
              <a:gd name="T53" fmla="*/ 0 h 157"/>
              <a:gd name="T54" fmla="*/ 78 w 157"/>
              <a:gd name="T55" fmla="*/ 0 h 157"/>
              <a:gd name="T56" fmla="*/ 78 w 157"/>
              <a:gd name="T57" fmla="*/ 0 h 157"/>
              <a:gd name="T58" fmla="*/ 94 w 157"/>
              <a:gd name="T59" fmla="*/ 0 h 157"/>
              <a:gd name="T60" fmla="*/ 109 w 157"/>
              <a:gd name="T61" fmla="*/ 5 h 157"/>
              <a:gd name="T62" fmla="*/ 122 w 157"/>
              <a:gd name="T63" fmla="*/ 13 h 157"/>
              <a:gd name="T64" fmla="*/ 133 w 157"/>
              <a:gd name="T65" fmla="*/ 22 h 157"/>
              <a:gd name="T66" fmla="*/ 144 w 157"/>
              <a:gd name="T67" fmla="*/ 35 h 157"/>
              <a:gd name="T68" fmla="*/ 150 w 157"/>
              <a:gd name="T69" fmla="*/ 48 h 157"/>
              <a:gd name="T70" fmla="*/ 154 w 157"/>
              <a:gd name="T71" fmla="*/ 61 h 157"/>
              <a:gd name="T72" fmla="*/ 157 w 157"/>
              <a:gd name="T73" fmla="*/ 79 h 157"/>
              <a:gd name="T74" fmla="*/ 157 w 157"/>
              <a:gd name="T75" fmla="*/ 7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57">
                <a:moveTo>
                  <a:pt x="157" y="79"/>
                </a:moveTo>
                <a:lnTo>
                  <a:pt x="157" y="79"/>
                </a:lnTo>
                <a:lnTo>
                  <a:pt x="154" y="94"/>
                </a:lnTo>
                <a:lnTo>
                  <a:pt x="150" y="109"/>
                </a:lnTo>
                <a:lnTo>
                  <a:pt x="144" y="122"/>
                </a:lnTo>
                <a:lnTo>
                  <a:pt x="133" y="133"/>
                </a:lnTo>
                <a:lnTo>
                  <a:pt x="122" y="142"/>
                </a:lnTo>
                <a:lnTo>
                  <a:pt x="109" y="151"/>
                </a:lnTo>
                <a:lnTo>
                  <a:pt x="94" y="155"/>
                </a:lnTo>
                <a:lnTo>
                  <a:pt x="78" y="157"/>
                </a:lnTo>
                <a:lnTo>
                  <a:pt x="78" y="157"/>
                </a:lnTo>
                <a:lnTo>
                  <a:pt x="63" y="155"/>
                </a:lnTo>
                <a:lnTo>
                  <a:pt x="48" y="151"/>
                </a:lnTo>
                <a:lnTo>
                  <a:pt x="35" y="142"/>
                </a:lnTo>
                <a:lnTo>
                  <a:pt x="24" y="133"/>
                </a:lnTo>
                <a:lnTo>
                  <a:pt x="13" y="122"/>
                </a:lnTo>
                <a:lnTo>
                  <a:pt x="7" y="109"/>
                </a:lnTo>
                <a:lnTo>
                  <a:pt x="2" y="94"/>
                </a:lnTo>
                <a:lnTo>
                  <a:pt x="0" y="79"/>
                </a:lnTo>
                <a:lnTo>
                  <a:pt x="0" y="79"/>
                </a:lnTo>
                <a:lnTo>
                  <a:pt x="2" y="61"/>
                </a:lnTo>
                <a:lnTo>
                  <a:pt x="7" y="48"/>
                </a:lnTo>
                <a:lnTo>
                  <a:pt x="13" y="35"/>
                </a:lnTo>
                <a:lnTo>
                  <a:pt x="24" y="22"/>
                </a:lnTo>
                <a:lnTo>
                  <a:pt x="35" y="13"/>
                </a:lnTo>
                <a:lnTo>
                  <a:pt x="48" y="5"/>
                </a:lnTo>
                <a:lnTo>
                  <a:pt x="63" y="0"/>
                </a:lnTo>
                <a:lnTo>
                  <a:pt x="78" y="0"/>
                </a:lnTo>
                <a:lnTo>
                  <a:pt x="78" y="0"/>
                </a:lnTo>
                <a:lnTo>
                  <a:pt x="94" y="0"/>
                </a:lnTo>
                <a:lnTo>
                  <a:pt x="109" y="5"/>
                </a:lnTo>
                <a:lnTo>
                  <a:pt x="122" y="13"/>
                </a:lnTo>
                <a:lnTo>
                  <a:pt x="133" y="22"/>
                </a:lnTo>
                <a:lnTo>
                  <a:pt x="144" y="35"/>
                </a:lnTo>
                <a:lnTo>
                  <a:pt x="150" y="48"/>
                </a:lnTo>
                <a:lnTo>
                  <a:pt x="154" y="61"/>
                </a:lnTo>
                <a:lnTo>
                  <a:pt x="157" y="79"/>
                </a:lnTo>
                <a:lnTo>
                  <a:pt x="157" y="79"/>
                </a:lnTo>
                <a:close/>
              </a:path>
            </a:pathLst>
          </a:custGeom>
          <a:solidFill>
            <a:srgbClr val="787878"/>
          </a:solidFill>
          <a:ln w="285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9" name="Freeform 10"/>
          <p:cNvSpPr>
            <a:spLocks/>
          </p:cNvSpPr>
          <p:nvPr/>
        </p:nvSpPr>
        <p:spPr bwMode="auto">
          <a:xfrm>
            <a:off x="5687071" y="4843463"/>
            <a:ext cx="355600" cy="355600"/>
          </a:xfrm>
          <a:custGeom>
            <a:avLst/>
            <a:gdLst>
              <a:gd name="T0" fmla="*/ 157 w 157"/>
              <a:gd name="T1" fmla="*/ 79 h 157"/>
              <a:gd name="T2" fmla="*/ 157 w 157"/>
              <a:gd name="T3" fmla="*/ 79 h 157"/>
              <a:gd name="T4" fmla="*/ 154 w 157"/>
              <a:gd name="T5" fmla="*/ 94 h 157"/>
              <a:gd name="T6" fmla="*/ 150 w 157"/>
              <a:gd name="T7" fmla="*/ 109 h 157"/>
              <a:gd name="T8" fmla="*/ 143 w 157"/>
              <a:gd name="T9" fmla="*/ 122 h 157"/>
              <a:gd name="T10" fmla="*/ 133 w 157"/>
              <a:gd name="T11" fmla="*/ 133 h 157"/>
              <a:gd name="T12" fmla="*/ 122 w 157"/>
              <a:gd name="T13" fmla="*/ 142 h 157"/>
              <a:gd name="T14" fmla="*/ 109 w 157"/>
              <a:gd name="T15" fmla="*/ 151 h 157"/>
              <a:gd name="T16" fmla="*/ 93 w 157"/>
              <a:gd name="T17" fmla="*/ 155 h 157"/>
              <a:gd name="T18" fmla="*/ 78 w 157"/>
              <a:gd name="T19" fmla="*/ 157 h 157"/>
              <a:gd name="T20" fmla="*/ 78 w 157"/>
              <a:gd name="T21" fmla="*/ 157 h 157"/>
              <a:gd name="T22" fmla="*/ 63 w 157"/>
              <a:gd name="T23" fmla="*/ 155 h 157"/>
              <a:gd name="T24" fmla="*/ 48 w 157"/>
              <a:gd name="T25" fmla="*/ 151 h 157"/>
              <a:gd name="T26" fmla="*/ 35 w 157"/>
              <a:gd name="T27" fmla="*/ 142 h 157"/>
              <a:gd name="T28" fmla="*/ 24 w 157"/>
              <a:gd name="T29" fmla="*/ 133 h 157"/>
              <a:gd name="T30" fmla="*/ 13 w 157"/>
              <a:gd name="T31" fmla="*/ 122 h 157"/>
              <a:gd name="T32" fmla="*/ 7 w 157"/>
              <a:gd name="T33" fmla="*/ 109 h 157"/>
              <a:gd name="T34" fmla="*/ 2 w 157"/>
              <a:gd name="T35" fmla="*/ 94 h 157"/>
              <a:gd name="T36" fmla="*/ 0 w 157"/>
              <a:gd name="T37" fmla="*/ 79 h 157"/>
              <a:gd name="T38" fmla="*/ 0 w 157"/>
              <a:gd name="T39" fmla="*/ 79 h 157"/>
              <a:gd name="T40" fmla="*/ 2 w 157"/>
              <a:gd name="T41" fmla="*/ 61 h 157"/>
              <a:gd name="T42" fmla="*/ 7 w 157"/>
              <a:gd name="T43" fmla="*/ 48 h 157"/>
              <a:gd name="T44" fmla="*/ 13 w 157"/>
              <a:gd name="T45" fmla="*/ 35 h 157"/>
              <a:gd name="T46" fmla="*/ 24 w 157"/>
              <a:gd name="T47" fmla="*/ 22 h 157"/>
              <a:gd name="T48" fmla="*/ 35 w 157"/>
              <a:gd name="T49" fmla="*/ 13 h 157"/>
              <a:gd name="T50" fmla="*/ 48 w 157"/>
              <a:gd name="T51" fmla="*/ 5 h 157"/>
              <a:gd name="T52" fmla="*/ 63 w 157"/>
              <a:gd name="T53" fmla="*/ 0 h 157"/>
              <a:gd name="T54" fmla="*/ 78 w 157"/>
              <a:gd name="T55" fmla="*/ 0 h 157"/>
              <a:gd name="T56" fmla="*/ 78 w 157"/>
              <a:gd name="T57" fmla="*/ 0 h 157"/>
              <a:gd name="T58" fmla="*/ 93 w 157"/>
              <a:gd name="T59" fmla="*/ 0 h 157"/>
              <a:gd name="T60" fmla="*/ 109 w 157"/>
              <a:gd name="T61" fmla="*/ 5 h 157"/>
              <a:gd name="T62" fmla="*/ 122 w 157"/>
              <a:gd name="T63" fmla="*/ 13 h 157"/>
              <a:gd name="T64" fmla="*/ 133 w 157"/>
              <a:gd name="T65" fmla="*/ 22 h 157"/>
              <a:gd name="T66" fmla="*/ 143 w 157"/>
              <a:gd name="T67" fmla="*/ 35 h 157"/>
              <a:gd name="T68" fmla="*/ 150 w 157"/>
              <a:gd name="T69" fmla="*/ 48 h 157"/>
              <a:gd name="T70" fmla="*/ 154 w 157"/>
              <a:gd name="T71" fmla="*/ 61 h 157"/>
              <a:gd name="T72" fmla="*/ 157 w 157"/>
              <a:gd name="T73" fmla="*/ 79 h 157"/>
              <a:gd name="T74" fmla="*/ 157 w 157"/>
              <a:gd name="T75" fmla="*/ 7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57">
                <a:moveTo>
                  <a:pt x="157" y="79"/>
                </a:moveTo>
                <a:lnTo>
                  <a:pt x="157" y="79"/>
                </a:lnTo>
                <a:lnTo>
                  <a:pt x="154" y="94"/>
                </a:lnTo>
                <a:lnTo>
                  <a:pt x="150" y="109"/>
                </a:lnTo>
                <a:lnTo>
                  <a:pt x="143" y="122"/>
                </a:lnTo>
                <a:lnTo>
                  <a:pt x="133" y="133"/>
                </a:lnTo>
                <a:lnTo>
                  <a:pt x="122" y="142"/>
                </a:lnTo>
                <a:lnTo>
                  <a:pt x="109" y="151"/>
                </a:lnTo>
                <a:lnTo>
                  <a:pt x="93" y="155"/>
                </a:lnTo>
                <a:lnTo>
                  <a:pt x="78" y="157"/>
                </a:lnTo>
                <a:lnTo>
                  <a:pt x="78" y="157"/>
                </a:lnTo>
                <a:lnTo>
                  <a:pt x="63" y="155"/>
                </a:lnTo>
                <a:lnTo>
                  <a:pt x="48" y="151"/>
                </a:lnTo>
                <a:lnTo>
                  <a:pt x="35" y="142"/>
                </a:lnTo>
                <a:lnTo>
                  <a:pt x="24" y="133"/>
                </a:lnTo>
                <a:lnTo>
                  <a:pt x="13" y="122"/>
                </a:lnTo>
                <a:lnTo>
                  <a:pt x="7" y="109"/>
                </a:lnTo>
                <a:lnTo>
                  <a:pt x="2" y="94"/>
                </a:lnTo>
                <a:lnTo>
                  <a:pt x="0" y="79"/>
                </a:lnTo>
                <a:lnTo>
                  <a:pt x="0" y="79"/>
                </a:lnTo>
                <a:lnTo>
                  <a:pt x="2" y="61"/>
                </a:lnTo>
                <a:lnTo>
                  <a:pt x="7" y="48"/>
                </a:lnTo>
                <a:lnTo>
                  <a:pt x="13" y="35"/>
                </a:lnTo>
                <a:lnTo>
                  <a:pt x="24" y="22"/>
                </a:lnTo>
                <a:lnTo>
                  <a:pt x="35" y="13"/>
                </a:lnTo>
                <a:lnTo>
                  <a:pt x="48" y="5"/>
                </a:lnTo>
                <a:lnTo>
                  <a:pt x="63" y="0"/>
                </a:lnTo>
                <a:lnTo>
                  <a:pt x="78" y="0"/>
                </a:lnTo>
                <a:lnTo>
                  <a:pt x="78" y="0"/>
                </a:lnTo>
                <a:lnTo>
                  <a:pt x="93" y="0"/>
                </a:lnTo>
                <a:lnTo>
                  <a:pt x="109" y="5"/>
                </a:lnTo>
                <a:lnTo>
                  <a:pt x="122" y="13"/>
                </a:lnTo>
                <a:lnTo>
                  <a:pt x="133" y="22"/>
                </a:lnTo>
                <a:lnTo>
                  <a:pt x="143" y="35"/>
                </a:lnTo>
                <a:lnTo>
                  <a:pt x="150" y="48"/>
                </a:lnTo>
                <a:lnTo>
                  <a:pt x="154" y="61"/>
                </a:lnTo>
                <a:lnTo>
                  <a:pt x="157" y="79"/>
                </a:lnTo>
                <a:lnTo>
                  <a:pt x="157" y="79"/>
                </a:lnTo>
                <a:close/>
              </a:path>
            </a:pathLst>
          </a:custGeom>
          <a:solidFill>
            <a:srgbClr val="787878"/>
          </a:solidFill>
          <a:ln w="285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0" name="Freeform 11"/>
          <p:cNvSpPr>
            <a:spLocks/>
          </p:cNvSpPr>
          <p:nvPr/>
        </p:nvSpPr>
        <p:spPr bwMode="auto">
          <a:xfrm>
            <a:off x="6396684" y="4843463"/>
            <a:ext cx="355600" cy="355600"/>
          </a:xfrm>
          <a:custGeom>
            <a:avLst/>
            <a:gdLst>
              <a:gd name="T0" fmla="*/ 157 w 157"/>
              <a:gd name="T1" fmla="*/ 79 h 157"/>
              <a:gd name="T2" fmla="*/ 157 w 157"/>
              <a:gd name="T3" fmla="*/ 79 h 157"/>
              <a:gd name="T4" fmla="*/ 154 w 157"/>
              <a:gd name="T5" fmla="*/ 94 h 157"/>
              <a:gd name="T6" fmla="*/ 150 w 157"/>
              <a:gd name="T7" fmla="*/ 109 h 157"/>
              <a:gd name="T8" fmla="*/ 144 w 157"/>
              <a:gd name="T9" fmla="*/ 122 h 157"/>
              <a:gd name="T10" fmla="*/ 133 w 157"/>
              <a:gd name="T11" fmla="*/ 133 h 157"/>
              <a:gd name="T12" fmla="*/ 122 w 157"/>
              <a:gd name="T13" fmla="*/ 142 h 157"/>
              <a:gd name="T14" fmla="*/ 109 w 157"/>
              <a:gd name="T15" fmla="*/ 151 h 157"/>
              <a:gd name="T16" fmla="*/ 94 w 157"/>
              <a:gd name="T17" fmla="*/ 155 h 157"/>
              <a:gd name="T18" fmla="*/ 78 w 157"/>
              <a:gd name="T19" fmla="*/ 157 h 157"/>
              <a:gd name="T20" fmla="*/ 78 w 157"/>
              <a:gd name="T21" fmla="*/ 157 h 157"/>
              <a:gd name="T22" fmla="*/ 63 w 157"/>
              <a:gd name="T23" fmla="*/ 155 h 157"/>
              <a:gd name="T24" fmla="*/ 48 w 157"/>
              <a:gd name="T25" fmla="*/ 151 h 157"/>
              <a:gd name="T26" fmla="*/ 35 w 157"/>
              <a:gd name="T27" fmla="*/ 142 h 157"/>
              <a:gd name="T28" fmla="*/ 24 w 157"/>
              <a:gd name="T29" fmla="*/ 133 h 157"/>
              <a:gd name="T30" fmla="*/ 13 w 157"/>
              <a:gd name="T31" fmla="*/ 122 h 157"/>
              <a:gd name="T32" fmla="*/ 7 w 157"/>
              <a:gd name="T33" fmla="*/ 109 h 157"/>
              <a:gd name="T34" fmla="*/ 2 w 157"/>
              <a:gd name="T35" fmla="*/ 94 h 157"/>
              <a:gd name="T36" fmla="*/ 0 w 157"/>
              <a:gd name="T37" fmla="*/ 79 h 157"/>
              <a:gd name="T38" fmla="*/ 0 w 157"/>
              <a:gd name="T39" fmla="*/ 79 h 157"/>
              <a:gd name="T40" fmla="*/ 2 w 157"/>
              <a:gd name="T41" fmla="*/ 61 h 157"/>
              <a:gd name="T42" fmla="*/ 7 w 157"/>
              <a:gd name="T43" fmla="*/ 48 h 157"/>
              <a:gd name="T44" fmla="*/ 13 w 157"/>
              <a:gd name="T45" fmla="*/ 35 h 157"/>
              <a:gd name="T46" fmla="*/ 24 w 157"/>
              <a:gd name="T47" fmla="*/ 22 h 157"/>
              <a:gd name="T48" fmla="*/ 35 w 157"/>
              <a:gd name="T49" fmla="*/ 13 h 157"/>
              <a:gd name="T50" fmla="*/ 48 w 157"/>
              <a:gd name="T51" fmla="*/ 5 h 157"/>
              <a:gd name="T52" fmla="*/ 63 w 157"/>
              <a:gd name="T53" fmla="*/ 0 h 157"/>
              <a:gd name="T54" fmla="*/ 78 w 157"/>
              <a:gd name="T55" fmla="*/ 0 h 157"/>
              <a:gd name="T56" fmla="*/ 78 w 157"/>
              <a:gd name="T57" fmla="*/ 0 h 157"/>
              <a:gd name="T58" fmla="*/ 94 w 157"/>
              <a:gd name="T59" fmla="*/ 0 h 157"/>
              <a:gd name="T60" fmla="*/ 109 w 157"/>
              <a:gd name="T61" fmla="*/ 5 h 157"/>
              <a:gd name="T62" fmla="*/ 122 w 157"/>
              <a:gd name="T63" fmla="*/ 13 h 157"/>
              <a:gd name="T64" fmla="*/ 133 w 157"/>
              <a:gd name="T65" fmla="*/ 22 h 157"/>
              <a:gd name="T66" fmla="*/ 144 w 157"/>
              <a:gd name="T67" fmla="*/ 35 h 157"/>
              <a:gd name="T68" fmla="*/ 150 w 157"/>
              <a:gd name="T69" fmla="*/ 48 h 157"/>
              <a:gd name="T70" fmla="*/ 154 w 157"/>
              <a:gd name="T71" fmla="*/ 61 h 157"/>
              <a:gd name="T72" fmla="*/ 157 w 157"/>
              <a:gd name="T73" fmla="*/ 79 h 157"/>
              <a:gd name="T74" fmla="*/ 157 w 157"/>
              <a:gd name="T75" fmla="*/ 7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57">
                <a:moveTo>
                  <a:pt x="157" y="79"/>
                </a:moveTo>
                <a:lnTo>
                  <a:pt x="157" y="79"/>
                </a:lnTo>
                <a:lnTo>
                  <a:pt x="154" y="94"/>
                </a:lnTo>
                <a:lnTo>
                  <a:pt x="150" y="109"/>
                </a:lnTo>
                <a:lnTo>
                  <a:pt x="144" y="122"/>
                </a:lnTo>
                <a:lnTo>
                  <a:pt x="133" y="133"/>
                </a:lnTo>
                <a:lnTo>
                  <a:pt x="122" y="142"/>
                </a:lnTo>
                <a:lnTo>
                  <a:pt x="109" y="151"/>
                </a:lnTo>
                <a:lnTo>
                  <a:pt x="94" y="155"/>
                </a:lnTo>
                <a:lnTo>
                  <a:pt x="78" y="157"/>
                </a:lnTo>
                <a:lnTo>
                  <a:pt x="78" y="157"/>
                </a:lnTo>
                <a:lnTo>
                  <a:pt x="63" y="155"/>
                </a:lnTo>
                <a:lnTo>
                  <a:pt x="48" y="151"/>
                </a:lnTo>
                <a:lnTo>
                  <a:pt x="35" y="142"/>
                </a:lnTo>
                <a:lnTo>
                  <a:pt x="24" y="133"/>
                </a:lnTo>
                <a:lnTo>
                  <a:pt x="13" y="122"/>
                </a:lnTo>
                <a:lnTo>
                  <a:pt x="7" y="109"/>
                </a:lnTo>
                <a:lnTo>
                  <a:pt x="2" y="94"/>
                </a:lnTo>
                <a:lnTo>
                  <a:pt x="0" y="79"/>
                </a:lnTo>
                <a:lnTo>
                  <a:pt x="0" y="79"/>
                </a:lnTo>
                <a:lnTo>
                  <a:pt x="2" y="61"/>
                </a:lnTo>
                <a:lnTo>
                  <a:pt x="7" y="48"/>
                </a:lnTo>
                <a:lnTo>
                  <a:pt x="13" y="35"/>
                </a:lnTo>
                <a:lnTo>
                  <a:pt x="24" y="22"/>
                </a:lnTo>
                <a:lnTo>
                  <a:pt x="35" y="13"/>
                </a:lnTo>
                <a:lnTo>
                  <a:pt x="48" y="5"/>
                </a:lnTo>
                <a:lnTo>
                  <a:pt x="63" y="0"/>
                </a:lnTo>
                <a:lnTo>
                  <a:pt x="78" y="0"/>
                </a:lnTo>
                <a:lnTo>
                  <a:pt x="78" y="0"/>
                </a:lnTo>
                <a:lnTo>
                  <a:pt x="94" y="0"/>
                </a:lnTo>
                <a:lnTo>
                  <a:pt x="109" y="5"/>
                </a:lnTo>
                <a:lnTo>
                  <a:pt x="122" y="13"/>
                </a:lnTo>
                <a:lnTo>
                  <a:pt x="133" y="22"/>
                </a:lnTo>
                <a:lnTo>
                  <a:pt x="144" y="35"/>
                </a:lnTo>
                <a:lnTo>
                  <a:pt x="150" y="48"/>
                </a:lnTo>
                <a:lnTo>
                  <a:pt x="154" y="61"/>
                </a:lnTo>
                <a:lnTo>
                  <a:pt x="157" y="79"/>
                </a:lnTo>
                <a:lnTo>
                  <a:pt x="157" y="79"/>
                </a:lnTo>
                <a:close/>
              </a:path>
            </a:pathLst>
          </a:custGeom>
          <a:solidFill>
            <a:srgbClr val="787878"/>
          </a:solidFill>
          <a:ln w="285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1" name="Freeform 12"/>
          <p:cNvSpPr>
            <a:spLocks/>
          </p:cNvSpPr>
          <p:nvPr/>
        </p:nvSpPr>
        <p:spPr bwMode="auto">
          <a:xfrm>
            <a:off x="7018984" y="4843463"/>
            <a:ext cx="355600" cy="355600"/>
          </a:xfrm>
          <a:custGeom>
            <a:avLst/>
            <a:gdLst>
              <a:gd name="T0" fmla="*/ 157 w 157"/>
              <a:gd name="T1" fmla="*/ 79 h 157"/>
              <a:gd name="T2" fmla="*/ 157 w 157"/>
              <a:gd name="T3" fmla="*/ 79 h 157"/>
              <a:gd name="T4" fmla="*/ 154 w 157"/>
              <a:gd name="T5" fmla="*/ 94 h 157"/>
              <a:gd name="T6" fmla="*/ 150 w 157"/>
              <a:gd name="T7" fmla="*/ 109 h 157"/>
              <a:gd name="T8" fmla="*/ 144 w 157"/>
              <a:gd name="T9" fmla="*/ 122 h 157"/>
              <a:gd name="T10" fmla="*/ 133 w 157"/>
              <a:gd name="T11" fmla="*/ 133 h 157"/>
              <a:gd name="T12" fmla="*/ 122 w 157"/>
              <a:gd name="T13" fmla="*/ 142 h 157"/>
              <a:gd name="T14" fmla="*/ 109 w 157"/>
              <a:gd name="T15" fmla="*/ 151 h 157"/>
              <a:gd name="T16" fmla="*/ 94 w 157"/>
              <a:gd name="T17" fmla="*/ 155 h 157"/>
              <a:gd name="T18" fmla="*/ 78 w 157"/>
              <a:gd name="T19" fmla="*/ 157 h 157"/>
              <a:gd name="T20" fmla="*/ 78 w 157"/>
              <a:gd name="T21" fmla="*/ 157 h 157"/>
              <a:gd name="T22" fmla="*/ 63 w 157"/>
              <a:gd name="T23" fmla="*/ 155 h 157"/>
              <a:gd name="T24" fmla="*/ 48 w 157"/>
              <a:gd name="T25" fmla="*/ 151 h 157"/>
              <a:gd name="T26" fmla="*/ 35 w 157"/>
              <a:gd name="T27" fmla="*/ 142 h 157"/>
              <a:gd name="T28" fmla="*/ 24 w 157"/>
              <a:gd name="T29" fmla="*/ 133 h 157"/>
              <a:gd name="T30" fmla="*/ 13 w 157"/>
              <a:gd name="T31" fmla="*/ 122 h 157"/>
              <a:gd name="T32" fmla="*/ 7 w 157"/>
              <a:gd name="T33" fmla="*/ 109 h 157"/>
              <a:gd name="T34" fmla="*/ 2 w 157"/>
              <a:gd name="T35" fmla="*/ 94 h 157"/>
              <a:gd name="T36" fmla="*/ 0 w 157"/>
              <a:gd name="T37" fmla="*/ 79 h 157"/>
              <a:gd name="T38" fmla="*/ 0 w 157"/>
              <a:gd name="T39" fmla="*/ 79 h 157"/>
              <a:gd name="T40" fmla="*/ 2 w 157"/>
              <a:gd name="T41" fmla="*/ 61 h 157"/>
              <a:gd name="T42" fmla="*/ 7 w 157"/>
              <a:gd name="T43" fmla="*/ 48 h 157"/>
              <a:gd name="T44" fmla="*/ 13 w 157"/>
              <a:gd name="T45" fmla="*/ 35 h 157"/>
              <a:gd name="T46" fmla="*/ 24 w 157"/>
              <a:gd name="T47" fmla="*/ 22 h 157"/>
              <a:gd name="T48" fmla="*/ 35 w 157"/>
              <a:gd name="T49" fmla="*/ 13 h 157"/>
              <a:gd name="T50" fmla="*/ 48 w 157"/>
              <a:gd name="T51" fmla="*/ 5 h 157"/>
              <a:gd name="T52" fmla="*/ 63 w 157"/>
              <a:gd name="T53" fmla="*/ 0 h 157"/>
              <a:gd name="T54" fmla="*/ 78 w 157"/>
              <a:gd name="T55" fmla="*/ 0 h 157"/>
              <a:gd name="T56" fmla="*/ 78 w 157"/>
              <a:gd name="T57" fmla="*/ 0 h 157"/>
              <a:gd name="T58" fmla="*/ 94 w 157"/>
              <a:gd name="T59" fmla="*/ 0 h 157"/>
              <a:gd name="T60" fmla="*/ 109 w 157"/>
              <a:gd name="T61" fmla="*/ 5 h 157"/>
              <a:gd name="T62" fmla="*/ 122 w 157"/>
              <a:gd name="T63" fmla="*/ 13 h 157"/>
              <a:gd name="T64" fmla="*/ 133 w 157"/>
              <a:gd name="T65" fmla="*/ 22 h 157"/>
              <a:gd name="T66" fmla="*/ 144 w 157"/>
              <a:gd name="T67" fmla="*/ 35 h 157"/>
              <a:gd name="T68" fmla="*/ 150 w 157"/>
              <a:gd name="T69" fmla="*/ 48 h 157"/>
              <a:gd name="T70" fmla="*/ 154 w 157"/>
              <a:gd name="T71" fmla="*/ 61 h 157"/>
              <a:gd name="T72" fmla="*/ 157 w 157"/>
              <a:gd name="T73" fmla="*/ 79 h 157"/>
              <a:gd name="T74" fmla="*/ 157 w 157"/>
              <a:gd name="T75" fmla="*/ 7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57">
                <a:moveTo>
                  <a:pt x="157" y="79"/>
                </a:moveTo>
                <a:lnTo>
                  <a:pt x="157" y="79"/>
                </a:lnTo>
                <a:lnTo>
                  <a:pt x="154" y="94"/>
                </a:lnTo>
                <a:lnTo>
                  <a:pt x="150" y="109"/>
                </a:lnTo>
                <a:lnTo>
                  <a:pt x="144" y="122"/>
                </a:lnTo>
                <a:lnTo>
                  <a:pt x="133" y="133"/>
                </a:lnTo>
                <a:lnTo>
                  <a:pt x="122" y="142"/>
                </a:lnTo>
                <a:lnTo>
                  <a:pt x="109" y="151"/>
                </a:lnTo>
                <a:lnTo>
                  <a:pt x="94" y="155"/>
                </a:lnTo>
                <a:lnTo>
                  <a:pt x="78" y="157"/>
                </a:lnTo>
                <a:lnTo>
                  <a:pt x="78" y="157"/>
                </a:lnTo>
                <a:lnTo>
                  <a:pt x="63" y="155"/>
                </a:lnTo>
                <a:lnTo>
                  <a:pt x="48" y="151"/>
                </a:lnTo>
                <a:lnTo>
                  <a:pt x="35" y="142"/>
                </a:lnTo>
                <a:lnTo>
                  <a:pt x="24" y="133"/>
                </a:lnTo>
                <a:lnTo>
                  <a:pt x="13" y="122"/>
                </a:lnTo>
                <a:lnTo>
                  <a:pt x="7" y="109"/>
                </a:lnTo>
                <a:lnTo>
                  <a:pt x="2" y="94"/>
                </a:lnTo>
                <a:lnTo>
                  <a:pt x="0" y="79"/>
                </a:lnTo>
                <a:lnTo>
                  <a:pt x="0" y="79"/>
                </a:lnTo>
                <a:lnTo>
                  <a:pt x="2" y="61"/>
                </a:lnTo>
                <a:lnTo>
                  <a:pt x="7" y="48"/>
                </a:lnTo>
                <a:lnTo>
                  <a:pt x="13" y="35"/>
                </a:lnTo>
                <a:lnTo>
                  <a:pt x="24" y="22"/>
                </a:lnTo>
                <a:lnTo>
                  <a:pt x="35" y="13"/>
                </a:lnTo>
                <a:lnTo>
                  <a:pt x="48" y="5"/>
                </a:lnTo>
                <a:lnTo>
                  <a:pt x="63" y="0"/>
                </a:lnTo>
                <a:lnTo>
                  <a:pt x="78" y="0"/>
                </a:lnTo>
                <a:lnTo>
                  <a:pt x="78" y="0"/>
                </a:lnTo>
                <a:lnTo>
                  <a:pt x="94" y="0"/>
                </a:lnTo>
                <a:lnTo>
                  <a:pt x="109" y="5"/>
                </a:lnTo>
                <a:lnTo>
                  <a:pt x="122" y="13"/>
                </a:lnTo>
                <a:lnTo>
                  <a:pt x="133" y="22"/>
                </a:lnTo>
                <a:lnTo>
                  <a:pt x="144" y="35"/>
                </a:lnTo>
                <a:lnTo>
                  <a:pt x="150" y="48"/>
                </a:lnTo>
                <a:lnTo>
                  <a:pt x="154" y="61"/>
                </a:lnTo>
                <a:lnTo>
                  <a:pt x="157" y="79"/>
                </a:lnTo>
                <a:lnTo>
                  <a:pt x="157" y="79"/>
                </a:lnTo>
                <a:close/>
              </a:path>
            </a:pathLst>
          </a:custGeom>
          <a:solidFill>
            <a:srgbClr val="787878"/>
          </a:solidFill>
          <a:ln w="285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2" name="Freeform 13"/>
          <p:cNvSpPr>
            <a:spLocks/>
          </p:cNvSpPr>
          <p:nvPr/>
        </p:nvSpPr>
        <p:spPr bwMode="auto">
          <a:xfrm>
            <a:off x="6664971" y="4130675"/>
            <a:ext cx="354013" cy="357188"/>
          </a:xfrm>
          <a:custGeom>
            <a:avLst/>
            <a:gdLst>
              <a:gd name="T0" fmla="*/ 156 w 156"/>
              <a:gd name="T1" fmla="*/ 79 h 157"/>
              <a:gd name="T2" fmla="*/ 156 w 156"/>
              <a:gd name="T3" fmla="*/ 79 h 157"/>
              <a:gd name="T4" fmla="*/ 154 w 156"/>
              <a:gd name="T5" fmla="*/ 94 h 157"/>
              <a:gd name="T6" fmla="*/ 150 w 156"/>
              <a:gd name="T7" fmla="*/ 109 h 157"/>
              <a:gd name="T8" fmla="*/ 143 w 156"/>
              <a:gd name="T9" fmla="*/ 122 h 157"/>
              <a:gd name="T10" fmla="*/ 132 w 156"/>
              <a:gd name="T11" fmla="*/ 133 h 157"/>
              <a:gd name="T12" fmla="*/ 121 w 156"/>
              <a:gd name="T13" fmla="*/ 142 h 157"/>
              <a:gd name="T14" fmla="*/ 108 w 156"/>
              <a:gd name="T15" fmla="*/ 151 h 157"/>
              <a:gd name="T16" fmla="*/ 93 w 156"/>
              <a:gd name="T17" fmla="*/ 155 h 157"/>
              <a:gd name="T18" fmla="*/ 78 w 156"/>
              <a:gd name="T19" fmla="*/ 157 h 157"/>
              <a:gd name="T20" fmla="*/ 78 w 156"/>
              <a:gd name="T21" fmla="*/ 157 h 157"/>
              <a:gd name="T22" fmla="*/ 63 w 156"/>
              <a:gd name="T23" fmla="*/ 155 h 157"/>
              <a:gd name="T24" fmla="*/ 47 w 156"/>
              <a:gd name="T25" fmla="*/ 151 h 157"/>
              <a:gd name="T26" fmla="*/ 34 w 156"/>
              <a:gd name="T27" fmla="*/ 142 h 157"/>
              <a:gd name="T28" fmla="*/ 23 w 156"/>
              <a:gd name="T29" fmla="*/ 133 h 157"/>
              <a:gd name="T30" fmla="*/ 13 w 156"/>
              <a:gd name="T31" fmla="*/ 122 h 157"/>
              <a:gd name="T32" fmla="*/ 6 w 156"/>
              <a:gd name="T33" fmla="*/ 109 h 157"/>
              <a:gd name="T34" fmla="*/ 2 w 156"/>
              <a:gd name="T35" fmla="*/ 94 h 157"/>
              <a:gd name="T36" fmla="*/ 0 w 156"/>
              <a:gd name="T37" fmla="*/ 79 h 157"/>
              <a:gd name="T38" fmla="*/ 0 w 156"/>
              <a:gd name="T39" fmla="*/ 79 h 157"/>
              <a:gd name="T40" fmla="*/ 2 w 156"/>
              <a:gd name="T41" fmla="*/ 61 h 157"/>
              <a:gd name="T42" fmla="*/ 6 w 156"/>
              <a:gd name="T43" fmla="*/ 48 h 157"/>
              <a:gd name="T44" fmla="*/ 13 w 156"/>
              <a:gd name="T45" fmla="*/ 35 h 157"/>
              <a:gd name="T46" fmla="*/ 23 w 156"/>
              <a:gd name="T47" fmla="*/ 22 h 157"/>
              <a:gd name="T48" fmla="*/ 34 w 156"/>
              <a:gd name="T49" fmla="*/ 13 h 157"/>
              <a:gd name="T50" fmla="*/ 47 w 156"/>
              <a:gd name="T51" fmla="*/ 4 h 157"/>
              <a:gd name="T52" fmla="*/ 63 w 156"/>
              <a:gd name="T53" fmla="*/ 0 h 157"/>
              <a:gd name="T54" fmla="*/ 78 w 156"/>
              <a:gd name="T55" fmla="*/ 0 h 157"/>
              <a:gd name="T56" fmla="*/ 78 w 156"/>
              <a:gd name="T57" fmla="*/ 0 h 157"/>
              <a:gd name="T58" fmla="*/ 93 w 156"/>
              <a:gd name="T59" fmla="*/ 0 h 157"/>
              <a:gd name="T60" fmla="*/ 108 w 156"/>
              <a:gd name="T61" fmla="*/ 4 h 157"/>
              <a:gd name="T62" fmla="*/ 121 w 156"/>
              <a:gd name="T63" fmla="*/ 13 h 157"/>
              <a:gd name="T64" fmla="*/ 132 w 156"/>
              <a:gd name="T65" fmla="*/ 22 h 157"/>
              <a:gd name="T66" fmla="*/ 143 w 156"/>
              <a:gd name="T67" fmla="*/ 35 h 157"/>
              <a:gd name="T68" fmla="*/ 150 w 156"/>
              <a:gd name="T69" fmla="*/ 48 h 157"/>
              <a:gd name="T70" fmla="*/ 154 w 156"/>
              <a:gd name="T71" fmla="*/ 61 h 157"/>
              <a:gd name="T72" fmla="*/ 156 w 156"/>
              <a:gd name="T73" fmla="*/ 79 h 157"/>
              <a:gd name="T74" fmla="*/ 156 w 156"/>
              <a:gd name="T75" fmla="*/ 7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6" h="157">
                <a:moveTo>
                  <a:pt x="156" y="79"/>
                </a:moveTo>
                <a:lnTo>
                  <a:pt x="156" y="79"/>
                </a:lnTo>
                <a:lnTo>
                  <a:pt x="154" y="94"/>
                </a:lnTo>
                <a:lnTo>
                  <a:pt x="150" y="109"/>
                </a:lnTo>
                <a:lnTo>
                  <a:pt x="143" y="122"/>
                </a:lnTo>
                <a:lnTo>
                  <a:pt x="132" y="133"/>
                </a:lnTo>
                <a:lnTo>
                  <a:pt x="121" y="142"/>
                </a:lnTo>
                <a:lnTo>
                  <a:pt x="108" y="151"/>
                </a:lnTo>
                <a:lnTo>
                  <a:pt x="93" y="155"/>
                </a:lnTo>
                <a:lnTo>
                  <a:pt x="78" y="157"/>
                </a:lnTo>
                <a:lnTo>
                  <a:pt x="78" y="157"/>
                </a:lnTo>
                <a:lnTo>
                  <a:pt x="63" y="155"/>
                </a:lnTo>
                <a:lnTo>
                  <a:pt x="47" y="151"/>
                </a:lnTo>
                <a:lnTo>
                  <a:pt x="34" y="142"/>
                </a:lnTo>
                <a:lnTo>
                  <a:pt x="23" y="133"/>
                </a:lnTo>
                <a:lnTo>
                  <a:pt x="13" y="122"/>
                </a:lnTo>
                <a:lnTo>
                  <a:pt x="6" y="109"/>
                </a:lnTo>
                <a:lnTo>
                  <a:pt x="2" y="94"/>
                </a:lnTo>
                <a:lnTo>
                  <a:pt x="0" y="79"/>
                </a:lnTo>
                <a:lnTo>
                  <a:pt x="0" y="79"/>
                </a:lnTo>
                <a:lnTo>
                  <a:pt x="2" y="61"/>
                </a:lnTo>
                <a:lnTo>
                  <a:pt x="6" y="48"/>
                </a:lnTo>
                <a:lnTo>
                  <a:pt x="13" y="35"/>
                </a:lnTo>
                <a:lnTo>
                  <a:pt x="23" y="22"/>
                </a:lnTo>
                <a:lnTo>
                  <a:pt x="34" y="13"/>
                </a:lnTo>
                <a:lnTo>
                  <a:pt x="47" y="4"/>
                </a:lnTo>
                <a:lnTo>
                  <a:pt x="63" y="0"/>
                </a:lnTo>
                <a:lnTo>
                  <a:pt x="78" y="0"/>
                </a:lnTo>
                <a:lnTo>
                  <a:pt x="78" y="0"/>
                </a:lnTo>
                <a:lnTo>
                  <a:pt x="93" y="0"/>
                </a:lnTo>
                <a:lnTo>
                  <a:pt x="108" y="4"/>
                </a:lnTo>
                <a:lnTo>
                  <a:pt x="121" y="13"/>
                </a:lnTo>
                <a:lnTo>
                  <a:pt x="132" y="22"/>
                </a:lnTo>
                <a:lnTo>
                  <a:pt x="143" y="35"/>
                </a:lnTo>
                <a:lnTo>
                  <a:pt x="150" y="48"/>
                </a:lnTo>
                <a:lnTo>
                  <a:pt x="154" y="61"/>
                </a:lnTo>
                <a:lnTo>
                  <a:pt x="156" y="79"/>
                </a:lnTo>
                <a:lnTo>
                  <a:pt x="156" y="79"/>
                </a:lnTo>
                <a:close/>
              </a:path>
            </a:pathLst>
          </a:custGeom>
          <a:solidFill>
            <a:srgbClr val="787878"/>
          </a:solidFill>
          <a:ln w="28575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3" name="Freeform 14"/>
          <p:cNvSpPr>
            <a:spLocks/>
          </p:cNvSpPr>
          <p:nvPr/>
        </p:nvSpPr>
        <p:spPr bwMode="auto">
          <a:xfrm>
            <a:off x="5421959" y="4130675"/>
            <a:ext cx="354012" cy="357188"/>
          </a:xfrm>
          <a:custGeom>
            <a:avLst/>
            <a:gdLst>
              <a:gd name="T0" fmla="*/ 156 w 156"/>
              <a:gd name="T1" fmla="*/ 79 h 157"/>
              <a:gd name="T2" fmla="*/ 156 w 156"/>
              <a:gd name="T3" fmla="*/ 79 h 157"/>
              <a:gd name="T4" fmla="*/ 154 w 156"/>
              <a:gd name="T5" fmla="*/ 94 h 157"/>
              <a:gd name="T6" fmla="*/ 150 w 156"/>
              <a:gd name="T7" fmla="*/ 109 h 157"/>
              <a:gd name="T8" fmla="*/ 143 w 156"/>
              <a:gd name="T9" fmla="*/ 122 h 157"/>
              <a:gd name="T10" fmla="*/ 132 w 156"/>
              <a:gd name="T11" fmla="*/ 133 h 157"/>
              <a:gd name="T12" fmla="*/ 121 w 156"/>
              <a:gd name="T13" fmla="*/ 142 h 157"/>
              <a:gd name="T14" fmla="*/ 108 w 156"/>
              <a:gd name="T15" fmla="*/ 151 h 157"/>
              <a:gd name="T16" fmla="*/ 93 w 156"/>
              <a:gd name="T17" fmla="*/ 155 h 157"/>
              <a:gd name="T18" fmla="*/ 78 w 156"/>
              <a:gd name="T19" fmla="*/ 157 h 157"/>
              <a:gd name="T20" fmla="*/ 78 w 156"/>
              <a:gd name="T21" fmla="*/ 157 h 157"/>
              <a:gd name="T22" fmla="*/ 63 w 156"/>
              <a:gd name="T23" fmla="*/ 155 h 157"/>
              <a:gd name="T24" fmla="*/ 47 w 156"/>
              <a:gd name="T25" fmla="*/ 151 h 157"/>
              <a:gd name="T26" fmla="*/ 34 w 156"/>
              <a:gd name="T27" fmla="*/ 142 h 157"/>
              <a:gd name="T28" fmla="*/ 23 w 156"/>
              <a:gd name="T29" fmla="*/ 133 h 157"/>
              <a:gd name="T30" fmla="*/ 13 w 156"/>
              <a:gd name="T31" fmla="*/ 122 h 157"/>
              <a:gd name="T32" fmla="*/ 6 w 156"/>
              <a:gd name="T33" fmla="*/ 109 h 157"/>
              <a:gd name="T34" fmla="*/ 2 w 156"/>
              <a:gd name="T35" fmla="*/ 94 h 157"/>
              <a:gd name="T36" fmla="*/ 0 w 156"/>
              <a:gd name="T37" fmla="*/ 79 h 157"/>
              <a:gd name="T38" fmla="*/ 0 w 156"/>
              <a:gd name="T39" fmla="*/ 79 h 157"/>
              <a:gd name="T40" fmla="*/ 2 w 156"/>
              <a:gd name="T41" fmla="*/ 61 h 157"/>
              <a:gd name="T42" fmla="*/ 6 w 156"/>
              <a:gd name="T43" fmla="*/ 48 h 157"/>
              <a:gd name="T44" fmla="*/ 13 w 156"/>
              <a:gd name="T45" fmla="*/ 35 h 157"/>
              <a:gd name="T46" fmla="*/ 23 w 156"/>
              <a:gd name="T47" fmla="*/ 22 h 157"/>
              <a:gd name="T48" fmla="*/ 34 w 156"/>
              <a:gd name="T49" fmla="*/ 13 h 157"/>
              <a:gd name="T50" fmla="*/ 47 w 156"/>
              <a:gd name="T51" fmla="*/ 4 h 157"/>
              <a:gd name="T52" fmla="*/ 63 w 156"/>
              <a:gd name="T53" fmla="*/ 0 h 157"/>
              <a:gd name="T54" fmla="*/ 78 w 156"/>
              <a:gd name="T55" fmla="*/ 0 h 157"/>
              <a:gd name="T56" fmla="*/ 78 w 156"/>
              <a:gd name="T57" fmla="*/ 0 h 157"/>
              <a:gd name="T58" fmla="*/ 93 w 156"/>
              <a:gd name="T59" fmla="*/ 0 h 157"/>
              <a:gd name="T60" fmla="*/ 108 w 156"/>
              <a:gd name="T61" fmla="*/ 4 h 157"/>
              <a:gd name="T62" fmla="*/ 121 w 156"/>
              <a:gd name="T63" fmla="*/ 13 h 157"/>
              <a:gd name="T64" fmla="*/ 132 w 156"/>
              <a:gd name="T65" fmla="*/ 22 h 157"/>
              <a:gd name="T66" fmla="*/ 143 w 156"/>
              <a:gd name="T67" fmla="*/ 35 h 157"/>
              <a:gd name="T68" fmla="*/ 150 w 156"/>
              <a:gd name="T69" fmla="*/ 48 h 157"/>
              <a:gd name="T70" fmla="*/ 154 w 156"/>
              <a:gd name="T71" fmla="*/ 61 h 157"/>
              <a:gd name="T72" fmla="*/ 156 w 156"/>
              <a:gd name="T73" fmla="*/ 79 h 157"/>
              <a:gd name="T74" fmla="*/ 156 w 156"/>
              <a:gd name="T75" fmla="*/ 7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6" h="157">
                <a:moveTo>
                  <a:pt x="156" y="79"/>
                </a:moveTo>
                <a:lnTo>
                  <a:pt x="156" y="79"/>
                </a:lnTo>
                <a:lnTo>
                  <a:pt x="154" y="94"/>
                </a:lnTo>
                <a:lnTo>
                  <a:pt x="150" y="109"/>
                </a:lnTo>
                <a:lnTo>
                  <a:pt x="143" y="122"/>
                </a:lnTo>
                <a:lnTo>
                  <a:pt x="132" y="133"/>
                </a:lnTo>
                <a:lnTo>
                  <a:pt x="121" y="142"/>
                </a:lnTo>
                <a:lnTo>
                  <a:pt x="108" y="151"/>
                </a:lnTo>
                <a:lnTo>
                  <a:pt x="93" y="155"/>
                </a:lnTo>
                <a:lnTo>
                  <a:pt x="78" y="157"/>
                </a:lnTo>
                <a:lnTo>
                  <a:pt x="78" y="157"/>
                </a:lnTo>
                <a:lnTo>
                  <a:pt x="63" y="155"/>
                </a:lnTo>
                <a:lnTo>
                  <a:pt x="47" y="151"/>
                </a:lnTo>
                <a:lnTo>
                  <a:pt x="34" y="142"/>
                </a:lnTo>
                <a:lnTo>
                  <a:pt x="23" y="133"/>
                </a:lnTo>
                <a:lnTo>
                  <a:pt x="13" y="122"/>
                </a:lnTo>
                <a:lnTo>
                  <a:pt x="6" y="109"/>
                </a:lnTo>
                <a:lnTo>
                  <a:pt x="2" y="94"/>
                </a:lnTo>
                <a:lnTo>
                  <a:pt x="0" y="79"/>
                </a:lnTo>
                <a:lnTo>
                  <a:pt x="0" y="79"/>
                </a:lnTo>
                <a:lnTo>
                  <a:pt x="2" y="61"/>
                </a:lnTo>
                <a:lnTo>
                  <a:pt x="6" y="48"/>
                </a:lnTo>
                <a:lnTo>
                  <a:pt x="13" y="35"/>
                </a:lnTo>
                <a:lnTo>
                  <a:pt x="23" y="22"/>
                </a:lnTo>
                <a:lnTo>
                  <a:pt x="34" y="13"/>
                </a:lnTo>
                <a:lnTo>
                  <a:pt x="47" y="4"/>
                </a:lnTo>
                <a:lnTo>
                  <a:pt x="63" y="0"/>
                </a:lnTo>
                <a:lnTo>
                  <a:pt x="78" y="0"/>
                </a:lnTo>
                <a:lnTo>
                  <a:pt x="78" y="0"/>
                </a:lnTo>
                <a:lnTo>
                  <a:pt x="93" y="0"/>
                </a:lnTo>
                <a:lnTo>
                  <a:pt x="108" y="4"/>
                </a:lnTo>
                <a:lnTo>
                  <a:pt x="121" y="13"/>
                </a:lnTo>
                <a:lnTo>
                  <a:pt x="132" y="22"/>
                </a:lnTo>
                <a:lnTo>
                  <a:pt x="143" y="35"/>
                </a:lnTo>
                <a:lnTo>
                  <a:pt x="150" y="48"/>
                </a:lnTo>
                <a:lnTo>
                  <a:pt x="154" y="61"/>
                </a:lnTo>
                <a:lnTo>
                  <a:pt x="156" y="79"/>
                </a:lnTo>
                <a:lnTo>
                  <a:pt x="156" y="79"/>
                </a:lnTo>
                <a:close/>
              </a:path>
            </a:pathLst>
          </a:custGeom>
          <a:solidFill>
            <a:srgbClr val="787878"/>
          </a:solidFill>
          <a:ln w="28575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4" name="Freeform 15"/>
          <p:cNvSpPr>
            <a:spLocks/>
          </p:cNvSpPr>
          <p:nvPr/>
        </p:nvSpPr>
        <p:spPr bwMode="auto">
          <a:xfrm>
            <a:off x="6042671" y="3508375"/>
            <a:ext cx="354013" cy="355600"/>
          </a:xfrm>
          <a:custGeom>
            <a:avLst/>
            <a:gdLst>
              <a:gd name="T0" fmla="*/ 156 w 156"/>
              <a:gd name="T1" fmla="*/ 79 h 157"/>
              <a:gd name="T2" fmla="*/ 156 w 156"/>
              <a:gd name="T3" fmla="*/ 79 h 157"/>
              <a:gd name="T4" fmla="*/ 154 w 156"/>
              <a:gd name="T5" fmla="*/ 94 h 157"/>
              <a:gd name="T6" fmla="*/ 150 w 156"/>
              <a:gd name="T7" fmla="*/ 109 h 157"/>
              <a:gd name="T8" fmla="*/ 143 w 156"/>
              <a:gd name="T9" fmla="*/ 122 h 157"/>
              <a:gd name="T10" fmla="*/ 132 w 156"/>
              <a:gd name="T11" fmla="*/ 133 h 157"/>
              <a:gd name="T12" fmla="*/ 121 w 156"/>
              <a:gd name="T13" fmla="*/ 142 h 157"/>
              <a:gd name="T14" fmla="*/ 108 w 156"/>
              <a:gd name="T15" fmla="*/ 151 h 157"/>
              <a:gd name="T16" fmla="*/ 93 w 156"/>
              <a:gd name="T17" fmla="*/ 155 h 157"/>
              <a:gd name="T18" fmla="*/ 78 w 156"/>
              <a:gd name="T19" fmla="*/ 157 h 157"/>
              <a:gd name="T20" fmla="*/ 78 w 156"/>
              <a:gd name="T21" fmla="*/ 157 h 157"/>
              <a:gd name="T22" fmla="*/ 63 w 156"/>
              <a:gd name="T23" fmla="*/ 155 h 157"/>
              <a:gd name="T24" fmla="*/ 47 w 156"/>
              <a:gd name="T25" fmla="*/ 151 h 157"/>
              <a:gd name="T26" fmla="*/ 34 w 156"/>
              <a:gd name="T27" fmla="*/ 142 h 157"/>
              <a:gd name="T28" fmla="*/ 23 w 156"/>
              <a:gd name="T29" fmla="*/ 133 h 157"/>
              <a:gd name="T30" fmla="*/ 13 w 156"/>
              <a:gd name="T31" fmla="*/ 122 h 157"/>
              <a:gd name="T32" fmla="*/ 6 w 156"/>
              <a:gd name="T33" fmla="*/ 109 h 157"/>
              <a:gd name="T34" fmla="*/ 2 w 156"/>
              <a:gd name="T35" fmla="*/ 94 h 157"/>
              <a:gd name="T36" fmla="*/ 0 w 156"/>
              <a:gd name="T37" fmla="*/ 79 h 157"/>
              <a:gd name="T38" fmla="*/ 0 w 156"/>
              <a:gd name="T39" fmla="*/ 79 h 157"/>
              <a:gd name="T40" fmla="*/ 2 w 156"/>
              <a:gd name="T41" fmla="*/ 61 h 157"/>
              <a:gd name="T42" fmla="*/ 6 w 156"/>
              <a:gd name="T43" fmla="*/ 48 h 157"/>
              <a:gd name="T44" fmla="*/ 13 w 156"/>
              <a:gd name="T45" fmla="*/ 35 h 157"/>
              <a:gd name="T46" fmla="*/ 23 w 156"/>
              <a:gd name="T47" fmla="*/ 22 h 157"/>
              <a:gd name="T48" fmla="*/ 34 w 156"/>
              <a:gd name="T49" fmla="*/ 13 h 157"/>
              <a:gd name="T50" fmla="*/ 47 w 156"/>
              <a:gd name="T51" fmla="*/ 4 h 157"/>
              <a:gd name="T52" fmla="*/ 63 w 156"/>
              <a:gd name="T53" fmla="*/ 0 h 157"/>
              <a:gd name="T54" fmla="*/ 78 w 156"/>
              <a:gd name="T55" fmla="*/ 0 h 157"/>
              <a:gd name="T56" fmla="*/ 78 w 156"/>
              <a:gd name="T57" fmla="*/ 0 h 157"/>
              <a:gd name="T58" fmla="*/ 93 w 156"/>
              <a:gd name="T59" fmla="*/ 0 h 157"/>
              <a:gd name="T60" fmla="*/ 108 w 156"/>
              <a:gd name="T61" fmla="*/ 4 h 157"/>
              <a:gd name="T62" fmla="*/ 121 w 156"/>
              <a:gd name="T63" fmla="*/ 13 h 157"/>
              <a:gd name="T64" fmla="*/ 132 w 156"/>
              <a:gd name="T65" fmla="*/ 22 h 157"/>
              <a:gd name="T66" fmla="*/ 143 w 156"/>
              <a:gd name="T67" fmla="*/ 35 h 157"/>
              <a:gd name="T68" fmla="*/ 150 w 156"/>
              <a:gd name="T69" fmla="*/ 48 h 157"/>
              <a:gd name="T70" fmla="*/ 154 w 156"/>
              <a:gd name="T71" fmla="*/ 61 h 157"/>
              <a:gd name="T72" fmla="*/ 156 w 156"/>
              <a:gd name="T73" fmla="*/ 79 h 157"/>
              <a:gd name="T74" fmla="*/ 156 w 156"/>
              <a:gd name="T75" fmla="*/ 7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6" h="157">
                <a:moveTo>
                  <a:pt x="156" y="79"/>
                </a:moveTo>
                <a:lnTo>
                  <a:pt x="156" y="79"/>
                </a:lnTo>
                <a:lnTo>
                  <a:pt x="154" y="94"/>
                </a:lnTo>
                <a:lnTo>
                  <a:pt x="150" y="109"/>
                </a:lnTo>
                <a:lnTo>
                  <a:pt x="143" y="122"/>
                </a:lnTo>
                <a:lnTo>
                  <a:pt x="132" y="133"/>
                </a:lnTo>
                <a:lnTo>
                  <a:pt x="121" y="142"/>
                </a:lnTo>
                <a:lnTo>
                  <a:pt x="108" y="151"/>
                </a:lnTo>
                <a:lnTo>
                  <a:pt x="93" y="155"/>
                </a:lnTo>
                <a:lnTo>
                  <a:pt x="78" y="157"/>
                </a:lnTo>
                <a:lnTo>
                  <a:pt x="78" y="157"/>
                </a:lnTo>
                <a:lnTo>
                  <a:pt x="63" y="155"/>
                </a:lnTo>
                <a:lnTo>
                  <a:pt x="47" y="151"/>
                </a:lnTo>
                <a:lnTo>
                  <a:pt x="34" y="142"/>
                </a:lnTo>
                <a:lnTo>
                  <a:pt x="23" y="133"/>
                </a:lnTo>
                <a:lnTo>
                  <a:pt x="13" y="122"/>
                </a:lnTo>
                <a:lnTo>
                  <a:pt x="6" y="109"/>
                </a:lnTo>
                <a:lnTo>
                  <a:pt x="2" y="94"/>
                </a:lnTo>
                <a:lnTo>
                  <a:pt x="0" y="79"/>
                </a:lnTo>
                <a:lnTo>
                  <a:pt x="0" y="79"/>
                </a:lnTo>
                <a:lnTo>
                  <a:pt x="2" y="61"/>
                </a:lnTo>
                <a:lnTo>
                  <a:pt x="6" y="48"/>
                </a:lnTo>
                <a:lnTo>
                  <a:pt x="13" y="35"/>
                </a:lnTo>
                <a:lnTo>
                  <a:pt x="23" y="22"/>
                </a:lnTo>
                <a:lnTo>
                  <a:pt x="34" y="13"/>
                </a:lnTo>
                <a:lnTo>
                  <a:pt x="47" y="4"/>
                </a:lnTo>
                <a:lnTo>
                  <a:pt x="63" y="0"/>
                </a:lnTo>
                <a:lnTo>
                  <a:pt x="78" y="0"/>
                </a:lnTo>
                <a:lnTo>
                  <a:pt x="78" y="0"/>
                </a:lnTo>
                <a:lnTo>
                  <a:pt x="93" y="0"/>
                </a:lnTo>
                <a:lnTo>
                  <a:pt x="108" y="4"/>
                </a:lnTo>
                <a:lnTo>
                  <a:pt x="121" y="13"/>
                </a:lnTo>
                <a:lnTo>
                  <a:pt x="132" y="22"/>
                </a:lnTo>
                <a:lnTo>
                  <a:pt x="143" y="35"/>
                </a:lnTo>
                <a:lnTo>
                  <a:pt x="150" y="48"/>
                </a:lnTo>
                <a:lnTo>
                  <a:pt x="154" y="61"/>
                </a:lnTo>
                <a:lnTo>
                  <a:pt x="156" y="79"/>
                </a:lnTo>
                <a:lnTo>
                  <a:pt x="156" y="7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6988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55" name="Rectangle 65"/>
          <p:cNvSpPr>
            <a:spLocks noChangeArrowheads="1"/>
          </p:cNvSpPr>
          <p:nvPr/>
        </p:nvSpPr>
        <p:spPr bwMode="auto">
          <a:xfrm>
            <a:off x="5183834" y="49022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600" b="1"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56" name="Rectangle 66"/>
          <p:cNvSpPr>
            <a:spLocks noChangeArrowheads="1"/>
          </p:cNvSpPr>
          <p:nvPr/>
        </p:nvSpPr>
        <p:spPr bwMode="auto">
          <a:xfrm>
            <a:off x="5804546" y="4902200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600" b="1">
                <a:ea typeface="굴림" panose="020B0600000101010101" pitchFamily="50" charset="-127"/>
              </a:rPr>
              <a:t>2</a:t>
            </a:r>
          </a:p>
        </p:txBody>
      </p:sp>
      <p:sp>
        <p:nvSpPr>
          <p:cNvPr id="57" name="Rectangle 67"/>
          <p:cNvSpPr>
            <a:spLocks noChangeArrowheads="1"/>
          </p:cNvSpPr>
          <p:nvPr/>
        </p:nvSpPr>
        <p:spPr bwMode="auto">
          <a:xfrm>
            <a:off x="6514159" y="49022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600" b="1">
                <a:ea typeface="굴림" panose="020B0600000101010101" pitchFamily="50" charset="-127"/>
              </a:rPr>
              <a:t>3</a:t>
            </a:r>
          </a:p>
        </p:txBody>
      </p:sp>
      <p:sp>
        <p:nvSpPr>
          <p:cNvPr id="58" name="Rectangle 68"/>
          <p:cNvSpPr>
            <a:spLocks noChangeArrowheads="1"/>
          </p:cNvSpPr>
          <p:nvPr/>
        </p:nvSpPr>
        <p:spPr bwMode="auto">
          <a:xfrm>
            <a:off x="7136459" y="49022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600" b="1">
                <a:ea typeface="굴림" panose="020B0600000101010101" pitchFamily="50" charset="-127"/>
              </a:rPr>
              <a:t>4</a:t>
            </a:r>
          </a:p>
        </p:txBody>
      </p:sp>
      <p:sp>
        <p:nvSpPr>
          <p:cNvPr id="59" name="Rectangle 69"/>
          <p:cNvSpPr>
            <a:spLocks noChangeArrowheads="1"/>
          </p:cNvSpPr>
          <p:nvPr/>
        </p:nvSpPr>
        <p:spPr bwMode="auto">
          <a:xfrm>
            <a:off x="5539434" y="4189413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600" b="1">
                <a:solidFill>
                  <a:srgbClr val="FFFF99"/>
                </a:solidFill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60" name="Rectangle 70"/>
          <p:cNvSpPr>
            <a:spLocks noChangeArrowheads="1"/>
          </p:cNvSpPr>
          <p:nvPr/>
        </p:nvSpPr>
        <p:spPr bwMode="auto">
          <a:xfrm>
            <a:off x="6782446" y="4189413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600" b="1">
                <a:solidFill>
                  <a:srgbClr val="FFFF99"/>
                </a:solidFill>
                <a:ea typeface="굴림" panose="020B0600000101010101" pitchFamily="50" charset="-127"/>
              </a:rPr>
              <a:t>4</a:t>
            </a:r>
          </a:p>
        </p:txBody>
      </p:sp>
      <p:sp>
        <p:nvSpPr>
          <p:cNvPr id="64" name="Rectangle 83"/>
          <p:cNvSpPr>
            <a:spLocks noChangeArrowheads="1"/>
          </p:cNvSpPr>
          <p:nvPr/>
        </p:nvSpPr>
        <p:spPr bwMode="auto">
          <a:xfrm>
            <a:off x="5534114" y="2658784"/>
            <a:ext cx="13731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2400" dirty="0">
                <a:ea typeface="굴림" panose="020B0600000101010101" pitchFamily="50" charset="-127"/>
              </a:rPr>
              <a:t>Light Tree</a:t>
            </a:r>
          </a:p>
        </p:txBody>
      </p:sp>
      <p:sp>
        <p:nvSpPr>
          <p:cNvPr id="69" name="Rectangle 88"/>
          <p:cNvSpPr>
            <a:spLocks noChangeArrowheads="1"/>
          </p:cNvSpPr>
          <p:nvPr/>
        </p:nvSpPr>
        <p:spPr bwMode="auto">
          <a:xfrm>
            <a:off x="4908862" y="5343009"/>
            <a:ext cx="2975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dirty="0" smtClean="0">
                <a:ea typeface="굴림" panose="020B0600000101010101" pitchFamily="50" charset="-127"/>
              </a:rPr>
              <a:t>Individual lights</a:t>
            </a:r>
            <a:endParaRPr lang="en-US" altLang="ko-KR" dirty="0">
              <a:ea typeface="굴림" panose="020B0600000101010101" pitchFamily="50" charset="-127"/>
            </a:endParaRPr>
          </a:p>
        </p:txBody>
      </p:sp>
      <p:sp>
        <p:nvSpPr>
          <p:cNvPr id="73" name="Rectangle 92"/>
          <p:cNvSpPr>
            <a:spLocks noChangeArrowheads="1"/>
          </p:cNvSpPr>
          <p:nvPr/>
        </p:nvSpPr>
        <p:spPr bwMode="auto">
          <a:xfrm>
            <a:off x="6746945" y="3351758"/>
            <a:ext cx="24847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dirty="0" smtClean="0">
                <a:ea typeface="굴림" panose="020B0600000101010101" pitchFamily="50" charset="-127"/>
              </a:rPr>
              <a:t>Representative light (clusters)</a:t>
            </a:r>
            <a:endParaRPr lang="en-US" altLang="ko-KR" dirty="0">
              <a:ea typeface="굴림" panose="020B0600000101010101" pitchFamily="50" charset="-127"/>
            </a:endParaRPr>
          </a:p>
        </p:txBody>
      </p:sp>
      <p:sp>
        <p:nvSpPr>
          <p:cNvPr id="76" name="Freeform 95"/>
          <p:cNvSpPr>
            <a:spLocks/>
          </p:cNvSpPr>
          <p:nvPr/>
        </p:nvSpPr>
        <p:spPr bwMode="auto">
          <a:xfrm>
            <a:off x="6042671" y="3479800"/>
            <a:ext cx="354013" cy="357188"/>
          </a:xfrm>
          <a:custGeom>
            <a:avLst/>
            <a:gdLst>
              <a:gd name="T0" fmla="*/ 156 w 156"/>
              <a:gd name="T1" fmla="*/ 79 h 157"/>
              <a:gd name="T2" fmla="*/ 156 w 156"/>
              <a:gd name="T3" fmla="*/ 79 h 157"/>
              <a:gd name="T4" fmla="*/ 154 w 156"/>
              <a:gd name="T5" fmla="*/ 94 h 157"/>
              <a:gd name="T6" fmla="*/ 150 w 156"/>
              <a:gd name="T7" fmla="*/ 109 h 157"/>
              <a:gd name="T8" fmla="*/ 143 w 156"/>
              <a:gd name="T9" fmla="*/ 122 h 157"/>
              <a:gd name="T10" fmla="*/ 132 w 156"/>
              <a:gd name="T11" fmla="*/ 133 h 157"/>
              <a:gd name="T12" fmla="*/ 121 w 156"/>
              <a:gd name="T13" fmla="*/ 142 h 157"/>
              <a:gd name="T14" fmla="*/ 108 w 156"/>
              <a:gd name="T15" fmla="*/ 151 h 157"/>
              <a:gd name="T16" fmla="*/ 93 w 156"/>
              <a:gd name="T17" fmla="*/ 155 h 157"/>
              <a:gd name="T18" fmla="*/ 78 w 156"/>
              <a:gd name="T19" fmla="*/ 157 h 157"/>
              <a:gd name="T20" fmla="*/ 78 w 156"/>
              <a:gd name="T21" fmla="*/ 157 h 157"/>
              <a:gd name="T22" fmla="*/ 63 w 156"/>
              <a:gd name="T23" fmla="*/ 155 h 157"/>
              <a:gd name="T24" fmla="*/ 47 w 156"/>
              <a:gd name="T25" fmla="*/ 151 h 157"/>
              <a:gd name="T26" fmla="*/ 34 w 156"/>
              <a:gd name="T27" fmla="*/ 142 h 157"/>
              <a:gd name="T28" fmla="*/ 23 w 156"/>
              <a:gd name="T29" fmla="*/ 133 h 157"/>
              <a:gd name="T30" fmla="*/ 13 w 156"/>
              <a:gd name="T31" fmla="*/ 122 h 157"/>
              <a:gd name="T32" fmla="*/ 6 w 156"/>
              <a:gd name="T33" fmla="*/ 109 h 157"/>
              <a:gd name="T34" fmla="*/ 2 w 156"/>
              <a:gd name="T35" fmla="*/ 94 h 157"/>
              <a:gd name="T36" fmla="*/ 0 w 156"/>
              <a:gd name="T37" fmla="*/ 79 h 157"/>
              <a:gd name="T38" fmla="*/ 0 w 156"/>
              <a:gd name="T39" fmla="*/ 79 h 157"/>
              <a:gd name="T40" fmla="*/ 2 w 156"/>
              <a:gd name="T41" fmla="*/ 61 h 157"/>
              <a:gd name="T42" fmla="*/ 6 w 156"/>
              <a:gd name="T43" fmla="*/ 48 h 157"/>
              <a:gd name="T44" fmla="*/ 13 w 156"/>
              <a:gd name="T45" fmla="*/ 35 h 157"/>
              <a:gd name="T46" fmla="*/ 23 w 156"/>
              <a:gd name="T47" fmla="*/ 22 h 157"/>
              <a:gd name="T48" fmla="*/ 34 w 156"/>
              <a:gd name="T49" fmla="*/ 13 h 157"/>
              <a:gd name="T50" fmla="*/ 47 w 156"/>
              <a:gd name="T51" fmla="*/ 4 h 157"/>
              <a:gd name="T52" fmla="*/ 63 w 156"/>
              <a:gd name="T53" fmla="*/ 0 h 157"/>
              <a:gd name="T54" fmla="*/ 78 w 156"/>
              <a:gd name="T55" fmla="*/ 0 h 157"/>
              <a:gd name="T56" fmla="*/ 78 w 156"/>
              <a:gd name="T57" fmla="*/ 0 h 157"/>
              <a:gd name="T58" fmla="*/ 93 w 156"/>
              <a:gd name="T59" fmla="*/ 0 h 157"/>
              <a:gd name="T60" fmla="*/ 108 w 156"/>
              <a:gd name="T61" fmla="*/ 4 h 157"/>
              <a:gd name="T62" fmla="*/ 121 w 156"/>
              <a:gd name="T63" fmla="*/ 13 h 157"/>
              <a:gd name="T64" fmla="*/ 132 w 156"/>
              <a:gd name="T65" fmla="*/ 22 h 157"/>
              <a:gd name="T66" fmla="*/ 143 w 156"/>
              <a:gd name="T67" fmla="*/ 35 h 157"/>
              <a:gd name="T68" fmla="*/ 150 w 156"/>
              <a:gd name="T69" fmla="*/ 48 h 157"/>
              <a:gd name="T70" fmla="*/ 154 w 156"/>
              <a:gd name="T71" fmla="*/ 61 h 157"/>
              <a:gd name="T72" fmla="*/ 156 w 156"/>
              <a:gd name="T73" fmla="*/ 79 h 157"/>
              <a:gd name="T74" fmla="*/ 156 w 156"/>
              <a:gd name="T75" fmla="*/ 7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6" h="157">
                <a:moveTo>
                  <a:pt x="156" y="79"/>
                </a:moveTo>
                <a:lnTo>
                  <a:pt x="156" y="79"/>
                </a:lnTo>
                <a:lnTo>
                  <a:pt x="154" y="94"/>
                </a:lnTo>
                <a:lnTo>
                  <a:pt x="150" y="109"/>
                </a:lnTo>
                <a:lnTo>
                  <a:pt x="143" y="122"/>
                </a:lnTo>
                <a:lnTo>
                  <a:pt x="132" y="133"/>
                </a:lnTo>
                <a:lnTo>
                  <a:pt x="121" y="142"/>
                </a:lnTo>
                <a:lnTo>
                  <a:pt x="108" y="151"/>
                </a:lnTo>
                <a:lnTo>
                  <a:pt x="93" y="155"/>
                </a:lnTo>
                <a:lnTo>
                  <a:pt x="78" y="157"/>
                </a:lnTo>
                <a:lnTo>
                  <a:pt x="78" y="157"/>
                </a:lnTo>
                <a:lnTo>
                  <a:pt x="63" y="155"/>
                </a:lnTo>
                <a:lnTo>
                  <a:pt x="47" y="151"/>
                </a:lnTo>
                <a:lnTo>
                  <a:pt x="34" y="142"/>
                </a:lnTo>
                <a:lnTo>
                  <a:pt x="23" y="133"/>
                </a:lnTo>
                <a:lnTo>
                  <a:pt x="13" y="122"/>
                </a:lnTo>
                <a:lnTo>
                  <a:pt x="6" y="109"/>
                </a:lnTo>
                <a:lnTo>
                  <a:pt x="2" y="94"/>
                </a:lnTo>
                <a:lnTo>
                  <a:pt x="0" y="79"/>
                </a:lnTo>
                <a:lnTo>
                  <a:pt x="0" y="79"/>
                </a:lnTo>
                <a:lnTo>
                  <a:pt x="2" y="61"/>
                </a:lnTo>
                <a:lnTo>
                  <a:pt x="6" y="48"/>
                </a:lnTo>
                <a:lnTo>
                  <a:pt x="13" y="35"/>
                </a:lnTo>
                <a:lnTo>
                  <a:pt x="23" y="22"/>
                </a:lnTo>
                <a:lnTo>
                  <a:pt x="34" y="13"/>
                </a:lnTo>
                <a:lnTo>
                  <a:pt x="47" y="4"/>
                </a:lnTo>
                <a:lnTo>
                  <a:pt x="63" y="0"/>
                </a:lnTo>
                <a:lnTo>
                  <a:pt x="78" y="0"/>
                </a:lnTo>
                <a:lnTo>
                  <a:pt x="78" y="0"/>
                </a:lnTo>
                <a:lnTo>
                  <a:pt x="93" y="0"/>
                </a:lnTo>
                <a:lnTo>
                  <a:pt x="108" y="4"/>
                </a:lnTo>
                <a:lnTo>
                  <a:pt x="121" y="13"/>
                </a:lnTo>
                <a:lnTo>
                  <a:pt x="132" y="22"/>
                </a:lnTo>
                <a:lnTo>
                  <a:pt x="143" y="35"/>
                </a:lnTo>
                <a:lnTo>
                  <a:pt x="150" y="48"/>
                </a:lnTo>
                <a:lnTo>
                  <a:pt x="154" y="61"/>
                </a:lnTo>
                <a:lnTo>
                  <a:pt x="156" y="79"/>
                </a:lnTo>
                <a:lnTo>
                  <a:pt x="156" y="79"/>
                </a:lnTo>
                <a:close/>
              </a:path>
            </a:pathLst>
          </a:custGeom>
          <a:solidFill>
            <a:srgbClr val="787878"/>
          </a:solidFill>
          <a:ln w="28575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7" name="Rectangle 96"/>
          <p:cNvSpPr>
            <a:spLocks noChangeArrowheads="1"/>
          </p:cNvSpPr>
          <p:nvPr/>
        </p:nvSpPr>
        <p:spPr bwMode="auto">
          <a:xfrm>
            <a:off x="6161734" y="3527425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600" b="1">
                <a:solidFill>
                  <a:srgbClr val="FFFF99"/>
                </a:solidFill>
                <a:ea typeface="굴림" panose="020B0600000101010101" pitchFamily="50" charset="-127"/>
              </a:rPr>
              <a:t>4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31160" y="6066036"/>
            <a:ext cx="7141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err="1">
                <a:solidFill>
                  <a:srgbClr val="000000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Lightcuts</a:t>
            </a:r>
            <a:r>
              <a:rPr lang="en-US" altLang="ko-KR" dirty="0">
                <a:solidFill>
                  <a:srgbClr val="000000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: a scalable approach to </a:t>
            </a:r>
            <a:r>
              <a:rPr lang="en-US" altLang="ko-KR" dirty="0" smtClean="0">
                <a:solidFill>
                  <a:srgbClr val="000000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illumination, SIG. 05</a:t>
            </a:r>
            <a:endParaRPr lang="en-US" altLang="ko-KR" dirty="0">
              <a:solidFill>
                <a:srgbClr val="000000"/>
              </a:solidFill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8254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Class Objectives: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512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Importance sampling for: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Direct terms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Lights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Indirect terms</a:t>
            </a: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2714625" y="1587500"/>
            <a:ext cx="2611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y </a:t>
            </a: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  <a:sym typeface="Wingdings" panose="05000000000000000000" pitchFamily="2" charset="2"/>
              </a:rPr>
              <a:t> z  x</a:t>
            </a:r>
            <a:endParaRPr lang="ko-KR" altLang="en-US" sz="24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Sampling Light or BRDF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65" y="1918802"/>
            <a:ext cx="8840342" cy="3819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931" y="6096631"/>
            <a:ext cx="7485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0" dirty="0"/>
              <a:t>Optimally Combining Sampling Techniques for Monte Carlo </a:t>
            </a:r>
            <a:r>
              <a:rPr lang="en-US" altLang="ko-KR" sz="1400" b="0" dirty="0" smtClean="0"/>
              <a:t>Rendering, </a:t>
            </a:r>
            <a:r>
              <a:rPr lang="en-US" altLang="ko-KR" sz="1400" b="0" dirty="0" err="1" smtClean="0"/>
              <a:t>Veach</a:t>
            </a:r>
            <a:r>
              <a:rPr lang="en-US" altLang="ko-KR" sz="1400" b="0" dirty="0" smtClean="0"/>
              <a:t> et al., SIG. 05</a:t>
            </a:r>
            <a:endParaRPr lang="ko-KR" altLang="en-US" sz="1400" b="0" dirty="0"/>
          </a:p>
        </p:txBody>
      </p:sp>
      <p:cxnSp>
        <p:nvCxnSpPr>
          <p:cNvPr id="6" name="직선 화살표 연결선 9"/>
          <p:cNvCxnSpPr/>
          <p:nvPr/>
        </p:nvCxnSpPr>
        <p:spPr bwMode="auto">
          <a:xfrm flipV="1">
            <a:off x="154065" y="1862783"/>
            <a:ext cx="3943743" cy="1029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695775" y="1493451"/>
            <a:ext cx="17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Big lights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065" y="1483152"/>
            <a:ext cx="95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Small 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  <p:cxnSp>
        <p:nvCxnSpPr>
          <p:cNvPr id="12" name="직선 화살표 연결선 6"/>
          <p:cNvCxnSpPr/>
          <p:nvPr/>
        </p:nvCxnSpPr>
        <p:spPr bwMode="auto">
          <a:xfrm>
            <a:off x="4091511" y="1918802"/>
            <a:ext cx="6297" cy="346904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067503" y="314536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Glossy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21816" y="511058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Diffuse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Multiple Importance Sampling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Use the unbiased, combined estimator:</a:t>
            </a:r>
          </a:p>
          <a:p>
            <a:pPr lvl="1"/>
            <a:r>
              <a:rPr lang="en-US" altLang="ko-KR" dirty="0" smtClean="0"/>
              <a:t>Use a weighted sum of different estimators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Use the balanced heuristic for the weights: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                                                            ,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  where </a:t>
            </a:r>
            <a:r>
              <a:rPr lang="en-US" altLang="ko-KR" dirty="0" err="1" smtClean="0"/>
              <a:t>c_i</a:t>
            </a:r>
            <a:r>
              <a:rPr lang="en-US" altLang="ko-KR" dirty="0" smtClean="0"/>
              <a:t> is the relative number of samples	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pPr marL="457200" lvl="1" indent="0">
              <a:buNone/>
            </a:pP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648" y="2558590"/>
            <a:ext cx="5716112" cy="1339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039" y="4479094"/>
            <a:ext cx="4842601" cy="14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0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Multiple Importance Sampling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16" y="1587500"/>
            <a:ext cx="5397943" cy="520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2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Performance and Error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Want better quality with smaller number of samples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Fewer samples </a:t>
            </a:r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 better performance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Stratified sampling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Quasi Monte Carlo: well-distributed samples</a:t>
            </a:r>
          </a:p>
          <a:p>
            <a:endParaRPr lang="en-US" altLang="ko-KR" smtClean="0">
              <a:ea typeface="굴림" panose="020B0600000101010101" pitchFamily="50" charset="-127"/>
              <a:sym typeface="Wingdings" panose="05000000000000000000" pitchFamily="2" charset="2"/>
            </a:endParaRPr>
          </a:p>
          <a:p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Faster convergence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  <a:sym typeface="Wingdings" panose="05000000000000000000" pitchFamily="2" charset="2"/>
              </a:rPr>
              <a:t>Importance sampling: next-event estimation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General GI Algorithm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Design path generators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Path generators determine efficiency of GI algorithm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Black boxes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Evaluate BRDF, ray intersection, visibility evaluations, etc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Class Objectives were: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4755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Importance sampling for: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Direct terms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Lights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Indirect terms</a:t>
            </a:r>
          </a:p>
          <a:p>
            <a:pPr lvl="1"/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Homework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1504950"/>
          </a:xfrm>
        </p:spPr>
        <p:txBody>
          <a:bodyPr/>
          <a:lstStyle/>
          <a:p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Go over the next lecture slides before the class</a:t>
            </a:r>
          </a:p>
          <a:p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Watch 2 SIGGRAPH videos and submit your summaries every Tue. class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Just one paragraph for each summary</a:t>
            </a:r>
          </a:p>
          <a:p>
            <a:pPr lvl="1"/>
            <a:endParaRPr lang="en-US" altLang="ko-KR" smtClean="0">
              <a:ea typeface="굴림" panose="020B0600000101010101" pitchFamily="50" charset="-127"/>
            </a:endParaRPr>
          </a:p>
        </p:txBody>
      </p:sp>
      <p:sp>
        <p:nvSpPr>
          <p:cNvPr id="75780" name="TextBox 5"/>
          <p:cNvSpPr txBox="1">
            <a:spLocks noChangeArrowheads="1"/>
          </p:cNvSpPr>
          <p:nvPr/>
        </p:nvSpPr>
        <p:spPr bwMode="auto">
          <a:xfrm>
            <a:off x="538163" y="4114800"/>
            <a:ext cx="7761287" cy="2370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Example: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400">
                <a:latin typeface="Arial" panose="020B0604020202020204" pitchFamily="34" charset="0"/>
                <a:ea typeface="굴림" panose="020B0600000101010101" pitchFamily="50" charset="-127"/>
              </a:rPr>
              <a:t>	</a:t>
            </a:r>
            <a:r>
              <a:rPr lang="en-US" altLang="ko-KR" sz="2000">
                <a:latin typeface="Arial" panose="020B0604020202020204" pitchFamily="34" charset="0"/>
                <a:ea typeface="굴림" panose="020B0600000101010101" pitchFamily="50" charset="-127"/>
              </a:rPr>
              <a:t>Title: XXX XXXX XXXX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2000">
                <a:latin typeface="Arial" panose="020B0604020202020204" pitchFamily="34" charset="0"/>
                <a:ea typeface="굴림" panose="020B0600000101010101" pitchFamily="50" charset="-127"/>
              </a:rPr>
              <a:t>	Abstract: this video is about  accelerating the 	performance of ray tracing. To achieve its goal, they 	design a new technique for reordering rays, since by 	doing so, they can improve the ray coherence and thus 	improve the overall performance.</a:t>
            </a:r>
            <a:endParaRPr lang="ko-KR" altLang="en-US" sz="20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Any Questions?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Come up with one question on what we have discussed in the class and submit at the end of the class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1 for already answered questions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2 for typical questions 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3 for questions with thoughts</a:t>
            </a:r>
          </a:p>
          <a:p>
            <a:pPr lvl="1"/>
            <a:endParaRPr lang="en-US" altLang="ko-KR" smtClean="0">
              <a:solidFill>
                <a:srgbClr val="0000FF"/>
              </a:solidFill>
              <a:ea typeface="굴림" panose="020B0600000101010101" pitchFamily="50" charset="-127"/>
            </a:endParaRPr>
          </a:p>
          <a:p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Submit questions at least four times before the mid-term exam</a:t>
            </a:r>
          </a:p>
          <a:p>
            <a:pPr lvl="1"/>
            <a:r>
              <a:rPr lang="en-US" altLang="ko-KR" smtClean="0">
                <a:solidFill>
                  <a:srgbClr val="0000FF"/>
                </a:solidFill>
                <a:ea typeface="굴림" panose="020B0600000101010101" pitchFamily="50" charset="-127"/>
              </a:rPr>
              <a:t>Multiple questions for the class is counted as only a single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Next Time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Biased techniques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Used Fig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38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 smtClean="0">
              <a:ea typeface="굴림" panose="020B0600000101010101" pitchFamily="50" charset="-127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4" t="48814"/>
          <a:stretch/>
        </p:blipFill>
        <p:spPr bwMode="auto">
          <a:xfrm>
            <a:off x="3279727" y="1652012"/>
            <a:ext cx="6601137" cy="351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1944688" y="77788"/>
            <a:ext cx="55197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3600">
                <a:latin typeface="Arial" panose="020B0604020202020204" pitchFamily="34" charset="0"/>
                <a:ea typeface="굴림" panose="020B0600000101010101" pitchFamily="50" charset="-127"/>
              </a:rPr>
              <a:t>   Importance Sampling  </a:t>
            </a:r>
            <a:endParaRPr lang="ko-KR" altLang="en-US" sz="36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1" r="82984" b="62434"/>
          <a:stretch/>
        </p:blipFill>
        <p:spPr bwMode="auto">
          <a:xfrm>
            <a:off x="840485" y="2303818"/>
            <a:ext cx="2229692" cy="17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90" r="72130" b="7689"/>
          <a:stretch/>
        </p:blipFill>
        <p:spPr bwMode="auto">
          <a:xfrm>
            <a:off x="240411" y="1520306"/>
            <a:ext cx="2352887" cy="113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7" b="27213"/>
          <a:stretch/>
        </p:blipFill>
        <p:spPr bwMode="auto">
          <a:xfrm>
            <a:off x="-200204" y="4213955"/>
            <a:ext cx="9161463" cy="242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124263" y="2468708"/>
            <a:ext cx="89941" cy="35235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0099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1944688" y="77788"/>
            <a:ext cx="55197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3600">
                <a:latin typeface="Arial" panose="020B0604020202020204" pitchFamily="34" charset="0"/>
                <a:ea typeface="굴림" panose="020B0600000101010101" pitchFamily="50" charset="-127"/>
              </a:rPr>
              <a:t>   Importance Sampling  </a:t>
            </a:r>
            <a:endParaRPr lang="ko-KR" altLang="en-US" sz="360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55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Sampling Light or BRDF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4423"/>
          <a:stretch/>
        </p:blipFill>
        <p:spPr>
          <a:xfrm>
            <a:off x="1109140" y="1921793"/>
            <a:ext cx="2756775" cy="2613562"/>
          </a:xfrm>
          <a:prstGeom prst="rect">
            <a:avLst/>
          </a:prstGeom>
        </p:spPr>
      </p:pic>
      <p:cxnSp>
        <p:nvCxnSpPr>
          <p:cNvPr id="6" name="직선 화살표 연결선 9"/>
          <p:cNvCxnSpPr/>
          <p:nvPr/>
        </p:nvCxnSpPr>
        <p:spPr bwMode="auto">
          <a:xfrm>
            <a:off x="1010697" y="1883334"/>
            <a:ext cx="2707863" cy="384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364628" y="1514001"/>
            <a:ext cx="175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Big lights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6179" y="1501152"/>
            <a:ext cx="95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Small 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  <p:cxnSp>
        <p:nvCxnSpPr>
          <p:cNvPr id="12" name="직선 화살표 연결선 6"/>
          <p:cNvCxnSpPr/>
          <p:nvPr/>
        </p:nvCxnSpPr>
        <p:spPr bwMode="auto">
          <a:xfrm>
            <a:off x="1043511" y="1912837"/>
            <a:ext cx="0" cy="250676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2072" y="277006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Glossy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66" y="385171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</a:rPr>
              <a:t>Diffuse</a:t>
            </a:r>
            <a:endParaRPr lang="ko-KR" altLang="en-US" sz="18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521" y="1912837"/>
            <a:ext cx="2711152" cy="26135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4642"/>
          <a:stretch/>
        </p:blipFill>
        <p:spPr>
          <a:xfrm>
            <a:off x="3636684" y="1921793"/>
            <a:ext cx="2743562" cy="26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Path Tracing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ea typeface="굴림" panose="020B0600000101010101" pitchFamily="50" charset="-127"/>
              </a:rPr>
              <a:t>Sample the hemisphere uniformly</a:t>
            </a: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r>
              <a:rPr lang="en-US" altLang="ko-KR" dirty="0" smtClean="0">
                <a:ea typeface="굴림" panose="020B0600000101010101" pitchFamily="50" charset="-127"/>
              </a:rPr>
              <a:t>Can we do better?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Importance sampling: sample toward regions emitting high energy</a:t>
            </a:r>
          </a:p>
          <a:p>
            <a:pPr lvl="1"/>
            <a:r>
              <a:rPr lang="en-US" altLang="ko-KR" dirty="0" smtClean="0">
                <a:ea typeface="굴림" panose="020B0600000101010101" pitchFamily="50" charset="-127"/>
              </a:rPr>
              <a:t>Send rays directly to lights</a:t>
            </a:r>
          </a:p>
          <a:p>
            <a:pPr lvl="1"/>
            <a:endParaRPr lang="ko-KR" altLang="en-US" dirty="0" smtClean="0">
              <a:ea typeface="굴림" panose="020B0600000101010101" pitchFamily="50" charset="-127"/>
            </a:endParaRPr>
          </a:p>
        </p:txBody>
      </p:sp>
      <p:sp>
        <p:nvSpPr>
          <p:cNvPr id="8196" name="Picture 4"/>
          <p:cNvSpPr>
            <a:spLocks noChangeAspect="1"/>
          </p:cNvSpPr>
          <p:nvPr/>
        </p:nvSpPr>
        <p:spPr bwMode="auto">
          <a:xfrm>
            <a:off x="214313" y="2033588"/>
            <a:ext cx="28606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8197" name="Picture 5"/>
          <p:cNvSpPr>
            <a:spLocks noChangeAspect="1"/>
          </p:cNvSpPr>
          <p:nvPr/>
        </p:nvSpPr>
        <p:spPr bwMode="auto">
          <a:xfrm>
            <a:off x="3149600" y="2033588"/>
            <a:ext cx="28606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8198" name="Picture 6"/>
          <p:cNvSpPr>
            <a:spLocks noChangeAspect="1"/>
          </p:cNvSpPr>
          <p:nvPr/>
        </p:nvSpPr>
        <p:spPr bwMode="auto">
          <a:xfrm>
            <a:off x="6100763" y="2033588"/>
            <a:ext cx="2862262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808038" y="4752369"/>
            <a:ext cx="743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 dirty="0">
                <a:ea typeface="굴림" panose="020B0600000101010101" pitchFamily="50" charset="-127"/>
              </a:rPr>
              <a:t>  1 </a:t>
            </a:r>
            <a:r>
              <a:rPr lang="en-US" altLang="ko-KR" dirty="0" err="1">
                <a:ea typeface="굴림" panose="020B0600000101010101" pitchFamily="50" charset="-127"/>
              </a:rPr>
              <a:t>spp</a:t>
            </a:r>
            <a:r>
              <a:rPr lang="en-US" altLang="ko-KR" dirty="0">
                <a:ea typeface="굴림" panose="020B0600000101010101" pitchFamily="50" charset="-127"/>
              </a:rPr>
              <a:t>                            4 </a:t>
            </a:r>
            <a:r>
              <a:rPr lang="en-US" altLang="ko-KR" dirty="0" err="1">
                <a:ea typeface="굴림" panose="020B0600000101010101" pitchFamily="50" charset="-127"/>
              </a:rPr>
              <a:t>spp</a:t>
            </a:r>
            <a:r>
              <a:rPr lang="en-US" altLang="ko-KR" dirty="0">
                <a:ea typeface="굴림" panose="020B0600000101010101" pitchFamily="50" charset="-127"/>
              </a:rPr>
              <a:t>                        16 </a:t>
            </a:r>
            <a:r>
              <a:rPr lang="en-US" altLang="ko-KR" dirty="0" err="1">
                <a:ea typeface="굴림" panose="020B0600000101010101" pitchFamily="50" charset="-127"/>
              </a:rPr>
              <a:t>spp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2" y="2033588"/>
            <a:ext cx="2698952" cy="2698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123" y="2033588"/>
            <a:ext cx="2698952" cy="269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02" y="2033588"/>
            <a:ext cx="2698952" cy="2698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Path Tracing w/ and w/o Direct Illumination Sampling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9219" name="Picture 4"/>
          <p:cNvSpPr>
            <a:spLocks noChangeAspect="1"/>
          </p:cNvSpPr>
          <p:nvPr/>
        </p:nvSpPr>
        <p:spPr bwMode="auto">
          <a:xfrm>
            <a:off x="1681163" y="1765300"/>
            <a:ext cx="233203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9220" name="Picture 5"/>
          <p:cNvSpPr>
            <a:spLocks noChangeAspect="1"/>
          </p:cNvSpPr>
          <p:nvPr/>
        </p:nvSpPr>
        <p:spPr bwMode="auto">
          <a:xfrm>
            <a:off x="4159250" y="1765300"/>
            <a:ext cx="23336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9221" name="Picture 6"/>
          <p:cNvSpPr>
            <a:spLocks noChangeAspect="1"/>
          </p:cNvSpPr>
          <p:nvPr/>
        </p:nvSpPr>
        <p:spPr bwMode="auto">
          <a:xfrm>
            <a:off x="6637338" y="1765300"/>
            <a:ext cx="23336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1970088" y="1358900"/>
            <a:ext cx="800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>
                <a:ea typeface="굴림" panose="020B0600000101010101" pitchFamily="50" charset="-127"/>
              </a:rPr>
              <a:t>  1 spp                   4 spp                    16 spp</a:t>
            </a:r>
            <a:endParaRPr lang="ko-KR" altLang="en-US">
              <a:ea typeface="굴림" panose="020B0600000101010101" pitchFamily="50" charset="-127"/>
            </a:endParaRPr>
          </a:p>
        </p:txBody>
      </p:sp>
      <p:sp>
        <p:nvSpPr>
          <p:cNvPr id="9223" name="Picture 8"/>
          <p:cNvSpPr>
            <a:spLocks noChangeAspect="1"/>
          </p:cNvSpPr>
          <p:nvPr/>
        </p:nvSpPr>
        <p:spPr bwMode="auto">
          <a:xfrm>
            <a:off x="1665288" y="4184650"/>
            <a:ext cx="233203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9224" name="Picture 9"/>
          <p:cNvSpPr>
            <a:spLocks noChangeAspect="1"/>
          </p:cNvSpPr>
          <p:nvPr/>
        </p:nvSpPr>
        <p:spPr bwMode="auto">
          <a:xfrm>
            <a:off x="4149725" y="4184650"/>
            <a:ext cx="234315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9225" name="Picture 10"/>
          <p:cNvSpPr>
            <a:spLocks noChangeAspect="1"/>
          </p:cNvSpPr>
          <p:nvPr/>
        </p:nvSpPr>
        <p:spPr bwMode="auto">
          <a:xfrm>
            <a:off x="6629400" y="4184650"/>
            <a:ext cx="2341563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9226" name="TextBox 12"/>
          <p:cNvSpPr txBox="1">
            <a:spLocks noChangeArrowheads="1"/>
          </p:cNvSpPr>
          <p:nvPr/>
        </p:nvSpPr>
        <p:spPr bwMode="auto">
          <a:xfrm>
            <a:off x="65088" y="2159000"/>
            <a:ext cx="1616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 sz="2000">
                <a:ea typeface="굴림" panose="020B0600000101010101" pitchFamily="50" charset="-127"/>
              </a:rPr>
              <a:t>w/o direct illumination sampling</a:t>
            </a:r>
            <a:endParaRPr lang="ko-KR" altLang="en-US" sz="2000">
              <a:ea typeface="굴림" panose="020B0600000101010101" pitchFamily="50" charset="-127"/>
            </a:endParaRPr>
          </a:p>
        </p:txBody>
      </p:sp>
      <p:sp>
        <p:nvSpPr>
          <p:cNvPr id="9227" name="TextBox 13"/>
          <p:cNvSpPr txBox="1">
            <a:spLocks noChangeArrowheads="1"/>
          </p:cNvSpPr>
          <p:nvPr/>
        </p:nvSpPr>
        <p:spPr bwMode="auto">
          <a:xfrm>
            <a:off x="68263" y="4632325"/>
            <a:ext cx="1616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ko-KR" sz="2000">
                <a:ea typeface="굴림" panose="020B0600000101010101" pitchFamily="50" charset="-127"/>
              </a:rPr>
              <a:t>w/ direct illumination sampling</a:t>
            </a:r>
            <a:endParaRPr lang="ko-KR" altLang="en-US" sz="2000">
              <a:ea typeface="굴림" panose="020B0600000101010101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58" y="1814764"/>
            <a:ext cx="2375986" cy="2375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08" y="1814764"/>
            <a:ext cx="2375986" cy="2375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50" y="1808664"/>
            <a:ext cx="2375986" cy="2375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74" y="4353652"/>
            <a:ext cx="2375986" cy="2375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90" y="4353652"/>
            <a:ext cx="2375986" cy="2375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206" y="4353652"/>
            <a:ext cx="2375986" cy="2375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Importance Sampling</a:t>
            </a:r>
            <a:endParaRPr lang="ko-KR" altLang="en-US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254" y="1514123"/>
            <a:ext cx="4202876" cy="315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207"/>
          <a:stretch/>
        </p:blipFill>
        <p:spPr>
          <a:xfrm>
            <a:off x="532473" y="5206548"/>
            <a:ext cx="8225793" cy="1058463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12" idx="1"/>
          </p:cNvCxnSpPr>
          <p:nvPr/>
        </p:nvCxnSpPr>
        <p:spPr bwMode="auto">
          <a:xfrm flipV="1">
            <a:off x="4154715" y="4465675"/>
            <a:ext cx="2482833" cy="61207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/>
          <p:cNvCxnSpPr>
            <a:stCxn id="11" idx="1"/>
          </p:cNvCxnSpPr>
          <p:nvPr/>
        </p:nvCxnSpPr>
        <p:spPr bwMode="auto">
          <a:xfrm flipV="1">
            <a:off x="1445808" y="4221243"/>
            <a:ext cx="1086284" cy="856698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532092" y="3816540"/>
            <a:ext cx="620826" cy="40470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532092" y="3592592"/>
            <a:ext cx="0" cy="62865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2075544" y="3816541"/>
            <a:ext cx="442792" cy="3486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ight Brace 10"/>
          <p:cNvSpPr/>
          <p:nvPr/>
        </p:nvSpPr>
        <p:spPr bwMode="auto">
          <a:xfrm rot="16200000">
            <a:off x="1266860" y="4542028"/>
            <a:ext cx="357895" cy="1429720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ight Brace 11"/>
          <p:cNvSpPr/>
          <p:nvPr/>
        </p:nvSpPr>
        <p:spPr bwMode="auto">
          <a:xfrm rot="16200000">
            <a:off x="3975767" y="4475848"/>
            <a:ext cx="357895" cy="1561703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9672" y="1713758"/>
            <a:ext cx="3654958" cy="274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Importance Sampling</a:t>
            </a:r>
            <a:endParaRPr lang="ko-KR" altLang="en-US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254" y="1514123"/>
            <a:ext cx="4202876" cy="315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207"/>
          <a:stretch/>
        </p:blipFill>
        <p:spPr>
          <a:xfrm>
            <a:off x="532473" y="5206548"/>
            <a:ext cx="8225793" cy="1058463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1" idx="1"/>
          </p:cNvCxnSpPr>
          <p:nvPr/>
        </p:nvCxnSpPr>
        <p:spPr bwMode="auto">
          <a:xfrm flipV="1">
            <a:off x="1445808" y="4221243"/>
            <a:ext cx="1086284" cy="856698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532092" y="3816540"/>
            <a:ext cx="620826" cy="40470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532092" y="3592592"/>
            <a:ext cx="0" cy="62865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2075544" y="3816541"/>
            <a:ext cx="442792" cy="34866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ight Brace 10"/>
          <p:cNvSpPr/>
          <p:nvPr/>
        </p:nvSpPr>
        <p:spPr bwMode="auto">
          <a:xfrm rot="16200000">
            <a:off x="1266860" y="4542028"/>
            <a:ext cx="357895" cy="1429720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ight Brace 11"/>
          <p:cNvSpPr/>
          <p:nvPr/>
        </p:nvSpPr>
        <p:spPr bwMode="auto">
          <a:xfrm rot="16200000">
            <a:off x="3975767" y="4475848"/>
            <a:ext cx="357895" cy="1561703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29072" y="2369645"/>
            <a:ext cx="1929193" cy="14468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3717" y="3975020"/>
                <a:ext cx="275508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32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altLang="ko-KR" sz="32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altLang="ko-KR" sz="3200" b="1" i="1" smtClean="0">
                          <a:latin typeface="Cambria Math" panose="02040503050406030204" pitchFamily="18" charset="0"/>
                        </a:rPr>
                        <m:t>     +     </m:t>
                      </m:r>
                      <m:sSub>
                        <m:sSubPr>
                          <m:ctrlPr>
                            <a:rPr lang="en-US" altLang="ko-KR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32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altLang="ko-KR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ko-KR" alt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717" y="3975020"/>
                <a:ext cx="275508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Elbow Connector 15"/>
          <p:cNvCxnSpPr>
            <a:stCxn id="12" idx="1"/>
            <a:endCxn id="14" idx="2"/>
          </p:cNvCxnSpPr>
          <p:nvPr/>
        </p:nvCxnSpPr>
        <p:spPr bwMode="auto">
          <a:xfrm rot="5400000" flipH="1" flipV="1">
            <a:off x="5127843" y="3494335"/>
            <a:ext cx="610289" cy="2556546"/>
          </a:xfrm>
          <a:prstGeom prst="bentConnector3">
            <a:avLst>
              <a:gd name="adj1" fmla="val 52613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89788" y="2369647"/>
            <a:ext cx="1921473" cy="144110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35718" y="2369645"/>
            <a:ext cx="1939351" cy="14545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52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 panose="020B0600000101010101" pitchFamily="50" charset="-127"/>
              </a:rPr>
              <a:t>Comparison</a:t>
            </a:r>
            <a:endParaRPr lang="ko-KR" altLang="en-US" smtClean="0">
              <a:ea typeface="굴림" panose="020B0600000101010101" pitchFamily="50" charset="-127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r>
              <a:rPr lang="en-US" altLang="ko-KR" smtClean="0">
                <a:ea typeface="굴림" panose="020B0600000101010101" pitchFamily="50" charset="-127"/>
              </a:rPr>
              <a:t>With and without considering direct illumination</a:t>
            </a:r>
          </a:p>
          <a:p>
            <a:pPr lvl="1"/>
            <a:r>
              <a:rPr lang="en-US" altLang="ko-KR" smtClean="0">
                <a:ea typeface="굴림" panose="020B0600000101010101" pitchFamily="50" charset="-127"/>
              </a:rPr>
              <a:t>16 samples / pixel</a:t>
            </a:r>
          </a:p>
          <a:p>
            <a:endParaRPr lang="en-US" altLang="ko-KR" smtClean="0">
              <a:ea typeface="굴림" panose="020B0600000101010101" pitchFamily="50" charset="-127"/>
            </a:endParaRPr>
          </a:p>
          <a:p>
            <a:endParaRPr lang="ko-KR" altLang="en-US" smtClean="0">
              <a:ea typeface="굴림" panose="020B0600000101010101" pitchFamily="50" charset="-127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587500"/>
            <a:ext cx="5768975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7612063" y="4267200"/>
            <a:ext cx="10874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800" b="0">
                <a:latin typeface="Arial" panose="020B0604020202020204" pitchFamily="34" charset="0"/>
                <a:ea typeface="굴림" panose="020B0600000101010101" pitchFamily="50" charset="-127"/>
              </a:rPr>
              <a:t>From kavita’s slides</a:t>
            </a:r>
            <a:endParaRPr lang="ko-KR" altLang="en-US" sz="800" b="0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untitled 1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42106</TotalTime>
  <Pages>3</Pages>
  <Words>398</Words>
  <Application>Microsoft Office PowerPoint</Application>
  <PresentationFormat>On-screen Show (4:3)</PresentationFormat>
  <Paragraphs>124</Paragraphs>
  <Slides>38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굴림</vt:lpstr>
      <vt:lpstr>맑은 고딕</vt:lpstr>
      <vt:lpstr>맑은 고딕</vt:lpstr>
      <vt:lpstr>Arial</vt:lpstr>
      <vt:lpstr>Cambria Math</vt:lpstr>
      <vt:lpstr>Tahoma</vt:lpstr>
      <vt:lpstr>Times New Roman</vt:lpstr>
      <vt:lpstr>Wingdings</vt:lpstr>
      <vt:lpstr>2_untitled 1</vt:lpstr>
      <vt:lpstr>PowerPoint Presentation</vt:lpstr>
      <vt:lpstr>Class Objectives:</vt:lpstr>
      <vt:lpstr>Performance and Error</vt:lpstr>
      <vt:lpstr>Path Tracing</vt:lpstr>
      <vt:lpstr>Path Tracing w/ and w/o Direct Illumination Sampling</vt:lpstr>
      <vt:lpstr>PowerPoint Presentation</vt:lpstr>
      <vt:lpstr>Importance Sampling</vt:lpstr>
      <vt:lpstr>Importance Sampling</vt:lpstr>
      <vt:lpstr>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Scenes with Many 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Sampling Light or BRDF</vt:lpstr>
      <vt:lpstr>Multiple Importance Sampling</vt:lpstr>
      <vt:lpstr>Multiple Importance Sampling</vt:lpstr>
      <vt:lpstr>General GI Algorithm</vt:lpstr>
      <vt:lpstr>Class Objectives were:</vt:lpstr>
      <vt:lpstr>Homework</vt:lpstr>
      <vt:lpstr>Any Questions?</vt:lpstr>
      <vt:lpstr>Next Time</vt:lpstr>
      <vt:lpstr>Used Fig</vt:lpstr>
      <vt:lpstr>PowerPoint Presentation</vt:lpstr>
      <vt:lpstr>PowerPoint Presentation</vt:lpstr>
      <vt:lpstr>Sampling Light or BRDF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Windows 사용자</cp:lastModifiedBy>
  <cp:revision>3209</cp:revision>
  <cp:lastPrinted>2016-04-14T03:12:32Z</cp:lastPrinted>
  <dcterms:created xsi:type="dcterms:W3CDTF">1998-03-18T13:44:31Z</dcterms:created>
  <dcterms:modified xsi:type="dcterms:W3CDTF">2019-01-05T01:42:39Z</dcterms:modified>
</cp:coreProperties>
</file>