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55"/>
  </p:notesMasterIdLst>
  <p:handoutMasterIdLst>
    <p:handoutMasterId r:id="rId56"/>
  </p:handoutMasterIdLst>
  <p:sldIdLst>
    <p:sldId id="598" r:id="rId2"/>
    <p:sldId id="715" r:id="rId3"/>
    <p:sldId id="668" r:id="rId4"/>
    <p:sldId id="670" r:id="rId5"/>
    <p:sldId id="671" r:id="rId6"/>
    <p:sldId id="676" r:id="rId7"/>
    <p:sldId id="673" r:id="rId8"/>
    <p:sldId id="674" r:id="rId9"/>
    <p:sldId id="675" r:id="rId10"/>
    <p:sldId id="677" r:id="rId11"/>
    <p:sldId id="678" r:id="rId12"/>
    <p:sldId id="679" r:id="rId13"/>
    <p:sldId id="680" r:id="rId14"/>
    <p:sldId id="681" r:id="rId15"/>
    <p:sldId id="682" r:id="rId16"/>
    <p:sldId id="683" r:id="rId17"/>
    <p:sldId id="684" r:id="rId18"/>
    <p:sldId id="685" r:id="rId19"/>
    <p:sldId id="686" r:id="rId20"/>
    <p:sldId id="687" r:id="rId21"/>
    <p:sldId id="688" r:id="rId22"/>
    <p:sldId id="689" r:id="rId23"/>
    <p:sldId id="690" r:id="rId24"/>
    <p:sldId id="691" r:id="rId25"/>
    <p:sldId id="692" r:id="rId26"/>
    <p:sldId id="693" r:id="rId27"/>
    <p:sldId id="694" r:id="rId28"/>
    <p:sldId id="695" r:id="rId29"/>
    <p:sldId id="696" r:id="rId30"/>
    <p:sldId id="697" r:id="rId31"/>
    <p:sldId id="698" r:id="rId32"/>
    <p:sldId id="699" r:id="rId33"/>
    <p:sldId id="700" r:id="rId34"/>
    <p:sldId id="701" r:id="rId35"/>
    <p:sldId id="702" r:id="rId36"/>
    <p:sldId id="703" r:id="rId37"/>
    <p:sldId id="704" r:id="rId38"/>
    <p:sldId id="705" r:id="rId39"/>
    <p:sldId id="706" r:id="rId40"/>
    <p:sldId id="707" r:id="rId41"/>
    <p:sldId id="708" r:id="rId42"/>
    <p:sldId id="709" r:id="rId43"/>
    <p:sldId id="710" r:id="rId44"/>
    <p:sldId id="711" r:id="rId45"/>
    <p:sldId id="712" r:id="rId46"/>
    <p:sldId id="713" r:id="rId47"/>
    <p:sldId id="720" r:id="rId48"/>
    <p:sldId id="716" r:id="rId49"/>
    <p:sldId id="717" r:id="rId50"/>
    <p:sldId id="718" r:id="rId51"/>
    <p:sldId id="662" r:id="rId52"/>
    <p:sldId id="719" r:id="rId53"/>
    <p:sldId id="721" r:id="rId54"/>
  </p:sldIdLst>
  <p:sldSz cx="9144000" cy="6858000" type="screen4x3"/>
  <p:notesSz cx="7099300" cy="10234613"/>
  <p:kinsoku lang="ko-KR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6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A8B00"/>
    <a:srgbClr val="CCECFF"/>
    <a:srgbClr val="CCCCFF"/>
    <a:srgbClr val="99CCFF"/>
    <a:srgbClr val="00FFFF"/>
    <a:srgbClr val="FF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4" autoAdjust="0"/>
    <p:restoredTop sz="83302" autoAdjust="0"/>
  </p:normalViewPr>
  <p:slideViewPr>
    <p:cSldViewPr snapToGrid="0" snapToObjects="1">
      <p:cViewPr varScale="1">
        <p:scale>
          <a:sx n="46" d="100"/>
          <a:sy n="46" d="100"/>
        </p:scale>
        <p:origin x="1036" y="40"/>
      </p:cViewPr>
      <p:guideLst>
        <p:guide orient="horz"/>
        <p:guide pos="26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632" y="-120"/>
      </p:cViewPr>
      <p:guideLst>
        <p:guide orient="horz" pos="3225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32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08587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3453" tIns="51726" rIns="103453" bIns="51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73113"/>
            <a:ext cx="5097462" cy="3824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696342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685" tIns="49343" rIns="98685" bIns="49343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688" tIns="0" rIns="20688" bIns="0" anchor="b"/>
          <a:lstStyle>
            <a:lvl1pPr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4457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445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ko-KR" sz="1100" i="1">
                <a:solidFill>
                  <a:srgbClr val="000000"/>
                </a:solidFill>
                <a:latin typeface="Times New Roman" panose="02020603050405020304" pitchFamily="18" charset="0"/>
                <a:ea typeface="굴림" panose="020B0600000101010101" pitchFamily="50" charset="-127"/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685" tIns="49343" rIns="98685" bIns="49343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3074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685" tIns="49343" rIns="98685" bIns="49343" anchor="ctr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08587" cy="460216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884" tIns="53443" rIns="106884" bIns="53443"/>
          <a:lstStyle/>
          <a:p>
            <a:pPr defTabSz="1049338"/>
            <a:endParaRPr lang="en-US" altLang="ko-KR" smtClean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452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84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05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13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282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9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0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b="1" smtClean="0">
                <a:latin typeface="Arial" panose="020B0604020202020204" pitchFamily="34" charset="0"/>
              </a:rPr>
              <a:t>Assume: iid (Independent and identically distributed random variables)</a:t>
            </a:r>
          </a:p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76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50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92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57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38637419-6EE1-46D3-BAA5-3F64EC9FAE64}" type="slidenum">
              <a:rPr lang="en-US" altLang="ko-KR" sz="2600"/>
              <a:pPr algn="ctr"/>
              <a:t>2</a:t>
            </a:fld>
            <a:endParaRPr lang="en-US" altLang="ko-KR" sz="26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10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2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I_prim is chosen to set I_prim * p(x) to be f(x)</a:t>
            </a:r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11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856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93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40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33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86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649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88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988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312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67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56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7647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29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We will study how to generate samples based on a pdf later.</a:t>
            </a:r>
          </a:p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247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7017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077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643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6600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83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1219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28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Given y, the random var, pick an event.</a:t>
            </a:r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0096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997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01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350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086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Arial" panose="020B0604020202020204" pitchFamily="34" charset="0"/>
              </a:rPr>
              <a:t>1 – cos^2 a = sin ^ 2 a</a:t>
            </a:r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488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165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700" tIns="49350" rIns="98700" bIns="49350"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FF4637E5-CA0F-4172-9EB5-D22850CB543E}" type="slidenum">
              <a:rPr lang="en-US" altLang="ko-KR" sz="2600"/>
              <a:pPr algn="ctr"/>
              <a:t>48</a:t>
            </a:fld>
            <a:endParaRPr lang="en-US" altLang="ko-KR" sz="26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196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32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375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628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81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8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88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21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5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7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54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57975" y="298450"/>
            <a:ext cx="2079625" cy="635635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19100" y="298450"/>
            <a:ext cx="6086475" cy="63563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98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41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18405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1910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4550" y="1587500"/>
            <a:ext cx="4083050" cy="5067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858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763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98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54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8151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11473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298450"/>
            <a:ext cx="828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587500"/>
            <a:ext cx="8318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3663" y="6519863"/>
            <a:ext cx="307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ko-KR" sz="1400" smtClean="0">
                <a:solidFill>
                  <a:srgbClr val="000000"/>
                </a:solidFill>
                <a:ea typeface="굴림" panose="020B0600000101010101" pitchFamily="50" charset="-127"/>
              </a:rPr>
              <a:t> </a:t>
            </a:r>
            <a:fld id="{30DCFC30-D2EA-4712-9C83-3839871F7EC9}" type="slidenum">
              <a:rPr lang="en-US" altLang="ko-KR" sz="1400" smtClean="0">
                <a:solidFill>
                  <a:srgbClr val="000000"/>
                </a:solidFill>
                <a:ea typeface="굴림" panose="020B0600000101010101" pitchFamily="50" charset="-127"/>
              </a:rPr>
              <a:pPr>
                <a:defRPr/>
              </a:pPr>
              <a:t>‹#›</a:t>
            </a:fld>
            <a:endParaRPr lang="en-US" altLang="ko-KR" sz="1400" smtClean="0">
              <a:solidFill>
                <a:srgbClr val="000000"/>
              </a:solidFill>
              <a:ea typeface="굴림" panose="020B0600000101010101" pitchFamily="50" charset="-127"/>
            </a:endParaRPr>
          </a:p>
        </p:txBody>
      </p:sp>
      <p:pic>
        <p:nvPicPr>
          <p:cNvPr id="1030" name="Picture 12" descr="KAIST-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6437313"/>
            <a:ext cx="1219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419100" y="1250950"/>
            <a:ext cx="8305800" cy="96838"/>
          </a:xfrm>
          <a:prstGeom prst="rect">
            <a:avLst/>
          </a:prstGeom>
          <a:gradFill flip="none" rotWithShape="1">
            <a:gsLst>
              <a:gs pos="21000">
                <a:srgbClr val="0A64A8"/>
              </a:gs>
              <a:gs pos="0">
                <a:srgbClr val="004187"/>
              </a:gs>
              <a:gs pos="96000">
                <a:srgbClr val="1487C8"/>
              </a:gs>
            </a:gsLst>
            <a:lin ang="270000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>
              <a:defRPr/>
            </a:pPr>
            <a:endParaRPr lang="ko-KR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292100" indent="-292100" algn="l" rtl="0" eaLnBrk="0" fontAlgn="base" hangingPunct="0">
        <a:lnSpc>
          <a:spcPts val="2700"/>
        </a:lnSpc>
        <a:spcBef>
          <a:spcPts val="60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2pPr>
      <a:lvl3pPr marL="914400" algn="l" rtl="0" eaLnBrk="0" fontAlgn="base" hangingPunct="0">
        <a:lnSpc>
          <a:spcPts val="2700"/>
        </a:lnSpc>
        <a:spcBef>
          <a:spcPct val="0"/>
        </a:spcBef>
        <a:spcAft>
          <a:spcPts val="400"/>
        </a:spcAft>
        <a:buClr>
          <a:srgbClr val="0C7B9C"/>
        </a:buClr>
        <a:buFont typeface="Arial" panose="020B0604020202020204" pitchFamily="34" charset="0"/>
        <a:buChar char="●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3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877888"/>
            <a:ext cx="9144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CS580: </a:t>
            </a:r>
          </a:p>
          <a:p>
            <a:pPr algn="ctr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4000">
                <a:solidFill>
                  <a:srgbClr val="0000FF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Monte Carol Integration </a:t>
            </a:r>
            <a:endParaRPr lang="en-US" altLang="ko-KR" sz="3200">
              <a:solidFill>
                <a:srgbClr val="0000FF"/>
              </a:solidFill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496888" y="3679825"/>
            <a:ext cx="8153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Sung-Eui Yoon</a:t>
            </a:r>
          </a:p>
          <a:p>
            <a:pPr algn="ctr">
              <a:lnSpc>
                <a:spcPts val="2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(</a:t>
            </a:r>
            <a:r>
              <a:rPr lang="ko-KR" altLang="en-US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윤성의</a:t>
            </a:r>
            <a:r>
              <a:rPr lang="en-US" altLang="ko-KR" sz="3200">
                <a:solidFill>
                  <a:srgbClr val="EA8B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)</a:t>
            </a:r>
          </a:p>
        </p:txBody>
      </p:sp>
      <p:pic>
        <p:nvPicPr>
          <p:cNvPr id="3078" name="Picture 28" descr="KAIST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6113463"/>
            <a:ext cx="1927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29"/>
          <p:cNvSpPr txBox="1">
            <a:spLocks noChangeArrowheads="1"/>
          </p:cNvSpPr>
          <p:nvPr/>
        </p:nvSpPr>
        <p:spPr bwMode="auto">
          <a:xfrm>
            <a:off x="1616075" y="4968875"/>
            <a:ext cx="56594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Course URL: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solidFill>
                  <a:srgbClr val="000000"/>
                </a:solidFill>
                <a:latin typeface="Arial" panose="020B0604020202020204" pitchFamily="34" charset="0"/>
                <a:ea typeface="굴림" panose="020B0600000101010101" pitchFamily="50" charset="-127"/>
              </a:rPr>
              <a:t>http://sglab.kaist.ac.kr/~sungeui/GCG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92075" y="766763"/>
            <a:ext cx="8942388" cy="96837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0013" y="2857500"/>
            <a:ext cx="8943975" cy="96838"/>
          </a:xfrm>
          <a:prstGeom prst="rect">
            <a:avLst/>
          </a:prstGeom>
          <a:gradFill rotWithShape="1">
            <a:gsLst>
              <a:gs pos="0">
                <a:srgbClr val="004187"/>
              </a:gs>
              <a:gs pos="21001">
                <a:srgbClr val="0A64A8"/>
              </a:gs>
              <a:gs pos="96001">
                <a:srgbClr val="1487C8"/>
              </a:gs>
              <a:gs pos="100000">
                <a:srgbClr val="1487C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Tm="1483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Class 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Sampling approach for solving the rendering equation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Monte Carlo integration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Estimator and its variance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Sampling according to the pdf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Refer to the chapter of Monte Carlo Integration of my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1249363" y="5021263"/>
            <a:ext cx="6807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Consider p(x) for estimate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We will study it as importance sampling later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cxnSp>
        <p:nvCxnSpPr>
          <p:cNvPr id="48134" name="Straight Arrow Connector 6"/>
          <p:cNvCxnSpPr>
            <a:cxnSpLocks noChangeShapeType="1"/>
          </p:cNvCxnSpPr>
          <p:nvPr/>
        </p:nvCxnSpPr>
        <p:spPr bwMode="auto">
          <a:xfrm rot="5400000" flipH="1" flipV="1">
            <a:off x="3029744" y="4164806"/>
            <a:ext cx="1119188" cy="5937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MC Integration - Example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58371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13620" r="9254" b="5196"/>
          <a:stretch>
            <a:fillRect/>
          </a:stretch>
        </p:blipFill>
        <p:spPr bwMode="auto">
          <a:xfrm>
            <a:off x="280988" y="1554163"/>
            <a:ext cx="666591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187325"/>
            <a:ext cx="21209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6991350" y="2149475"/>
            <a:ext cx="2049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Code: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mc_int_ex.m</a:t>
            </a: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Two Forms of the Rendering Equation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Hemisphere integration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Area integration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038350"/>
            <a:ext cx="90312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954463"/>
            <a:ext cx="8934450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Advantages of MC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Convergence rate of 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Simple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Sampling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Point evaluation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General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Works for high dimensions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Deals with discontinuities, crazy functions, etc.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graphicFrame>
        <p:nvGraphicFramePr>
          <p:cNvPr id="66564" name="Object 2"/>
          <p:cNvGraphicFramePr>
            <a:graphicFrameLocks noChangeAspect="1"/>
          </p:cNvGraphicFramePr>
          <p:nvPr/>
        </p:nvGraphicFramePr>
        <p:xfrm>
          <a:off x="4481513" y="1484313"/>
          <a:ext cx="8128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Equation" r:id="rId4" imgW="533169" imgH="418918" progId="Equation.3">
                  <p:embed/>
                </p:oleObj>
              </mc:Choice>
              <mc:Fallback>
                <p:oleObj name="Equation" r:id="rId4" imgW="533169" imgH="41891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1484313"/>
                        <a:ext cx="81280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Importance Sampling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Take more samples in important regions, where the function is large</a:t>
            </a:r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2643188"/>
            <a:ext cx="251301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TextBox 7"/>
          <p:cNvSpPr txBox="1">
            <a:spLocks noChangeArrowheads="1"/>
          </p:cNvSpPr>
          <p:nvPr/>
        </p:nvSpPr>
        <p:spPr bwMode="auto">
          <a:xfrm>
            <a:off x="5486400" y="4881563"/>
            <a:ext cx="10874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800" b="0">
                <a:latin typeface="Arial" panose="020B0604020202020204" pitchFamily="34" charset="0"/>
                <a:ea typeface="굴림" panose="020B0600000101010101" pitchFamily="50" charset="-127"/>
              </a:rPr>
              <a:t>From kavita’s slides</a:t>
            </a:r>
            <a:endParaRPr lang="ko-KR" altLang="en-US" sz="8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Radiance Evaluation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Fundamental problem in GI algorithm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Evaluate radiance at a given surface point in a given direction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Invariance defines radiance everywhere else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429000"/>
            <a:ext cx="45688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Sampling according to pdf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Inverse cumulative distribution function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Rejection sampling</a:t>
            </a:r>
          </a:p>
          <a:p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Inverse Cumulative Distribution Function – Discrete Case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81138"/>
            <a:ext cx="8280400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TextBox 4"/>
          <p:cNvSpPr txBox="1">
            <a:spLocks noChangeArrowheads="1"/>
          </p:cNvSpPr>
          <p:nvPr/>
        </p:nvSpPr>
        <p:spPr bwMode="auto">
          <a:xfrm>
            <a:off x="2963863" y="5589588"/>
            <a:ext cx="2963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 b="0">
                <a:latin typeface="Arial" panose="020B0604020202020204" pitchFamily="34" charset="0"/>
                <a:ea typeface="굴림" panose="020B0600000101010101" pitchFamily="50" charset="-127"/>
              </a:rPr>
              <a:t>, given uniform sampling</a:t>
            </a:r>
            <a:endParaRPr lang="ko-KR" altLang="en-US" sz="20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Continuous Random Variable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Algorithm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Pick u uniformly from [0, 1)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Output y = P</a:t>
            </a:r>
            <a:r>
              <a:rPr lang="en-US" altLang="ko-KR" baseline="30000" smtClean="0">
                <a:ea typeface="굴림" panose="020B0600000101010101" pitchFamily="50" charset="-127"/>
              </a:rPr>
              <a:t>-1</a:t>
            </a:r>
            <a:r>
              <a:rPr lang="en-US" altLang="ko-KR" smtClean="0">
                <a:ea typeface="굴림" panose="020B0600000101010101" pitchFamily="50" charset="-127"/>
              </a:rPr>
              <a:t>(u), where 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  <p:graphicFrame>
        <p:nvGraphicFramePr>
          <p:cNvPr id="87044" name="Object 2"/>
          <p:cNvGraphicFramePr>
            <a:graphicFrameLocks noChangeAspect="1"/>
          </p:cNvGraphicFramePr>
          <p:nvPr/>
        </p:nvGraphicFramePr>
        <p:xfrm>
          <a:off x="5326063" y="2265363"/>
          <a:ext cx="23669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Equation" r:id="rId4" imgW="1117600" imgH="330200" progId="Equation.3">
                  <p:embed/>
                </p:oleObj>
              </mc:Choice>
              <mc:Fallback>
                <p:oleObj name="Equation" r:id="rId4" imgW="1117600" imgH="330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6063" y="2265363"/>
                        <a:ext cx="236696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931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Rejection Method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9728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19099" y="1587500"/>
            <a:ext cx="5655935" cy="4401820"/>
          </a:xfrm>
          <a:blipFill rotWithShape="0">
            <a:blip r:embed="rId3"/>
            <a:stretch>
              <a:fillRect l="-1940" t="-3320"/>
            </a:stretch>
          </a:blipFill>
          <a:extLst/>
        </p:spPr>
        <p:txBody>
          <a:bodyPr/>
          <a:lstStyle/>
          <a:p>
            <a:r>
              <a:rPr lang="ko-KR" altLang="en-US">
                <a:noFill/>
              </a:rPr>
              <a:t> </a:t>
            </a:r>
          </a:p>
        </p:txBody>
      </p:sp>
      <p:sp>
        <p:nvSpPr>
          <p:cNvPr id="97284" name="Oval 5"/>
          <p:cNvSpPr>
            <a:spLocks noChangeArrowheads="1"/>
          </p:cNvSpPr>
          <p:nvPr/>
        </p:nvSpPr>
        <p:spPr bwMode="auto">
          <a:xfrm>
            <a:off x="-681038" y="0"/>
            <a:ext cx="914401" cy="914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ko-KR" altLang="en-US" sz="24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grpSp>
        <p:nvGrpSpPr>
          <p:cNvPr id="97285" name="그룹 42"/>
          <p:cNvGrpSpPr>
            <a:grpSpLocks/>
          </p:cNvGrpSpPr>
          <p:nvPr/>
        </p:nvGrpSpPr>
        <p:grpSpPr bwMode="auto">
          <a:xfrm>
            <a:off x="5954713" y="2006600"/>
            <a:ext cx="2997200" cy="2733675"/>
            <a:chOff x="5282338" y="2781996"/>
            <a:chExt cx="2996399" cy="2733376"/>
          </a:xfrm>
        </p:grpSpPr>
        <p:cxnSp>
          <p:nvCxnSpPr>
            <p:cNvPr id="97286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5566184" y="2781996"/>
              <a:ext cx="0" cy="250632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87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5462052" y="5151120"/>
              <a:ext cx="2629336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288" name="자유형 1"/>
            <p:cNvSpPr>
              <a:spLocks/>
            </p:cNvSpPr>
            <p:nvPr/>
          </p:nvSpPr>
          <p:spPr bwMode="auto">
            <a:xfrm>
              <a:off x="5577840" y="3779879"/>
              <a:ext cx="2397760" cy="1371241"/>
            </a:xfrm>
            <a:custGeom>
              <a:avLst/>
              <a:gdLst>
                <a:gd name="T0" fmla="*/ 0 w 2397760"/>
                <a:gd name="T1" fmla="*/ 1371241 h 1371241"/>
                <a:gd name="T2" fmla="*/ 762000 w 2397760"/>
                <a:gd name="T3" fmla="*/ 253641 h 1371241"/>
                <a:gd name="T4" fmla="*/ 1422400 w 2397760"/>
                <a:gd name="T5" fmla="*/ 40281 h 1371241"/>
                <a:gd name="T6" fmla="*/ 1889760 w 2397760"/>
                <a:gd name="T7" fmla="*/ 853081 h 1371241"/>
                <a:gd name="T8" fmla="*/ 2397760 w 2397760"/>
                <a:gd name="T9" fmla="*/ 578761 h 1371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7760" h="1371241">
                  <a:moveTo>
                    <a:pt x="0" y="1371241"/>
                  </a:moveTo>
                  <a:cubicBezTo>
                    <a:pt x="262466" y="923354"/>
                    <a:pt x="524933" y="475468"/>
                    <a:pt x="762000" y="253641"/>
                  </a:cubicBezTo>
                  <a:cubicBezTo>
                    <a:pt x="999067" y="31814"/>
                    <a:pt x="1234440" y="-59626"/>
                    <a:pt x="1422400" y="40281"/>
                  </a:cubicBezTo>
                  <a:cubicBezTo>
                    <a:pt x="1610360" y="140188"/>
                    <a:pt x="1727200" y="763334"/>
                    <a:pt x="1889760" y="853081"/>
                  </a:cubicBezTo>
                  <a:cubicBezTo>
                    <a:pt x="2052320" y="942828"/>
                    <a:pt x="2214880" y="741321"/>
                    <a:pt x="2397760" y="578761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5" name="TextBox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645274" y="5146040"/>
              <a:ext cx="262892" cy="369332"/>
            </a:xfrm>
            <a:prstGeom prst="rect">
              <a:avLst/>
            </a:prstGeom>
            <a:blipFill rotWithShape="0">
              <a:blip r:embed="rId4"/>
              <a:stretch>
                <a:fillRect l="-13636" r="-11364" b="-1639"/>
              </a:stretch>
            </a:blipFill>
          </p:spPr>
          <p:txBody>
            <a:bodyPr/>
            <a:lstStyle/>
            <a:p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62" name="TextBox 6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283103" y="3992250"/>
              <a:ext cx="710130" cy="369332"/>
            </a:xfrm>
            <a:prstGeom prst="rect">
              <a:avLst/>
            </a:prstGeom>
            <a:blipFill rotWithShape="0">
              <a:blip r:embed="rId5"/>
              <a:stretch>
                <a:fillRect l="-9402" r="-13675" b="-38333"/>
              </a:stretch>
            </a:blipFill>
          </p:spPr>
          <p:txBody>
            <a:bodyPr/>
            <a:lstStyle/>
            <a:p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63" name="TextBox 6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282338" y="3410547"/>
              <a:ext cx="275717" cy="369332"/>
            </a:xfrm>
            <a:prstGeom prst="rect">
              <a:avLst/>
            </a:prstGeom>
            <a:blipFill rotWithShape="0">
              <a:blip r:embed="rId6"/>
              <a:stretch>
                <a:fillRect l="-26667" r="-24444" b="-29508"/>
              </a:stretch>
            </a:blipFill>
          </p:spPr>
          <p:txBody>
            <a:bodyPr/>
            <a:lstStyle/>
            <a:p>
              <a:r>
                <a:rPr lang="ko-KR" altLang="en-US">
                  <a:noFill/>
                </a:rPr>
                <a:t> </a:t>
              </a:r>
            </a:p>
          </p:txBody>
        </p:sp>
        <p:cxnSp>
          <p:nvCxnSpPr>
            <p:cNvPr id="97292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5573617" y="3010662"/>
              <a:ext cx="2507611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293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7977937" y="2781996"/>
              <a:ext cx="0" cy="250632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TextBox 6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618883" y="5113774"/>
              <a:ext cx="275717" cy="369332"/>
            </a:xfrm>
            <a:prstGeom prst="rect">
              <a:avLst/>
            </a:prstGeom>
            <a:blipFill rotWithShape="0">
              <a:blip r:embed="rId7"/>
              <a:stretch>
                <a:fillRect l="-13333" r="-13333" b="-3333"/>
              </a:stretch>
            </a:blipFill>
          </p:spPr>
          <p:txBody>
            <a:bodyPr/>
            <a:lstStyle/>
            <a:p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69" name="TextBox 6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006227" y="5113774"/>
              <a:ext cx="272510" cy="369332"/>
            </a:xfrm>
            <a:prstGeom prst="rect">
              <a:avLst/>
            </a:prstGeom>
            <a:blipFill rotWithShape="0">
              <a:blip r:embed="rId8"/>
              <a:stretch>
                <a:fillRect l="-27273" r="-25000" b="-11667"/>
              </a:stretch>
            </a:blipFill>
          </p:spPr>
          <p:txBody>
            <a:bodyPr/>
            <a:lstStyle/>
            <a:p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97296" name="타원 40"/>
            <p:cNvSpPr>
              <a:spLocks noChangeArrowheads="1"/>
            </p:cNvSpPr>
            <p:nvPr/>
          </p:nvSpPr>
          <p:spPr bwMode="auto">
            <a:xfrm>
              <a:off x="6329680" y="4612640"/>
              <a:ext cx="71120" cy="8128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97297" name="타원 70"/>
            <p:cNvSpPr>
              <a:spLocks noChangeArrowheads="1"/>
            </p:cNvSpPr>
            <p:nvPr/>
          </p:nvSpPr>
          <p:spPr bwMode="auto">
            <a:xfrm>
              <a:off x="7508240" y="4765040"/>
              <a:ext cx="71120" cy="8128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97298" name="타원 71"/>
            <p:cNvSpPr>
              <a:spLocks noChangeArrowheads="1"/>
            </p:cNvSpPr>
            <p:nvPr/>
          </p:nvSpPr>
          <p:spPr bwMode="auto">
            <a:xfrm>
              <a:off x="6370320" y="4917440"/>
              <a:ext cx="71120" cy="8128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97299" name="타원 72"/>
            <p:cNvSpPr>
              <a:spLocks noChangeArrowheads="1"/>
            </p:cNvSpPr>
            <p:nvPr/>
          </p:nvSpPr>
          <p:spPr bwMode="auto">
            <a:xfrm>
              <a:off x="6664960" y="3962400"/>
              <a:ext cx="71120" cy="8128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97300" name="타원 73"/>
            <p:cNvSpPr>
              <a:spLocks noChangeArrowheads="1"/>
            </p:cNvSpPr>
            <p:nvPr/>
          </p:nvSpPr>
          <p:spPr bwMode="auto">
            <a:xfrm>
              <a:off x="6908800" y="4836160"/>
              <a:ext cx="71120" cy="8128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97301" name="타원 74"/>
            <p:cNvSpPr>
              <a:spLocks noChangeArrowheads="1"/>
            </p:cNvSpPr>
            <p:nvPr/>
          </p:nvSpPr>
          <p:spPr bwMode="auto">
            <a:xfrm>
              <a:off x="5949658" y="3373120"/>
              <a:ext cx="71120" cy="8128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97302" name="타원 75"/>
            <p:cNvSpPr>
              <a:spLocks noChangeArrowheads="1"/>
            </p:cNvSpPr>
            <p:nvPr/>
          </p:nvSpPr>
          <p:spPr bwMode="auto">
            <a:xfrm>
              <a:off x="7593791" y="3698599"/>
              <a:ext cx="71120" cy="8128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97303" name="타원 76"/>
            <p:cNvSpPr>
              <a:spLocks noChangeArrowheads="1"/>
            </p:cNvSpPr>
            <p:nvPr/>
          </p:nvSpPr>
          <p:spPr bwMode="auto">
            <a:xfrm>
              <a:off x="6895714" y="3211099"/>
              <a:ext cx="71120" cy="8128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97304" name="타원 77"/>
            <p:cNvSpPr>
              <a:spLocks noChangeArrowheads="1"/>
            </p:cNvSpPr>
            <p:nvPr/>
          </p:nvSpPr>
          <p:spPr bwMode="auto">
            <a:xfrm>
              <a:off x="6356393" y="3737326"/>
              <a:ext cx="71120" cy="8128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97305" name="타원 78"/>
            <p:cNvSpPr>
              <a:spLocks noChangeArrowheads="1"/>
            </p:cNvSpPr>
            <p:nvPr/>
          </p:nvSpPr>
          <p:spPr bwMode="auto">
            <a:xfrm>
              <a:off x="7048114" y="3363499"/>
              <a:ext cx="71120" cy="8128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97306" name="TextBox 41"/>
            <p:cNvSpPr txBox="1">
              <a:spLocks noChangeArrowheads="1"/>
            </p:cNvSpPr>
            <p:nvPr/>
          </p:nvSpPr>
          <p:spPr bwMode="auto">
            <a:xfrm>
              <a:off x="6156581" y="4130749"/>
              <a:ext cx="11608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>
                  <a:solidFill>
                    <a:srgbClr val="0000FF"/>
                  </a:solidFill>
                  <a:ea typeface="굴림" panose="020B0600000101010101" pitchFamily="50" charset="-127"/>
                </a:rPr>
                <a:t>accept</a:t>
              </a:r>
              <a:endParaRPr lang="ko-KR" altLang="en-US">
                <a:solidFill>
                  <a:srgbClr val="0000FF"/>
                </a:solidFill>
                <a:ea typeface="굴림" panose="020B0600000101010101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Class Objectives were: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Sampling approach for solving the rendering equation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Monte Carlo integration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Estimator and its variance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Sampling according to the 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Homework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>
          <a:xfrm>
            <a:off x="419100" y="1587500"/>
            <a:ext cx="8318500" cy="1504950"/>
          </a:xfrm>
        </p:spPr>
        <p:txBody>
          <a:bodyPr/>
          <a:lstStyle/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Go over the next lecture slides before the class</a:t>
            </a:r>
          </a:p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Watch 2 SIGGRAPH videos and submit your summaries every Tue. class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Just one paragraph for each summary</a:t>
            </a:r>
          </a:p>
          <a:p>
            <a:pPr lvl="1"/>
            <a:endParaRPr lang="en-US" altLang="ko-KR" smtClean="0">
              <a:ea typeface="굴림" panose="020B0600000101010101" pitchFamily="50" charset="-127"/>
            </a:endParaRPr>
          </a:p>
        </p:txBody>
      </p:sp>
      <p:sp>
        <p:nvSpPr>
          <p:cNvPr id="101380" name="TextBox 5"/>
          <p:cNvSpPr txBox="1">
            <a:spLocks noChangeArrowheads="1"/>
          </p:cNvSpPr>
          <p:nvPr/>
        </p:nvSpPr>
        <p:spPr bwMode="auto">
          <a:xfrm>
            <a:off x="538163" y="4114800"/>
            <a:ext cx="7761287" cy="2370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Example: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400">
                <a:latin typeface="Arial" panose="020B0604020202020204" pitchFamily="34" charset="0"/>
                <a:ea typeface="굴림" panose="020B0600000101010101" pitchFamily="50" charset="-127"/>
              </a:rPr>
              <a:t>	</a:t>
            </a: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Title: XXX XXXX XXXX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2000">
                <a:latin typeface="Arial" panose="020B0604020202020204" pitchFamily="34" charset="0"/>
                <a:ea typeface="굴림" panose="020B0600000101010101" pitchFamily="50" charset="-127"/>
              </a:rPr>
              <a:t>	Abstract: this video is about  accelerating the 	performance of ray tracing. To achieve its goal, they 	design a new technique for reordering rays, since by 	doing so, they can improve the ray coherence and thus 	improve the overall performance.</a:t>
            </a:r>
            <a:endParaRPr lang="ko-KR" altLang="en-US" sz="200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Radiance Evaluation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557338"/>
            <a:ext cx="7354888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Any Questions?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Come up with one question on what we have discussed in the class and submit at the end of the class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1 for already answered questions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2 for typical questions 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3 for questions with thoughts</a:t>
            </a:r>
          </a:p>
          <a:p>
            <a:pPr lvl="1"/>
            <a:endParaRPr lang="en-US" altLang="ko-KR" smtClean="0">
              <a:solidFill>
                <a:srgbClr val="0000FF"/>
              </a:solidFill>
              <a:ea typeface="굴림" panose="020B0600000101010101" pitchFamily="50" charset="-127"/>
            </a:endParaRPr>
          </a:p>
          <a:p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Submit questions at least four times before the mid-term exam</a:t>
            </a:r>
          </a:p>
          <a:p>
            <a:pPr lvl="1"/>
            <a:r>
              <a:rPr lang="en-US" altLang="ko-KR" smtClean="0">
                <a:solidFill>
                  <a:srgbClr val="0000FF"/>
                </a:solidFill>
                <a:ea typeface="굴림" panose="020B0600000101010101" pitchFamily="50" charset="-127"/>
              </a:rPr>
              <a:t>Multiple questions for the class is counted as only a single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Next Time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Monte Carlo ray tracing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grpSp>
        <p:nvGrpSpPr>
          <p:cNvPr id="107523" name="Group 22"/>
          <p:cNvGrpSpPr>
            <a:grpSpLocks/>
          </p:cNvGrpSpPr>
          <p:nvPr/>
        </p:nvGrpSpPr>
        <p:grpSpPr bwMode="auto">
          <a:xfrm>
            <a:off x="728663" y="2886075"/>
            <a:ext cx="2794000" cy="1949450"/>
            <a:chOff x="575524" y="1702026"/>
            <a:chExt cx="2794693" cy="1949127"/>
          </a:xfrm>
        </p:grpSpPr>
        <p:cxnSp>
          <p:nvCxnSpPr>
            <p:cNvPr id="107545" name="Straight Arrow Connector 5"/>
            <p:cNvCxnSpPr>
              <a:cxnSpLocks noChangeShapeType="1"/>
            </p:cNvCxnSpPr>
            <p:nvPr/>
          </p:nvCxnSpPr>
          <p:spPr bwMode="auto">
            <a:xfrm flipV="1">
              <a:off x="992777" y="1737360"/>
              <a:ext cx="0" cy="1907177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6" name="Straight Arrow Connector 6"/>
            <p:cNvCxnSpPr>
              <a:cxnSpLocks noChangeShapeType="1"/>
            </p:cNvCxnSpPr>
            <p:nvPr/>
          </p:nvCxnSpPr>
          <p:spPr bwMode="auto">
            <a:xfrm flipV="1">
              <a:off x="740229" y="3313612"/>
              <a:ext cx="2629988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7" name="Rectangle 9"/>
            <p:cNvSpPr>
              <a:spLocks noChangeArrowheads="1"/>
            </p:cNvSpPr>
            <p:nvPr/>
          </p:nvSpPr>
          <p:spPr bwMode="auto">
            <a:xfrm>
              <a:off x="992777" y="2782389"/>
              <a:ext cx="548640" cy="531224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7548" name="Rectangle 10"/>
            <p:cNvSpPr>
              <a:spLocks noChangeArrowheads="1"/>
            </p:cNvSpPr>
            <p:nvPr/>
          </p:nvSpPr>
          <p:spPr bwMode="auto">
            <a:xfrm>
              <a:off x="1542506" y="3040379"/>
              <a:ext cx="548640" cy="273233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7549" name="Rectangle 11"/>
            <p:cNvSpPr>
              <a:spLocks noChangeArrowheads="1"/>
            </p:cNvSpPr>
            <p:nvPr/>
          </p:nvSpPr>
          <p:spPr bwMode="auto">
            <a:xfrm>
              <a:off x="2091146" y="2782389"/>
              <a:ext cx="548640" cy="531221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7550" name="Rectangle 12"/>
            <p:cNvSpPr>
              <a:spLocks noChangeArrowheads="1"/>
            </p:cNvSpPr>
            <p:nvPr/>
          </p:nvSpPr>
          <p:spPr bwMode="auto">
            <a:xfrm>
              <a:off x="2641146" y="2110740"/>
              <a:ext cx="548640" cy="1202873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4" name="TextBox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61810" y="3275205"/>
              <a:ext cx="410305" cy="369332"/>
            </a:xfrm>
            <a:prstGeom prst="rect">
              <a:avLst/>
            </a:prstGeom>
            <a:blipFill>
              <a:blip r:embed="rId2"/>
              <a:stretch>
                <a:fillRect l="-8824" r="-4412" b="-180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15" name="TextBox 1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601245" y="3275205"/>
              <a:ext cx="410305" cy="369332"/>
            </a:xfrm>
            <a:prstGeom prst="rect">
              <a:avLst/>
            </a:prstGeom>
            <a:blipFill>
              <a:blip r:embed="rId3"/>
              <a:stretch>
                <a:fillRect l="-8955" r="-5970" b="-180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16" name="TextBox 1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16946" y="3281430"/>
              <a:ext cx="410305" cy="369332"/>
            </a:xfrm>
            <a:prstGeom prst="rect">
              <a:avLst/>
            </a:prstGeom>
            <a:blipFill>
              <a:blip r:embed="rId4"/>
              <a:stretch>
                <a:fillRect l="-8955" r="-5970" b="-1803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17" name="TextBox 1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728547" y="3281821"/>
              <a:ext cx="410305" cy="369332"/>
            </a:xfrm>
            <a:prstGeom prst="rect">
              <a:avLst/>
            </a:prstGeom>
            <a:blipFill>
              <a:blip r:embed="rId5"/>
              <a:stretch>
                <a:fillRect l="-8955" r="-5970" b="-20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18" name="TextBox 1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75524" y="1799368"/>
              <a:ext cx="371833" cy="369332"/>
            </a:xfrm>
            <a:prstGeom prst="rect">
              <a:avLst/>
            </a:prstGeom>
            <a:blipFill>
              <a:blip r:embed="rId6"/>
              <a:stretch>
                <a:fillRect l="-19672" r="-6557" b="-2950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19" name="TextBox 1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532776" y="2647435"/>
              <a:ext cx="567463" cy="369332"/>
            </a:xfrm>
            <a:prstGeom prst="rect">
              <a:avLst/>
            </a:prstGeom>
            <a:blipFill>
              <a:blip r:embed="rId7"/>
              <a:stretch>
                <a:fillRect l="-11828" r="-10753" b="-983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20" name="TextBox 1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02243" y="2350590"/>
              <a:ext cx="567463" cy="369332"/>
            </a:xfrm>
            <a:prstGeom prst="rect">
              <a:avLst/>
            </a:prstGeom>
            <a:blipFill>
              <a:blip r:embed="rId8"/>
              <a:stretch>
                <a:fillRect l="-11828" r="-10753" b="-10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21" name="TextBox 2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055209" y="2354073"/>
              <a:ext cx="567463" cy="369332"/>
            </a:xfrm>
            <a:prstGeom prst="rect">
              <a:avLst/>
            </a:prstGeom>
            <a:blipFill>
              <a:blip r:embed="rId9"/>
              <a:stretch>
                <a:fillRect l="-10753" r="-11828" b="-983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22" name="TextBox 2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672155" y="1702026"/>
              <a:ext cx="567463" cy="369332"/>
            </a:xfrm>
            <a:prstGeom prst="rect">
              <a:avLst/>
            </a:prstGeom>
            <a:blipFill>
              <a:blip r:embed="rId10"/>
              <a:stretch>
                <a:fillRect l="-10638" r="-11702" b="-1147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</p:grp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86976" y="1982807"/>
            <a:ext cx="588303" cy="369332"/>
          </a:xfrm>
          <a:prstGeom prst="rect">
            <a:avLst/>
          </a:prstGeom>
          <a:blipFill>
            <a:blip r:embed="rId11"/>
            <a:stretch>
              <a:fillRect l="-17708" r="-17708" b="-37705"/>
            </a:stretch>
          </a:blipFill>
        </p:spPr>
        <p:txBody>
          <a:bodyPr/>
          <a:lstStyle/>
          <a:p>
            <a:pPr>
              <a:defRPr/>
            </a:pPr>
            <a:r>
              <a:rPr lang="ko-KR" altLang="en-US">
                <a:noFill/>
              </a:rPr>
              <a:t> </a:t>
            </a:r>
          </a:p>
        </p:txBody>
      </p:sp>
      <p:grpSp>
        <p:nvGrpSpPr>
          <p:cNvPr id="107525" name="Group 24"/>
          <p:cNvGrpSpPr>
            <a:grpSpLocks/>
          </p:cNvGrpSpPr>
          <p:nvPr/>
        </p:nvGrpSpPr>
        <p:grpSpPr bwMode="auto">
          <a:xfrm>
            <a:off x="5030788" y="1695450"/>
            <a:ext cx="2794000" cy="3117850"/>
            <a:chOff x="575524" y="533948"/>
            <a:chExt cx="2794693" cy="3117205"/>
          </a:xfrm>
        </p:grpSpPr>
        <p:cxnSp>
          <p:nvCxnSpPr>
            <p:cNvPr id="107530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992777" y="718614"/>
              <a:ext cx="9466" cy="292592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1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740229" y="3313612"/>
              <a:ext cx="2629988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32" name="Rectangle 27"/>
            <p:cNvSpPr>
              <a:spLocks noChangeArrowheads="1"/>
            </p:cNvSpPr>
            <p:nvPr/>
          </p:nvSpPr>
          <p:spPr bwMode="auto">
            <a:xfrm>
              <a:off x="992777" y="2782389"/>
              <a:ext cx="548640" cy="531224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7533" name="Rectangle 28"/>
            <p:cNvSpPr>
              <a:spLocks noChangeArrowheads="1"/>
            </p:cNvSpPr>
            <p:nvPr/>
          </p:nvSpPr>
          <p:spPr bwMode="auto">
            <a:xfrm>
              <a:off x="1542506" y="2515921"/>
              <a:ext cx="548640" cy="797691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7534" name="Rectangle 29"/>
            <p:cNvSpPr>
              <a:spLocks noChangeArrowheads="1"/>
            </p:cNvSpPr>
            <p:nvPr/>
          </p:nvSpPr>
          <p:spPr bwMode="auto">
            <a:xfrm>
              <a:off x="2091146" y="2102351"/>
              <a:ext cx="548640" cy="1211259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107535" name="Rectangle 30"/>
            <p:cNvSpPr>
              <a:spLocks noChangeArrowheads="1"/>
            </p:cNvSpPr>
            <p:nvPr/>
          </p:nvSpPr>
          <p:spPr bwMode="auto">
            <a:xfrm>
              <a:off x="2641146" y="941996"/>
              <a:ext cx="548640" cy="2371618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lnSpc>
                  <a:spcPts val="2700"/>
                </a:lnSpc>
                <a:spcBef>
                  <a:spcPts val="600"/>
                </a:spcBef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800" b="1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lnSpc>
                  <a:spcPts val="2700"/>
                </a:lnSpc>
                <a:spcAft>
                  <a:spcPts val="400"/>
                </a:spcAft>
                <a:buClr>
                  <a:srgbClr val="0C7B9C"/>
                </a:buClr>
                <a:buFont typeface="Arial" panose="020B0604020202020204" pitchFamily="34" charset="0"/>
                <a:buChar char="●"/>
                <a:defRPr sz="2400" b="1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ko-KR" altLang="en-US" sz="2400">
                <a:latin typeface="Arial" panose="020B0604020202020204" pitchFamily="34" charset="0"/>
                <a:ea typeface="굴림" panose="020B0600000101010101" pitchFamily="50" charset="-127"/>
              </a:endParaRPr>
            </a:p>
          </p:txBody>
        </p:sp>
        <p:sp>
          <p:nvSpPr>
            <p:cNvPr id="32" name="TextBox 3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61810" y="3275205"/>
              <a:ext cx="410305" cy="369332"/>
            </a:xfrm>
            <a:prstGeom prst="rect">
              <a:avLst/>
            </a:prstGeom>
            <a:blipFill>
              <a:blip r:embed="rId12"/>
              <a:stretch>
                <a:fillRect l="-8955" r="-5970" b="-20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33" name="TextBox 3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601245" y="3275205"/>
              <a:ext cx="410305" cy="369332"/>
            </a:xfrm>
            <a:prstGeom prst="rect">
              <a:avLst/>
            </a:prstGeom>
            <a:blipFill>
              <a:blip r:embed="rId13"/>
              <a:stretch>
                <a:fillRect l="-8824" r="-4412" b="-20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34" name="TextBox 3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16946" y="3281430"/>
              <a:ext cx="410305" cy="369332"/>
            </a:xfrm>
            <a:prstGeom prst="rect">
              <a:avLst/>
            </a:prstGeom>
            <a:blipFill>
              <a:blip r:embed="rId14"/>
              <a:stretch>
                <a:fillRect l="-8824" r="-4412" b="-20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35" name="TextBox 3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728547" y="3281821"/>
              <a:ext cx="410305" cy="369332"/>
            </a:xfrm>
            <a:prstGeom prst="rect">
              <a:avLst/>
            </a:prstGeom>
            <a:blipFill>
              <a:blip r:embed="rId15"/>
              <a:stretch>
                <a:fillRect l="-8824" r="-4412" b="-20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36" name="TextBox 3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75524" y="1799368"/>
              <a:ext cx="371833" cy="369332"/>
            </a:xfrm>
            <a:prstGeom prst="rect">
              <a:avLst/>
            </a:prstGeom>
            <a:blipFill>
              <a:blip r:embed="rId16"/>
              <a:stretch>
                <a:fillRect l="-18033" r="-6557" b="-30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37" name="TextBox 3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561991" y="2058314"/>
              <a:ext cx="567463" cy="369332"/>
            </a:xfrm>
            <a:prstGeom prst="rect">
              <a:avLst/>
            </a:prstGeom>
            <a:blipFill>
              <a:blip r:embed="rId17"/>
              <a:stretch>
                <a:fillRect l="-11828" r="-10753" b="-983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38" name="TextBox 3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002243" y="2350590"/>
              <a:ext cx="567463" cy="369332"/>
            </a:xfrm>
            <a:prstGeom prst="rect">
              <a:avLst/>
            </a:prstGeom>
            <a:blipFill>
              <a:blip r:embed="rId18"/>
              <a:stretch>
                <a:fillRect l="-10753" r="-11828" b="-983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39" name="TextBox 3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00238" y="1645908"/>
              <a:ext cx="567463" cy="369332"/>
            </a:xfrm>
            <a:prstGeom prst="rect">
              <a:avLst/>
            </a:prstGeom>
            <a:blipFill>
              <a:blip r:embed="rId19"/>
              <a:stretch>
                <a:fillRect l="-10753" r="-12903" b="-1166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40" name="TextBox 3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631734" y="533948"/>
              <a:ext cx="567463" cy="369332"/>
            </a:xfrm>
            <a:prstGeom prst="rect">
              <a:avLst/>
            </a:prstGeom>
            <a:blipFill>
              <a:blip r:embed="rId20"/>
              <a:stretch>
                <a:fillRect l="-10638" r="-10638" b="-9836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ko-KR" altLang="en-US">
                  <a:noFill/>
                </a:rPr>
                <a:t> </a:t>
              </a:r>
            </a:p>
          </p:txBody>
        </p:sp>
      </p:grpSp>
      <p:sp>
        <p:nvSpPr>
          <p:cNvPr id="41" name="TextBox 4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4977" y="2004191"/>
            <a:ext cx="487313" cy="369332"/>
          </a:xfrm>
          <a:prstGeom prst="rect">
            <a:avLst/>
          </a:prstGeom>
          <a:blipFill>
            <a:blip r:embed="rId21"/>
            <a:stretch>
              <a:fillRect l="-37500" t="-25000" r="-22500" b="-51667"/>
            </a:stretch>
          </a:blipFill>
        </p:spPr>
        <p:txBody>
          <a:bodyPr/>
          <a:lstStyle/>
          <a:p>
            <a:pPr>
              <a:defRPr/>
            </a:pPr>
            <a:r>
              <a:rPr lang="ko-KR" altLang="en-US">
                <a:noFill/>
              </a:rPr>
              <a:t> </a:t>
            </a:r>
          </a:p>
        </p:txBody>
      </p:sp>
      <p:sp>
        <p:nvSpPr>
          <p:cNvPr id="43" name="TextBox 4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99861" y="2424263"/>
            <a:ext cx="291747" cy="369332"/>
          </a:xfrm>
          <a:prstGeom prst="rect">
            <a:avLst/>
          </a:prstGeom>
          <a:blipFill>
            <a:blip r:embed="rId22"/>
            <a:stretch>
              <a:fillRect l="-12500" r="-12500" b="-3333"/>
            </a:stretch>
          </a:blipFill>
        </p:spPr>
        <p:txBody>
          <a:bodyPr/>
          <a:lstStyle/>
          <a:p>
            <a:pPr>
              <a:defRPr/>
            </a:pPr>
            <a:r>
              <a:rPr lang="ko-KR" altLang="en-US">
                <a:noFill/>
              </a:rPr>
              <a:t> </a:t>
            </a:r>
          </a:p>
        </p:txBody>
      </p:sp>
      <p:cxnSp>
        <p:nvCxnSpPr>
          <p:cNvPr id="107528" name="Straight Arrow Connector 44"/>
          <p:cNvCxnSpPr>
            <a:cxnSpLocks noChangeShapeType="1"/>
          </p:cNvCxnSpPr>
          <p:nvPr/>
        </p:nvCxnSpPr>
        <p:spPr bwMode="auto">
          <a:xfrm>
            <a:off x="5340350" y="2624138"/>
            <a:ext cx="203993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529" name="Straight Arrow Connector 45"/>
          <p:cNvCxnSpPr>
            <a:cxnSpLocks noChangeShapeType="1"/>
            <a:endCxn id="35" idx="0"/>
          </p:cNvCxnSpPr>
          <p:nvPr/>
        </p:nvCxnSpPr>
        <p:spPr bwMode="auto">
          <a:xfrm>
            <a:off x="7370763" y="2624138"/>
            <a:ext cx="17462" cy="181927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grpSp>
        <p:nvGrpSpPr>
          <p:cNvPr id="108547" name="그룹 3"/>
          <p:cNvGrpSpPr>
            <a:grpSpLocks/>
          </p:cNvGrpSpPr>
          <p:nvPr/>
        </p:nvGrpSpPr>
        <p:grpSpPr bwMode="auto">
          <a:xfrm>
            <a:off x="5954713" y="2006600"/>
            <a:ext cx="2997200" cy="2733675"/>
            <a:chOff x="5282338" y="2781996"/>
            <a:chExt cx="2996399" cy="2733376"/>
          </a:xfrm>
        </p:grpSpPr>
        <p:cxnSp>
          <p:nvCxnSpPr>
            <p:cNvPr id="108548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5566184" y="2781996"/>
              <a:ext cx="0" cy="250632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49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5462052" y="5151120"/>
              <a:ext cx="2629336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8550" name="자유형 6"/>
            <p:cNvSpPr>
              <a:spLocks/>
            </p:cNvSpPr>
            <p:nvPr/>
          </p:nvSpPr>
          <p:spPr bwMode="auto">
            <a:xfrm>
              <a:off x="5577840" y="3779879"/>
              <a:ext cx="2397760" cy="1371241"/>
            </a:xfrm>
            <a:custGeom>
              <a:avLst/>
              <a:gdLst>
                <a:gd name="T0" fmla="*/ 0 w 2397760"/>
                <a:gd name="T1" fmla="*/ 1371241 h 1371241"/>
                <a:gd name="T2" fmla="*/ 762000 w 2397760"/>
                <a:gd name="T3" fmla="*/ 253641 h 1371241"/>
                <a:gd name="T4" fmla="*/ 1422400 w 2397760"/>
                <a:gd name="T5" fmla="*/ 40281 h 1371241"/>
                <a:gd name="T6" fmla="*/ 1889760 w 2397760"/>
                <a:gd name="T7" fmla="*/ 853081 h 1371241"/>
                <a:gd name="T8" fmla="*/ 2397760 w 2397760"/>
                <a:gd name="T9" fmla="*/ 578761 h 1371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97760" h="1371241">
                  <a:moveTo>
                    <a:pt x="0" y="1371241"/>
                  </a:moveTo>
                  <a:cubicBezTo>
                    <a:pt x="262466" y="923354"/>
                    <a:pt x="524933" y="475468"/>
                    <a:pt x="762000" y="253641"/>
                  </a:cubicBezTo>
                  <a:cubicBezTo>
                    <a:pt x="999067" y="31814"/>
                    <a:pt x="1234440" y="-59626"/>
                    <a:pt x="1422400" y="40281"/>
                  </a:cubicBezTo>
                  <a:cubicBezTo>
                    <a:pt x="1610360" y="140188"/>
                    <a:pt x="1727200" y="763334"/>
                    <a:pt x="1889760" y="853081"/>
                  </a:cubicBezTo>
                  <a:cubicBezTo>
                    <a:pt x="2052320" y="942828"/>
                    <a:pt x="2214880" y="741321"/>
                    <a:pt x="2397760" y="578761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8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645274" y="5146040"/>
              <a:ext cx="262892" cy="369332"/>
            </a:xfrm>
            <a:prstGeom prst="rect">
              <a:avLst/>
            </a:prstGeom>
            <a:blipFill rotWithShape="0">
              <a:blip r:embed="rId2"/>
              <a:stretch>
                <a:fillRect l="-13636" r="-11364" b="-1639"/>
              </a:stretch>
            </a:blipFill>
          </p:spPr>
          <p:txBody>
            <a:bodyPr/>
            <a:lstStyle/>
            <a:p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9" name="TextBox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283103" y="3992250"/>
              <a:ext cx="710130" cy="369332"/>
            </a:xfrm>
            <a:prstGeom prst="rect">
              <a:avLst/>
            </a:prstGeom>
            <a:blipFill rotWithShape="0">
              <a:blip r:embed="rId3"/>
              <a:stretch>
                <a:fillRect l="-9402" r="-13675" b="-38333"/>
              </a:stretch>
            </a:blipFill>
          </p:spPr>
          <p:txBody>
            <a:bodyPr/>
            <a:lstStyle/>
            <a:p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10" name="TextBox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282338" y="3410547"/>
              <a:ext cx="275717" cy="369332"/>
            </a:xfrm>
            <a:prstGeom prst="rect">
              <a:avLst/>
            </a:prstGeom>
            <a:blipFill rotWithShape="0">
              <a:blip r:embed="rId4"/>
              <a:stretch>
                <a:fillRect l="-26667" r="-24444" b="-29508"/>
              </a:stretch>
            </a:blipFill>
          </p:spPr>
          <p:txBody>
            <a:bodyPr/>
            <a:lstStyle/>
            <a:p>
              <a:r>
                <a:rPr lang="ko-KR" altLang="en-US">
                  <a:noFill/>
                </a:rPr>
                <a:t> </a:t>
              </a:r>
            </a:p>
          </p:txBody>
        </p:sp>
        <p:cxnSp>
          <p:nvCxnSpPr>
            <p:cNvPr id="108554" name="Straight Arrow Connector 26"/>
            <p:cNvCxnSpPr>
              <a:cxnSpLocks noChangeShapeType="1"/>
            </p:cNvCxnSpPr>
            <p:nvPr/>
          </p:nvCxnSpPr>
          <p:spPr bwMode="auto">
            <a:xfrm flipV="1">
              <a:off x="5573617" y="3010662"/>
              <a:ext cx="2507611" cy="1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555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7977937" y="2781996"/>
              <a:ext cx="0" cy="250632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1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618883" y="5113774"/>
              <a:ext cx="275717" cy="369332"/>
            </a:xfrm>
            <a:prstGeom prst="rect">
              <a:avLst/>
            </a:prstGeom>
            <a:blipFill rotWithShape="0">
              <a:blip r:embed="rId5"/>
              <a:stretch>
                <a:fillRect l="-13333" r="-13333" b="-3333"/>
              </a:stretch>
            </a:blipFill>
          </p:spPr>
          <p:txBody>
            <a:bodyPr/>
            <a:lstStyle/>
            <a:p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14" name="TextBox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006227" y="5113774"/>
              <a:ext cx="272510" cy="369332"/>
            </a:xfrm>
            <a:prstGeom prst="rect">
              <a:avLst/>
            </a:prstGeom>
            <a:blipFill rotWithShape="0">
              <a:blip r:embed="rId6"/>
              <a:stretch>
                <a:fillRect l="-27273" r="-25000" b="-11667"/>
              </a:stretch>
            </a:blipFill>
          </p:spPr>
          <p:txBody>
            <a:bodyPr/>
            <a:lstStyle/>
            <a:p>
              <a:r>
                <a:rPr lang="ko-KR" altLang="en-US">
                  <a:noFill/>
                </a:rPr>
                <a:t> </a:t>
              </a:r>
            </a:p>
          </p:txBody>
        </p:sp>
        <p:sp>
          <p:nvSpPr>
            <p:cNvPr id="108558" name="타원 14"/>
            <p:cNvSpPr>
              <a:spLocks noChangeArrowheads="1"/>
            </p:cNvSpPr>
            <p:nvPr/>
          </p:nvSpPr>
          <p:spPr bwMode="auto">
            <a:xfrm>
              <a:off x="6329680" y="4612640"/>
              <a:ext cx="71120" cy="8128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08559" name="타원 15"/>
            <p:cNvSpPr>
              <a:spLocks noChangeArrowheads="1"/>
            </p:cNvSpPr>
            <p:nvPr/>
          </p:nvSpPr>
          <p:spPr bwMode="auto">
            <a:xfrm>
              <a:off x="7508240" y="4765040"/>
              <a:ext cx="71120" cy="8128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08560" name="타원 16"/>
            <p:cNvSpPr>
              <a:spLocks noChangeArrowheads="1"/>
            </p:cNvSpPr>
            <p:nvPr/>
          </p:nvSpPr>
          <p:spPr bwMode="auto">
            <a:xfrm>
              <a:off x="6370320" y="4917440"/>
              <a:ext cx="71120" cy="8128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08561" name="타원 17"/>
            <p:cNvSpPr>
              <a:spLocks noChangeArrowheads="1"/>
            </p:cNvSpPr>
            <p:nvPr/>
          </p:nvSpPr>
          <p:spPr bwMode="auto">
            <a:xfrm>
              <a:off x="6664960" y="3962400"/>
              <a:ext cx="71120" cy="8128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08562" name="타원 18"/>
            <p:cNvSpPr>
              <a:spLocks noChangeArrowheads="1"/>
            </p:cNvSpPr>
            <p:nvPr/>
          </p:nvSpPr>
          <p:spPr bwMode="auto">
            <a:xfrm>
              <a:off x="6908800" y="4836160"/>
              <a:ext cx="71120" cy="8128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08563" name="타원 19"/>
            <p:cNvSpPr>
              <a:spLocks noChangeArrowheads="1"/>
            </p:cNvSpPr>
            <p:nvPr/>
          </p:nvSpPr>
          <p:spPr bwMode="auto">
            <a:xfrm>
              <a:off x="5949658" y="3373120"/>
              <a:ext cx="71120" cy="8128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08564" name="타원 20"/>
            <p:cNvSpPr>
              <a:spLocks noChangeArrowheads="1"/>
            </p:cNvSpPr>
            <p:nvPr/>
          </p:nvSpPr>
          <p:spPr bwMode="auto">
            <a:xfrm>
              <a:off x="7593791" y="3698599"/>
              <a:ext cx="71120" cy="8128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08565" name="타원 21"/>
            <p:cNvSpPr>
              <a:spLocks noChangeArrowheads="1"/>
            </p:cNvSpPr>
            <p:nvPr/>
          </p:nvSpPr>
          <p:spPr bwMode="auto">
            <a:xfrm>
              <a:off x="6895714" y="3211099"/>
              <a:ext cx="71120" cy="8128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08566" name="타원 22"/>
            <p:cNvSpPr>
              <a:spLocks noChangeArrowheads="1"/>
            </p:cNvSpPr>
            <p:nvPr/>
          </p:nvSpPr>
          <p:spPr bwMode="auto">
            <a:xfrm>
              <a:off x="6356393" y="3737326"/>
              <a:ext cx="71120" cy="8128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08567" name="타원 23"/>
            <p:cNvSpPr>
              <a:spLocks noChangeArrowheads="1"/>
            </p:cNvSpPr>
            <p:nvPr/>
          </p:nvSpPr>
          <p:spPr bwMode="auto">
            <a:xfrm>
              <a:off x="7048114" y="3363499"/>
              <a:ext cx="71120" cy="8128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ko-KR" altLang="en-US">
                <a:ea typeface="굴림" panose="020B0600000101010101" pitchFamily="50" charset="-127"/>
              </a:endParaRPr>
            </a:p>
          </p:txBody>
        </p:sp>
        <p:sp>
          <p:nvSpPr>
            <p:cNvPr id="108568" name="TextBox 24"/>
            <p:cNvSpPr txBox="1">
              <a:spLocks noChangeArrowheads="1"/>
            </p:cNvSpPr>
            <p:nvPr/>
          </p:nvSpPr>
          <p:spPr bwMode="auto">
            <a:xfrm>
              <a:off x="6156581" y="4130749"/>
              <a:ext cx="11608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ko-KR">
                  <a:solidFill>
                    <a:srgbClr val="0000FF"/>
                  </a:solidFill>
                  <a:ea typeface="굴림" panose="020B0600000101010101" pitchFamily="50" charset="-127"/>
                </a:rPr>
                <a:t>accept</a:t>
              </a:r>
              <a:endParaRPr lang="ko-KR" altLang="en-US">
                <a:solidFill>
                  <a:srgbClr val="0000FF"/>
                </a:solidFill>
                <a:ea typeface="굴림" panose="020B0600000101010101" pitchFamily="50" charset="-127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Why Monte Carlo?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Radiace is hard to evaluate</a:t>
            </a: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endParaRPr lang="en-US" altLang="ko-KR" smtClean="0">
              <a:ea typeface="굴림" panose="020B0600000101010101" pitchFamily="50" charset="-127"/>
            </a:endParaRPr>
          </a:p>
          <a:p>
            <a:r>
              <a:rPr lang="en-US" altLang="ko-KR" smtClean="0">
                <a:ea typeface="굴림" panose="020B0600000101010101" pitchFamily="50" charset="-127"/>
              </a:rPr>
              <a:t>Sample many paths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Integrate over all incoming directions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Analytical integration is difficult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Need numerical techniques</a:t>
            </a:r>
          </a:p>
          <a:p>
            <a:pPr marL="406400" lvl="2" indent="-292100">
              <a:spcBef>
                <a:spcPts val="600"/>
              </a:spcBef>
            </a:pPr>
            <a:endParaRPr lang="en-US" altLang="ko-KR" sz="2800" smtClean="0">
              <a:ea typeface="굴림" panose="020B0600000101010101" pitchFamily="50" charset="-127"/>
            </a:endParaRPr>
          </a:p>
          <a:p>
            <a:pPr lvl="1"/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2052638"/>
            <a:ext cx="5783262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6573838" y="4159250"/>
            <a:ext cx="10874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700"/>
              </a:lnSpc>
              <a:spcBef>
                <a:spcPts val="600"/>
              </a:spcBef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lnSpc>
                <a:spcPts val="2700"/>
              </a:lnSpc>
              <a:spcAft>
                <a:spcPts val="400"/>
              </a:spcAft>
              <a:buClr>
                <a:srgbClr val="0C7B9C"/>
              </a:buClr>
              <a:buFont typeface="Arial" panose="020B0604020202020204" pitchFamily="34" charset="0"/>
              <a:buChar char="●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ko-KR" sz="800" b="0">
                <a:latin typeface="Arial" panose="020B0604020202020204" pitchFamily="34" charset="0"/>
                <a:ea typeface="굴림" panose="020B0600000101010101" pitchFamily="50" charset="-127"/>
              </a:rPr>
              <a:t>From kavita’s slides</a:t>
            </a:r>
            <a:endParaRPr lang="ko-KR" altLang="en-US" sz="800" b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Monte Carlo Integration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50" charset="-127"/>
              </a:rPr>
              <a:t>Numerical tool to evaluate integrals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Use sampling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Stochastic errors</a:t>
            </a:r>
          </a:p>
          <a:p>
            <a:r>
              <a:rPr lang="en-US" altLang="ko-KR" smtClean="0">
                <a:ea typeface="굴림" panose="020B0600000101010101" pitchFamily="50" charset="-127"/>
              </a:rPr>
              <a:t>Unbiased</a:t>
            </a:r>
          </a:p>
          <a:p>
            <a:pPr lvl="1"/>
            <a:r>
              <a:rPr lang="en-US" altLang="ko-KR" smtClean="0">
                <a:ea typeface="굴림" panose="020B0600000101010101" pitchFamily="50" charset="-127"/>
              </a:rPr>
              <a:t>On average, we get the right answer</a:t>
            </a:r>
            <a:endParaRPr lang="ko-KR" altLang="en-US" smtClean="0"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>
              <a:ea typeface="굴림" panose="020B0600000101010101" pitchFamily="50" charset="-127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untitled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26159</TotalTime>
  <Pages>3</Pages>
  <Words>417</Words>
  <Application>Microsoft Office PowerPoint</Application>
  <PresentationFormat>On-screen Show (4:3)</PresentationFormat>
  <Paragraphs>135</Paragraphs>
  <Slides>53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굴림</vt:lpstr>
      <vt:lpstr>맑은 고딕</vt:lpstr>
      <vt:lpstr>Arial</vt:lpstr>
      <vt:lpstr>Tahoma</vt:lpstr>
      <vt:lpstr>Times New Roman</vt:lpstr>
      <vt:lpstr>2_untitled 1</vt:lpstr>
      <vt:lpstr>Equation</vt:lpstr>
      <vt:lpstr>PowerPoint Presentation</vt:lpstr>
      <vt:lpstr>Class Objectives</vt:lpstr>
      <vt:lpstr>Two Forms of the Rendering Equation</vt:lpstr>
      <vt:lpstr>Radiance Evaluation</vt:lpstr>
      <vt:lpstr>Radiance Evaluation</vt:lpstr>
      <vt:lpstr>Why Monte Carlo?</vt:lpstr>
      <vt:lpstr>Monte Carlo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 Integration - Example</vt:lpstr>
      <vt:lpstr>PowerPoint Presentation</vt:lpstr>
      <vt:lpstr>PowerPoint Presentation</vt:lpstr>
      <vt:lpstr>PowerPoint Presentation</vt:lpstr>
      <vt:lpstr>Advantages of MC</vt:lpstr>
      <vt:lpstr>PowerPoint Presentation</vt:lpstr>
      <vt:lpstr>PowerPoint Presentation</vt:lpstr>
      <vt:lpstr>Importance Sampling</vt:lpstr>
      <vt:lpstr>PowerPoint Presentation</vt:lpstr>
      <vt:lpstr>PowerPoint Presentation</vt:lpstr>
      <vt:lpstr>PowerPoint Presentation</vt:lpstr>
      <vt:lpstr>PowerPoint Presentation</vt:lpstr>
      <vt:lpstr>Sampling according to pdf</vt:lpstr>
      <vt:lpstr>Inverse Cumulative Distribution Function – Discrete Case</vt:lpstr>
      <vt:lpstr>Continuous Random Variable</vt:lpstr>
      <vt:lpstr>PowerPoint Presentation</vt:lpstr>
      <vt:lpstr>PowerPoint Presentation</vt:lpstr>
      <vt:lpstr>PowerPoint Presentation</vt:lpstr>
      <vt:lpstr>PowerPoint Presentation</vt:lpstr>
      <vt:lpstr>Rejection Method</vt:lpstr>
      <vt:lpstr>Class Objectives were:</vt:lpstr>
      <vt:lpstr>Homework</vt:lpstr>
      <vt:lpstr>Any Questions?</vt:lpstr>
      <vt:lpstr>Next Time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사용자</cp:lastModifiedBy>
  <cp:revision>2201</cp:revision>
  <cp:lastPrinted>2016-04-02T11:46:42Z</cp:lastPrinted>
  <dcterms:created xsi:type="dcterms:W3CDTF">1998-03-18T13:44:31Z</dcterms:created>
  <dcterms:modified xsi:type="dcterms:W3CDTF">2019-01-05T01:40:10Z</dcterms:modified>
</cp:coreProperties>
</file>