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96" r:id="rId3"/>
    <p:sldId id="421" r:id="rId4"/>
    <p:sldId id="422" r:id="rId5"/>
    <p:sldId id="359" r:id="rId6"/>
    <p:sldId id="410" r:id="rId7"/>
    <p:sldId id="407" r:id="rId8"/>
    <p:sldId id="360" r:id="rId9"/>
    <p:sldId id="362" r:id="rId10"/>
    <p:sldId id="397" r:id="rId11"/>
    <p:sldId id="405" r:id="rId12"/>
    <p:sldId id="427" r:id="rId13"/>
    <p:sldId id="428" r:id="rId14"/>
    <p:sldId id="417" r:id="rId15"/>
    <p:sldId id="406" r:id="rId16"/>
    <p:sldId id="412" r:id="rId17"/>
    <p:sldId id="414" r:id="rId18"/>
    <p:sldId id="423" r:id="rId19"/>
    <p:sldId id="424" r:id="rId20"/>
    <p:sldId id="429" r:id="rId21"/>
    <p:sldId id="404" r:id="rId22"/>
    <p:sldId id="401" r:id="rId23"/>
    <p:sldId id="402" r:id="rId24"/>
    <p:sldId id="403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7" r:id="rId39"/>
    <p:sldId id="378" r:id="rId40"/>
    <p:sldId id="379" r:id="rId41"/>
    <p:sldId id="425" r:id="rId42"/>
    <p:sldId id="426" r:id="rId43"/>
    <p:sldId id="380" r:id="rId44"/>
    <p:sldId id="381" r:id="rId45"/>
    <p:sldId id="382" r:id="rId46"/>
    <p:sldId id="415" r:id="rId47"/>
    <p:sldId id="383" r:id="rId48"/>
    <p:sldId id="409" r:id="rId49"/>
    <p:sldId id="418" r:id="rId50"/>
    <p:sldId id="411" r:id="rId51"/>
    <p:sldId id="395" r:id="rId52"/>
    <p:sldId id="420" r:id="rId53"/>
  </p:sldIdLst>
  <p:sldSz cx="9144000" cy="6858000" type="screen4x3"/>
  <p:notesSz cx="7099300" cy="1023461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A8B00"/>
    <a:srgbClr val="CCECFF"/>
    <a:srgbClr val="CCCCFF"/>
    <a:srgbClr val="99CCFF"/>
    <a:srgbClr val="00FFFF"/>
    <a:srgbClr val="FF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83276" autoAdjust="0"/>
  </p:normalViewPr>
  <p:slideViewPr>
    <p:cSldViewPr snapToGrid="0" snapToObjects="1">
      <p:cViewPr varScale="1">
        <p:scale>
          <a:sx n="54" d="100"/>
          <a:sy n="54" d="100"/>
        </p:scale>
        <p:origin x="58" y="144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3225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5" y="4860926"/>
            <a:ext cx="5208586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3419" tIns="51709" rIns="103419" bIns="51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73113"/>
            <a:ext cx="5100638" cy="3824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022726" y="0"/>
            <a:ext cx="30765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68" tIns="49334" rIns="98668" bIns="49334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022726" y="9723439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684" tIns="0" rIns="20684" bIns="0" anchor="b"/>
          <a:lstStyle>
            <a:lvl1pPr defTabSz="10461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61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61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61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61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100" b="0" i="1"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" y="9723439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68" tIns="49334" rIns="98668" bIns="49334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" y="0"/>
            <a:ext cx="3074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68" tIns="49334" rIns="98668" bIns="49334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44565" y="4864101"/>
            <a:ext cx="5208586" cy="460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66" tIns="53433" rIns="106866" bIns="53433"/>
          <a:lstStyle/>
          <a:p>
            <a:pPr defTabSz="1050579"/>
            <a:endParaRPr lang="en-US" altLang="ko-KR" smtClean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smtClean="0">
                <a:latin typeface="Arial" panose="020B0604020202020204" pitchFamily="34" charset="0"/>
              </a:rPr>
              <a:t>11 min</a:t>
            </a:r>
            <a:endParaRPr lang="ko-KR" altLang="en-US" smtClean="0">
              <a:latin typeface="Arial" panose="020B0604020202020204" pitchFamily="34" charset="0"/>
            </a:endParaRPr>
          </a:p>
        </p:txBody>
      </p:sp>
      <p:sp>
        <p:nvSpPr>
          <p:cNvPr id="11268" name="슬라이드 번호 개체 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139" y="9721851"/>
            <a:ext cx="307657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/>
          <a:lstStyle>
            <a:lvl1pPr defTabSz="98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5076" indent="-304700" defTabSz="98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3561" indent="-244395" defTabSz="98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2351" indent="-244395" defTabSz="98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2726" indent="-244395" defTabSz="98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9776" indent="-244395" defTabSz="98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6" indent="-244395" defTabSz="98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73876" indent="-244395" defTabSz="98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25" indent="-244395" defTabSz="98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CE6CFF-F7C2-420C-BB8F-549503C2C411}" type="slidenum">
              <a:rPr lang="en-US" altLang="ko-KR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ko-K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703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644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973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3415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altLang="ko-KR"/>
              <a:t>1/10/07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64770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30EFCEB2-3315-436E-B002-187B996A2CC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7048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19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944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199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53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583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00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20109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2306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ko-KR" sz="1400" b="0" smtClean="0">
                <a:ea typeface="굴림" panose="020B0600000101010101" pitchFamily="50" charset="-127"/>
              </a:rPr>
              <a:t> </a:t>
            </a:r>
            <a:fld id="{7253B40C-7062-4A3F-B053-1F58988A9678}" type="slidenum">
              <a:rPr lang="en-US" altLang="ko-KR" sz="1400" b="0" smtClean="0">
                <a:ea typeface="굴림" panose="020B0600000101010101" pitchFamily="50" charset="-127"/>
              </a:rPr>
              <a:pPr>
                <a:defRPr/>
              </a:pPr>
              <a:t>‹#›</a:t>
            </a:fld>
            <a:endParaRPr lang="en-US" altLang="ko-KR" sz="1400" b="0" smtClean="0">
              <a:ea typeface="굴림" panose="020B0600000101010101" pitchFamily="50" charset="-127"/>
            </a:endParaRPr>
          </a:p>
        </p:txBody>
      </p:sp>
      <p:pic>
        <p:nvPicPr>
          <p:cNvPr id="1029" name="Picture 12" descr="KAIST-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sglab.kaist.ac.kr/papers.htm" TargetMode="External"/><Relationship Id="rId7" Type="http://schemas.openxmlformats.org/officeDocument/2006/relationships/hyperlink" Target="CCD.m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DE.mp4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://www.youtube.com/user/sglabkaist" TargetMode="External"/><Relationship Id="rId9" Type="http://schemas.openxmlformats.org/officeDocument/2006/relationships/hyperlink" Target="RACBVH_eg09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wmf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4.wmf"/><Relationship Id="rId5" Type="http://schemas.openxmlformats.org/officeDocument/2006/relationships/image" Target="../media/image46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5.png"/><Relationship Id="rId9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SIGA09_Sub.mov" TargetMode="External"/><Relationship Id="rId5" Type="http://schemas.openxmlformats.org/officeDocument/2006/relationships/image" Target="../media/image11.png"/><Relationship Id="rId4" Type="http://schemas.openxmlformats.org/officeDocument/2006/relationships/hyperlink" Target="&#51228;11&#54924;%20&#48120;&#47000;&#51088;&#46041;&#52264;%20&#44592;&#49696;&#44277;&#47784;&#51204;%20&#48376;&#49440;&#45824;&#54924;%20&#51452;&#54665;&#50689;&#49345;(short).av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kesen.huang.googlepages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glab.kaist.ac.kr/~sungeui/C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Julia.ex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s380ta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CS380: Computer Graphics</a:t>
            </a:r>
          </a:p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400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Introduction</a:t>
            </a:r>
          </a:p>
        </p:txBody>
      </p:sp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496888" y="3679825"/>
            <a:ext cx="8153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Sung-Eui Yoon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(</a:t>
            </a:r>
            <a:r>
              <a:rPr lang="ko-KR" altLang="en-US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윤성의</a:t>
            </a: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)</a:t>
            </a:r>
          </a:p>
        </p:txBody>
      </p:sp>
      <p:pic>
        <p:nvPicPr>
          <p:cNvPr id="4100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29"/>
          <p:cNvSpPr txBox="1">
            <a:spLocks noChangeArrowheads="1"/>
          </p:cNvSpPr>
          <p:nvPr/>
        </p:nvSpPr>
        <p:spPr bwMode="auto">
          <a:xfrm>
            <a:off x="1608138" y="4968875"/>
            <a:ext cx="5422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Course URL: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http://sglab.kaist.ac.kr/~sungeui/CG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ransition advTm="148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Application of Computer Graphics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Games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Movies and film special effects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Product design and analysis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Medical applications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Scientific visualization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Games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4580" name="Picture 2" descr="http://www.thezeal.com/blog/wp-content/uploads/2006/04/starcra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235200"/>
            <a:ext cx="4179887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828800" y="5470525"/>
            <a:ext cx="1468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2D game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24582" name="Picture 4" descr="http://xboxmedia.gamespy.com/xbox/image/article/635/635659/tom-clancys-rainbow-six-lockdown-20050721064941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235200"/>
            <a:ext cx="41783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5489575" y="5470525"/>
            <a:ext cx="28495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3D shooting game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Large-Scale Open World w/ High Quality Rendering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Witcher</a:t>
            </a:r>
            <a:r>
              <a:rPr lang="en-US" altLang="ko-KR" dirty="0" smtClean="0"/>
              <a:t> 3</a:t>
            </a:r>
          </a:p>
          <a:p>
            <a:pPr lvl="1"/>
            <a:r>
              <a:rPr lang="en-US" altLang="ko-KR" dirty="0" smtClean="0"/>
              <a:t>Used its own engine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" y="2331720"/>
            <a:ext cx="7495821" cy="4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High Quality Mobile Games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Lineage 2 – Revolution</a:t>
            </a:r>
          </a:p>
          <a:p>
            <a:pPr lvl="1"/>
            <a:r>
              <a:rPr lang="en-US" altLang="ko-KR" dirty="0" smtClean="0"/>
              <a:t>Based on Unreal engine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222" y="3997325"/>
            <a:ext cx="2857500" cy="1600200"/>
          </a:xfrm>
          <a:prstGeom prst="rect">
            <a:avLst/>
          </a:prstGeom>
        </p:spPr>
      </p:pic>
      <p:pic>
        <p:nvPicPr>
          <p:cNvPr id="51202" name="Picture 2" descr="Image result for 리니지 레볼루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" y="2644774"/>
            <a:ext cx="52482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Game Industry at Korea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662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One of biggest IT sectors in Korea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A game company can have its own pro. Baseball team (e.g., NC Dinos)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3036888"/>
            <a:ext cx="627856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>
            <a:spLocks noChangeArrowheads="1"/>
          </p:cNvSpPr>
          <p:nvPr/>
        </p:nvSpPr>
        <p:spPr bwMode="auto">
          <a:xfrm>
            <a:off x="1703388" y="4405313"/>
            <a:ext cx="61769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ko-KR" altLang="en-US" sz="2400">
                <a:latin typeface="Arial" panose="020B0604020202020204" pitchFamily="34" charset="0"/>
                <a:ea typeface="굴림" panose="020B0600000101010101" pitchFamily="50" charset="-127"/>
              </a:rPr>
              <a:t>새롭게 창단하는 구단은 모기업의 당기 순이익이 </a:t>
            </a: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1</a:t>
            </a:r>
            <a:r>
              <a:rPr lang="ko-KR" altLang="en-US" sz="2400">
                <a:latin typeface="Arial" panose="020B0604020202020204" pitchFamily="34" charset="0"/>
                <a:ea typeface="굴림" panose="020B0600000101010101" pitchFamily="50" charset="-127"/>
              </a:rPr>
              <a:t>천억원 이상이거나</a:t>
            </a: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, …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Movies and Film Special Effects 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8675" name="Picture 2" descr="http://www.waynescomics.com/images/Cards/T/toy%20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214563"/>
            <a:ext cx="42021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://www.the-reel-mccoy.com/movies/1999/images/matrix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214563"/>
            <a:ext cx="44116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746250" y="5219700"/>
            <a:ext cx="1546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Toy story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6316663" y="5237163"/>
            <a:ext cx="109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Matrix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3D Movies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847850"/>
            <a:ext cx="7027862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4130675" y="6002338"/>
            <a:ext cx="1133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Avatar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3D TV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3135313" y="6002338"/>
            <a:ext cx="2525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Samsung 3D TV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32772" name="Picture 2" descr="Samsung 3D AMO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638300"/>
            <a:ext cx="650081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Head-Mounted Display (HMD) for VR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48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34820" name="Picture 2" descr="Oculus Rift With Rendering for Each 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720850"/>
            <a:ext cx="78486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HoloLens for Augmented Reality (AR)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58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35844" name="Picture 2" descr="http://cdn.arstechnica.net/wp-content/uploads/2015/01/Microsoft-HoloLens-Family-Room-RGB-640x4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587500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://cdn.arstechnica.net/wp-content/uploads/2015/01/Microsoft-HoloLens-RGB-640x3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t="18524" r="6773" b="18250"/>
          <a:stretch>
            <a:fillRect/>
          </a:stretch>
        </p:blipFill>
        <p:spPr bwMode="auto">
          <a:xfrm>
            <a:off x="4830763" y="4911725"/>
            <a:ext cx="41402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3"/>
          <p:cNvSpPr txBox="1">
            <a:spLocks noChangeArrowheads="1"/>
          </p:cNvSpPr>
          <p:nvPr/>
        </p:nvSpPr>
        <p:spPr bwMode="auto">
          <a:xfrm>
            <a:off x="4111625" y="6396038"/>
            <a:ext cx="646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MS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About the Instructor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Main Research Focus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Handle massive data for various computer graphics and geometric problems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Paper and video: </a:t>
            </a:r>
            <a:r>
              <a:rPr lang="en-US" altLang="ko-KR" smtClean="0">
                <a:ea typeface="굴림" panose="020B0600000101010101" pitchFamily="50" charset="-127"/>
                <a:hlinkClick r:id="rId3"/>
              </a:rPr>
              <a:t>http://sglab.kaist.ac.kr/papers.htm</a:t>
            </a:r>
            <a:endParaRPr lang="en-US" altLang="ko-KR" smtClean="0">
              <a:ea typeface="굴림" panose="020B0600000101010101" pitchFamily="50" charset="-127"/>
            </a:endParaRP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YouTube videos: </a:t>
            </a:r>
            <a:r>
              <a:rPr lang="en-US" altLang="ko-KR" smtClean="0">
                <a:ea typeface="굴림" panose="020B0600000101010101" pitchFamily="50" charset="-127"/>
                <a:hlinkClick r:id="rId4"/>
              </a:rPr>
              <a:t>http://www.youtube.com/user/sglabkaist</a:t>
            </a:r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endParaRPr lang="ko-KR" altLang="en-US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6148" name="Picture 4" descr="DE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765675"/>
            <a:ext cx="2879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sglab.kaist.ac.kr/PCCD/cloth2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4765675"/>
            <a:ext cx="19208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sglab.kaist.ac.kr/RACBVH/stmatthew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476567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Killer App. For AR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75" y="1587500"/>
            <a:ext cx="76009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02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Product Design and Analysis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2100" lvl="1" indent="-292100">
              <a:spcBef>
                <a:spcPts val="600"/>
              </a:spcBef>
            </a:pPr>
            <a:r>
              <a:rPr lang="en-US" altLang="ko-KR" sz="2800" smtClean="0">
                <a:ea typeface="굴림" panose="020B0600000101010101" pitchFamily="50" charset="-127"/>
              </a:rPr>
              <a:t>Computer-aided design (CAD)</a:t>
            </a:r>
          </a:p>
          <a:p>
            <a:pPr marL="292100" lvl="1" indent="-292100">
              <a:spcBef>
                <a:spcPts val="600"/>
              </a:spcBef>
            </a:pPr>
            <a:endParaRPr lang="ko-KR" altLang="en-US" sz="3200" smtClean="0">
              <a:ea typeface="굴림" panose="020B0600000101010101" pitchFamily="50" charset="-127"/>
            </a:endParaRPr>
          </a:p>
        </p:txBody>
      </p:sp>
      <p:pic>
        <p:nvPicPr>
          <p:cNvPr id="36868" name="Picture 4" descr="fulllen-de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/>
          <a:stretch>
            <a:fillRect/>
          </a:stretch>
        </p:blipFill>
        <p:spPr bwMode="auto">
          <a:xfrm>
            <a:off x="419100" y="4398963"/>
            <a:ext cx="815975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files.turbosquid.com/Preview/Content_on_5_21_2004_06_31_02/tank%20fire%20final.jpg29587bc8-d2d1-48a6-bba9-23a1df498e07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2079625"/>
            <a:ext cx="309245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2332038"/>
            <a:ext cx="33797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Medical Applications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Visualizing data of CT, MRI, etc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38916" name="Picture 2" descr="Rapi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76450"/>
            <a:ext cx="418147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4173538" y="6400800"/>
            <a:ext cx="14684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200" b="0">
                <a:latin typeface="Arial" panose="020B0604020202020204" pitchFamily="34" charset="0"/>
                <a:ea typeface="굴림" panose="020B0600000101010101" pitchFamily="50" charset="-127"/>
              </a:rPr>
              <a:t>Rapidia homepage</a:t>
            </a:r>
            <a:endParaRPr lang="ko-KR" altLang="en-US" sz="1200" b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38918" name="Picture 4" descr="http://infinitt.en.ec21.com/co/i/infinitt/upimg/4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3919538"/>
            <a:ext cx="5081588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Medical Applications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Visualizing data of CT, MRI, etc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6297613" y="6045200"/>
            <a:ext cx="8493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200" b="0">
                <a:latin typeface="Arial" panose="020B0604020202020204" pitchFamily="34" charset="0"/>
                <a:ea typeface="굴림" panose="020B0600000101010101" pitchFamily="50" charset="-127"/>
              </a:rPr>
              <a:t>Wikipedia</a:t>
            </a:r>
            <a:endParaRPr lang="ko-KR" altLang="en-US" sz="1200" b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40965" name="Picture 6" descr="VolRenderShearWar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109788"/>
            <a:ext cx="41751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2806700" y="6323013"/>
            <a:ext cx="2730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Mouse  skull (CT)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Scientific Applications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Weather visualization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43012" name="Picture 6" descr="Katrina_SST459x369s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6"/>
          <a:stretch>
            <a:fillRect/>
          </a:stretch>
        </p:blipFill>
        <p:spPr bwMode="auto">
          <a:xfrm>
            <a:off x="1914525" y="2227263"/>
            <a:ext cx="46196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6750050" y="4921250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b="0">
                <a:latin typeface="Arial" panose="020B0604020202020204" pitchFamily="34" charset="0"/>
                <a:ea typeface="굴림" panose="020B0600000101010101" pitchFamily="50" charset="-127"/>
              </a:rPr>
              <a:t>LLNL</a:t>
            </a:r>
            <a:endParaRPr lang="ko-KR" altLang="en-US" sz="1400" b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Topics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ko-KR" sz="2400" smtClean="0">
                <a:ea typeface="굴림" panose="020B0600000101010101" pitchFamily="50" charset="-127"/>
              </a:rPr>
              <a:t>Mathematical tools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3D models and interaction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Hidden surface removal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Rasterization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Lighting and shading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Shadows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Texture mapping</a:t>
            </a:r>
          </a:p>
          <a:p>
            <a:endParaRPr lang="en-US" altLang="ko-KR" sz="2400" smtClean="0">
              <a:ea typeface="굴림" panose="020B0600000101010101" pitchFamily="50" charset="-127"/>
            </a:endParaRPr>
          </a:p>
          <a:p>
            <a:endParaRPr lang="en-US" altLang="ko-KR" sz="2400" smtClean="0">
              <a:ea typeface="굴림" panose="020B0600000101010101" pitchFamily="50" charset="-127"/>
            </a:endParaRP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ko-KR" sz="2400" smtClean="0">
                <a:ea typeface="굴림" panose="020B0600000101010101" pitchFamily="50" charset="-127"/>
              </a:rPr>
              <a:t>Ray tracing 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Global illumination 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Curves and surfaces 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Simplification and levels of detail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Collision detection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Graphics hardware, etc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Mathematical Tools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Homogeneous coordinates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Vectors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Planes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Frames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Transformations</a:t>
            </a:r>
          </a:p>
        </p:txBody>
      </p:sp>
      <p:pic>
        <p:nvPicPr>
          <p:cNvPr id="47108" name="Picture 5" descr="ro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2" b="68167"/>
          <a:stretch>
            <a:fillRect/>
          </a:stretch>
        </p:blipFill>
        <p:spPr bwMode="auto">
          <a:xfrm>
            <a:off x="4191000" y="2057400"/>
            <a:ext cx="2971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 descr="map4pa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33800"/>
            <a:ext cx="22590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rvec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3D Models and Interaction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876800" cy="4373563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Loading and view models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Picking and selection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Modeling a trackball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Virtual reality (VR) is all about interaction</a:t>
            </a:r>
          </a:p>
        </p:txBody>
      </p:sp>
      <p:pic>
        <p:nvPicPr>
          <p:cNvPr id="49156" name="Picture 7" descr="cowF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690813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81"/>
          <p:cNvGrpSpPr>
            <a:grpSpLocks/>
          </p:cNvGrpSpPr>
          <p:nvPr/>
        </p:nvGrpSpPr>
        <p:grpSpPr bwMode="auto">
          <a:xfrm>
            <a:off x="6324600" y="1676400"/>
            <a:ext cx="1828800" cy="1768475"/>
            <a:chOff x="3792" y="1008"/>
            <a:chExt cx="1440" cy="1392"/>
          </a:xfrm>
        </p:grpSpPr>
        <p:sp>
          <p:nvSpPr>
            <p:cNvPr id="49171" name="Freeform 17"/>
            <p:cNvSpPr>
              <a:spLocks/>
            </p:cNvSpPr>
            <p:nvPr/>
          </p:nvSpPr>
          <p:spPr bwMode="auto">
            <a:xfrm>
              <a:off x="4480" y="1416"/>
              <a:ext cx="320" cy="328"/>
            </a:xfrm>
            <a:custGeom>
              <a:avLst/>
              <a:gdLst>
                <a:gd name="T0" fmla="*/ 32 w 320"/>
                <a:gd name="T1" fmla="*/ 120 h 328"/>
                <a:gd name="T2" fmla="*/ 32 w 320"/>
                <a:gd name="T3" fmla="*/ 264 h 328"/>
                <a:gd name="T4" fmla="*/ 224 w 320"/>
                <a:gd name="T5" fmla="*/ 312 h 328"/>
                <a:gd name="T6" fmla="*/ 320 w 320"/>
                <a:gd name="T7" fmla="*/ 168 h 328"/>
                <a:gd name="T8" fmla="*/ 224 w 320"/>
                <a:gd name="T9" fmla="*/ 24 h 328"/>
                <a:gd name="T10" fmla="*/ 32 w 320"/>
                <a:gd name="T11" fmla="*/ 24 h 3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0"/>
                <a:gd name="T19" fmla="*/ 0 h 328"/>
                <a:gd name="T20" fmla="*/ 320 w 320"/>
                <a:gd name="T21" fmla="*/ 328 h 3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0" h="328">
                  <a:moveTo>
                    <a:pt x="32" y="120"/>
                  </a:moveTo>
                  <a:cubicBezTo>
                    <a:pt x="32" y="144"/>
                    <a:pt x="0" y="232"/>
                    <a:pt x="32" y="264"/>
                  </a:cubicBezTo>
                  <a:cubicBezTo>
                    <a:pt x="64" y="296"/>
                    <a:pt x="176" y="328"/>
                    <a:pt x="224" y="312"/>
                  </a:cubicBezTo>
                  <a:cubicBezTo>
                    <a:pt x="272" y="296"/>
                    <a:pt x="320" y="216"/>
                    <a:pt x="320" y="168"/>
                  </a:cubicBezTo>
                  <a:cubicBezTo>
                    <a:pt x="320" y="120"/>
                    <a:pt x="272" y="48"/>
                    <a:pt x="224" y="24"/>
                  </a:cubicBezTo>
                  <a:cubicBezTo>
                    <a:pt x="176" y="0"/>
                    <a:pt x="72" y="24"/>
                    <a:pt x="32" y="24"/>
                  </a:cubicBezTo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49172" name="Group 18"/>
            <p:cNvGrpSpPr>
              <a:grpSpLocks/>
            </p:cNvGrpSpPr>
            <p:nvPr/>
          </p:nvGrpSpPr>
          <p:grpSpPr bwMode="auto">
            <a:xfrm>
              <a:off x="3792" y="1104"/>
              <a:ext cx="1440" cy="1296"/>
              <a:chOff x="3792" y="1104"/>
              <a:chExt cx="1440" cy="1296"/>
            </a:xfrm>
          </p:grpSpPr>
          <p:sp>
            <p:nvSpPr>
              <p:cNvPr id="49190" name="Line 19"/>
              <p:cNvSpPr>
                <a:spLocks noChangeShapeType="1"/>
              </p:cNvSpPr>
              <p:nvPr/>
            </p:nvSpPr>
            <p:spPr bwMode="auto">
              <a:xfrm flipH="1">
                <a:off x="3888" y="1488"/>
                <a:ext cx="384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1" name="Line 20"/>
              <p:cNvSpPr>
                <a:spLocks noChangeShapeType="1"/>
              </p:cNvSpPr>
              <p:nvPr/>
            </p:nvSpPr>
            <p:spPr bwMode="auto">
              <a:xfrm>
                <a:off x="4272" y="1488"/>
                <a:ext cx="336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2" name="Line 21"/>
              <p:cNvSpPr>
                <a:spLocks noChangeShapeType="1"/>
              </p:cNvSpPr>
              <p:nvPr/>
            </p:nvSpPr>
            <p:spPr bwMode="auto">
              <a:xfrm>
                <a:off x="3888" y="1776"/>
                <a:ext cx="72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3" name="Line 22"/>
              <p:cNvSpPr>
                <a:spLocks noChangeShapeType="1"/>
              </p:cNvSpPr>
              <p:nvPr/>
            </p:nvSpPr>
            <p:spPr bwMode="auto">
              <a:xfrm flipV="1">
                <a:off x="4272" y="120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4" name="Line 23"/>
              <p:cNvSpPr>
                <a:spLocks noChangeShapeType="1"/>
              </p:cNvSpPr>
              <p:nvPr/>
            </p:nvSpPr>
            <p:spPr bwMode="auto">
              <a:xfrm>
                <a:off x="4704" y="1200"/>
                <a:ext cx="19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5" name="Line 24"/>
              <p:cNvSpPr>
                <a:spLocks noChangeShapeType="1"/>
              </p:cNvSpPr>
              <p:nvPr/>
            </p:nvSpPr>
            <p:spPr bwMode="auto">
              <a:xfrm flipV="1">
                <a:off x="4608" y="1680"/>
                <a:ext cx="28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6" name="Line 25"/>
              <p:cNvSpPr>
                <a:spLocks noChangeShapeType="1"/>
              </p:cNvSpPr>
              <p:nvPr/>
            </p:nvSpPr>
            <p:spPr bwMode="auto">
              <a:xfrm flipH="1">
                <a:off x="4560" y="1872"/>
                <a:ext cx="48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7" name="Line 26"/>
              <p:cNvSpPr>
                <a:spLocks noChangeShapeType="1"/>
              </p:cNvSpPr>
              <p:nvPr/>
            </p:nvSpPr>
            <p:spPr bwMode="auto">
              <a:xfrm>
                <a:off x="4608" y="1872"/>
                <a:ext cx="33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8" name="Line 27"/>
              <p:cNvSpPr>
                <a:spLocks noChangeShapeType="1"/>
              </p:cNvSpPr>
              <p:nvPr/>
            </p:nvSpPr>
            <p:spPr bwMode="auto">
              <a:xfrm>
                <a:off x="3888" y="1776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99" name="Line 28"/>
              <p:cNvSpPr>
                <a:spLocks noChangeShapeType="1"/>
              </p:cNvSpPr>
              <p:nvPr/>
            </p:nvSpPr>
            <p:spPr bwMode="auto">
              <a:xfrm>
                <a:off x="4896" y="1680"/>
                <a:ext cx="19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0" name="Line 29"/>
              <p:cNvSpPr>
                <a:spLocks noChangeShapeType="1"/>
              </p:cNvSpPr>
              <p:nvPr/>
            </p:nvSpPr>
            <p:spPr bwMode="auto">
              <a:xfrm flipH="1">
                <a:off x="4944" y="201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1" name="Line 30"/>
              <p:cNvSpPr>
                <a:spLocks noChangeShapeType="1"/>
              </p:cNvSpPr>
              <p:nvPr/>
            </p:nvSpPr>
            <p:spPr bwMode="auto">
              <a:xfrm flipH="1">
                <a:off x="4560" y="2160"/>
                <a:ext cx="38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2" name="Line 31"/>
              <p:cNvSpPr>
                <a:spLocks noChangeShapeType="1"/>
              </p:cNvSpPr>
              <p:nvPr/>
            </p:nvSpPr>
            <p:spPr bwMode="auto">
              <a:xfrm flipV="1">
                <a:off x="4896" y="1248"/>
                <a:ext cx="144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3" name="Line 32"/>
              <p:cNvSpPr>
                <a:spLocks noChangeShapeType="1"/>
              </p:cNvSpPr>
              <p:nvPr/>
            </p:nvSpPr>
            <p:spPr bwMode="auto">
              <a:xfrm>
                <a:off x="4896" y="1680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4" name="Line 33"/>
              <p:cNvSpPr>
                <a:spLocks noChangeShapeType="1"/>
              </p:cNvSpPr>
              <p:nvPr/>
            </p:nvSpPr>
            <p:spPr bwMode="auto">
              <a:xfrm>
                <a:off x="5088" y="2016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5" name="Line 34"/>
              <p:cNvSpPr>
                <a:spLocks noChangeShapeType="1"/>
              </p:cNvSpPr>
              <p:nvPr/>
            </p:nvSpPr>
            <p:spPr bwMode="auto">
              <a:xfrm>
                <a:off x="5088" y="201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6" name="Line 35"/>
              <p:cNvSpPr>
                <a:spLocks noChangeShapeType="1"/>
              </p:cNvSpPr>
              <p:nvPr/>
            </p:nvSpPr>
            <p:spPr bwMode="auto">
              <a:xfrm>
                <a:off x="4944" y="21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7" name="Line 36"/>
              <p:cNvSpPr>
                <a:spLocks noChangeShapeType="1"/>
              </p:cNvSpPr>
              <p:nvPr/>
            </p:nvSpPr>
            <p:spPr bwMode="auto">
              <a:xfrm>
                <a:off x="4944" y="216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8" name="Line 37"/>
              <p:cNvSpPr>
                <a:spLocks noChangeShapeType="1"/>
              </p:cNvSpPr>
              <p:nvPr/>
            </p:nvSpPr>
            <p:spPr bwMode="auto">
              <a:xfrm>
                <a:off x="4560" y="2304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09" name="Line 38"/>
              <p:cNvSpPr>
                <a:spLocks noChangeShapeType="1"/>
              </p:cNvSpPr>
              <p:nvPr/>
            </p:nvSpPr>
            <p:spPr bwMode="auto">
              <a:xfrm flipH="1">
                <a:off x="4512" y="2304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0" name="Line 39"/>
              <p:cNvSpPr>
                <a:spLocks noChangeShapeType="1"/>
              </p:cNvSpPr>
              <p:nvPr/>
            </p:nvSpPr>
            <p:spPr bwMode="auto">
              <a:xfrm>
                <a:off x="3888" y="17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1" name="Line 40"/>
              <p:cNvSpPr>
                <a:spLocks noChangeShapeType="1"/>
              </p:cNvSpPr>
              <p:nvPr/>
            </p:nvSpPr>
            <p:spPr bwMode="auto">
              <a:xfrm flipH="1">
                <a:off x="3792" y="177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2" name="Line 41"/>
              <p:cNvSpPr>
                <a:spLocks noChangeShapeType="1"/>
              </p:cNvSpPr>
              <p:nvPr/>
            </p:nvSpPr>
            <p:spPr bwMode="auto">
              <a:xfrm flipH="1" flipV="1">
                <a:off x="3840" y="1632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3" name="Line 42"/>
              <p:cNvSpPr>
                <a:spLocks noChangeShapeType="1"/>
              </p:cNvSpPr>
              <p:nvPr/>
            </p:nvSpPr>
            <p:spPr bwMode="auto">
              <a:xfrm flipV="1">
                <a:off x="4272" y="1296"/>
                <a:ext cx="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4" name="Line 43"/>
              <p:cNvSpPr>
                <a:spLocks noChangeShapeType="1"/>
              </p:cNvSpPr>
              <p:nvPr/>
            </p:nvSpPr>
            <p:spPr bwMode="auto">
              <a:xfrm flipH="1" flipV="1">
                <a:off x="4128" y="1392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5" name="Line 44"/>
              <p:cNvSpPr>
                <a:spLocks noChangeShapeType="1"/>
              </p:cNvSpPr>
              <p:nvPr/>
            </p:nvSpPr>
            <p:spPr bwMode="auto">
              <a:xfrm>
                <a:off x="4704" y="120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6" name="Line 45"/>
              <p:cNvSpPr>
                <a:spLocks noChangeShapeType="1"/>
              </p:cNvSpPr>
              <p:nvPr/>
            </p:nvSpPr>
            <p:spPr bwMode="auto">
              <a:xfrm flipH="1">
                <a:off x="4608" y="120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217" name="Line 46"/>
              <p:cNvSpPr>
                <a:spLocks noChangeShapeType="1"/>
              </p:cNvSpPr>
              <p:nvPr/>
            </p:nvSpPr>
            <p:spPr bwMode="auto">
              <a:xfrm flipV="1">
                <a:off x="4704" y="1104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49173" name="Oval 47"/>
            <p:cNvSpPr>
              <a:spLocks noChangeArrowheads="1"/>
            </p:cNvSpPr>
            <p:nvPr/>
          </p:nvSpPr>
          <p:spPr bwMode="auto">
            <a:xfrm>
              <a:off x="4584" y="18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49174" name="Oval 48"/>
            <p:cNvSpPr>
              <a:spLocks noChangeArrowheads="1"/>
            </p:cNvSpPr>
            <p:nvPr/>
          </p:nvSpPr>
          <p:spPr bwMode="auto">
            <a:xfrm>
              <a:off x="4540" y="22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49175" name="Oval 49"/>
            <p:cNvSpPr>
              <a:spLocks noChangeArrowheads="1"/>
            </p:cNvSpPr>
            <p:nvPr/>
          </p:nvSpPr>
          <p:spPr bwMode="auto">
            <a:xfrm>
              <a:off x="4920" y="21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49176" name="Oval 50"/>
            <p:cNvSpPr>
              <a:spLocks noChangeArrowheads="1"/>
            </p:cNvSpPr>
            <p:nvPr/>
          </p:nvSpPr>
          <p:spPr bwMode="auto">
            <a:xfrm>
              <a:off x="4872" y="16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49177" name="Oval 51"/>
            <p:cNvSpPr>
              <a:spLocks noChangeArrowheads="1"/>
            </p:cNvSpPr>
            <p:nvPr/>
          </p:nvSpPr>
          <p:spPr bwMode="auto">
            <a:xfrm>
              <a:off x="3864" y="17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49178" name="Oval 52"/>
            <p:cNvSpPr>
              <a:spLocks noChangeArrowheads="1"/>
            </p:cNvSpPr>
            <p:nvPr/>
          </p:nvSpPr>
          <p:spPr bwMode="auto">
            <a:xfrm>
              <a:off x="4248" y="14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49179" name="Oval 53"/>
            <p:cNvSpPr>
              <a:spLocks noChangeArrowheads="1"/>
            </p:cNvSpPr>
            <p:nvPr/>
          </p:nvSpPr>
          <p:spPr bwMode="auto">
            <a:xfrm>
              <a:off x="5064" y="19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49180" name="Oval 54"/>
            <p:cNvSpPr>
              <a:spLocks noChangeArrowheads="1"/>
            </p:cNvSpPr>
            <p:nvPr/>
          </p:nvSpPr>
          <p:spPr bwMode="auto">
            <a:xfrm>
              <a:off x="4680" y="11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en-US" sz="2400"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grpSp>
          <p:nvGrpSpPr>
            <p:cNvPr id="49181" name="Group 55"/>
            <p:cNvGrpSpPr>
              <a:grpSpLocks/>
            </p:cNvGrpSpPr>
            <p:nvPr/>
          </p:nvGrpSpPr>
          <p:grpSpPr bwMode="auto">
            <a:xfrm>
              <a:off x="3840" y="1008"/>
              <a:ext cx="1248" cy="1292"/>
              <a:chOff x="3840" y="1008"/>
              <a:chExt cx="1248" cy="1292"/>
            </a:xfrm>
          </p:grpSpPr>
          <p:sp>
            <p:nvSpPr>
              <p:cNvPr id="49182" name="Line 56"/>
              <p:cNvSpPr>
                <a:spLocks noChangeShapeType="1"/>
              </p:cNvSpPr>
              <p:nvPr/>
            </p:nvSpPr>
            <p:spPr bwMode="auto">
              <a:xfrm flipV="1">
                <a:off x="4608" y="1632"/>
                <a:ext cx="48" cy="24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83" name="Line 57"/>
              <p:cNvSpPr>
                <a:spLocks noChangeShapeType="1"/>
              </p:cNvSpPr>
              <p:nvPr/>
            </p:nvSpPr>
            <p:spPr bwMode="auto">
              <a:xfrm flipV="1">
                <a:off x="4564" y="2060"/>
                <a:ext cx="48" cy="24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84" name="Line 58"/>
              <p:cNvSpPr>
                <a:spLocks noChangeShapeType="1"/>
              </p:cNvSpPr>
              <p:nvPr/>
            </p:nvSpPr>
            <p:spPr bwMode="auto">
              <a:xfrm flipH="1" flipV="1">
                <a:off x="4896" y="196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85" name="Line 59"/>
              <p:cNvSpPr>
                <a:spLocks noChangeShapeType="1"/>
              </p:cNvSpPr>
              <p:nvPr/>
            </p:nvSpPr>
            <p:spPr bwMode="auto">
              <a:xfrm flipH="1" flipV="1">
                <a:off x="4848" y="148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86" name="Line 60"/>
              <p:cNvSpPr>
                <a:spLocks noChangeShapeType="1"/>
              </p:cNvSpPr>
              <p:nvPr/>
            </p:nvSpPr>
            <p:spPr bwMode="auto">
              <a:xfrm flipH="1" flipV="1">
                <a:off x="3840" y="1584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87" name="Line 61"/>
              <p:cNvSpPr>
                <a:spLocks noChangeShapeType="1"/>
              </p:cNvSpPr>
              <p:nvPr/>
            </p:nvSpPr>
            <p:spPr bwMode="auto">
              <a:xfrm flipV="1">
                <a:off x="4272" y="129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88" name="Line 62"/>
              <p:cNvSpPr>
                <a:spLocks noChangeShapeType="1"/>
              </p:cNvSpPr>
              <p:nvPr/>
            </p:nvSpPr>
            <p:spPr bwMode="auto">
              <a:xfrm flipH="1" flipV="1">
                <a:off x="5088" y="182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189" name="Line 63"/>
              <p:cNvSpPr>
                <a:spLocks noChangeShapeType="1"/>
              </p:cNvSpPr>
              <p:nvPr/>
            </p:nvSpPr>
            <p:spPr bwMode="auto">
              <a:xfrm flipH="1" flipV="1">
                <a:off x="4704" y="1008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grpSp>
        <p:nvGrpSpPr>
          <p:cNvPr id="49158" name="Group 80"/>
          <p:cNvGrpSpPr>
            <a:grpSpLocks/>
          </p:cNvGrpSpPr>
          <p:nvPr/>
        </p:nvGrpSpPr>
        <p:grpSpPr bwMode="auto">
          <a:xfrm>
            <a:off x="2362200" y="5105400"/>
            <a:ext cx="2895600" cy="1169988"/>
            <a:chOff x="960" y="2496"/>
            <a:chExt cx="3695" cy="1488"/>
          </a:xfrm>
        </p:grpSpPr>
        <p:pic>
          <p:nvPicPr>
            <p:cNvPr id="49160" name="Picture 69" descr="trackb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496"/>
              <a:ext cx="3695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61" name="Group 70"/>
            <p:cNvGrpSpPr>
              <a:grpSpLocks/>
            </p:cNvGrpSpPr>
            <p:nvPr/>
          </p:nvGrpSpPr>
          <p:grpSpPr bwMode="auto">
            <a:xfrm>
              <a:off x="2880" y="2544"/>
              <a:ext cx="772" cy="1104"/>
              <a:chOff x="2880" y="2352"/>
              <a:chExt cx="772" cy="1104"/>
            </a:xfrm>
          </p:grpSpPr>
          <p:sp>
            <p:nvSpPr>
              <p:cNvPr id="49169" name="Line 71"/>
              <p:cNvSpPr>
                <a:spLocks noChangeShapeType="1"/>
              </p:cNvSpPr>
              <p:nvPr/>
            </p:nvSpPr>
            <p:spPr bwMode="auto">
              <a:xfrm flipV="1">
                <a:off x="2880" y="2640"/>
                <a:ext cx="672" cy="8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aphicFrame>
            <p:nvGraphicFramePr>
              <p:cNvPr id="49170" name="Object 4"/>
              <p:cNvGraphicFramePr>
                <a:graphicFrameLocks noChangeAspect="1"/>
              </p:cNvGraphicFramePr>
              <p:nvPr/>
            </p:nvGraphicFramePr>
            <p:xfrm>
              <a:off x="3504" y="2352"/>
              <a:ext cx="148" cy="1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257" name="Equation" r:id="rId6" imgW="126780" imgH="164814" progId="Equation.3">
                      <p:embed/>
                    </p:oleObj>
                  </mc:Choice>
                  <mc:Fallback>
                    <p:oleObj name="Equation" r:id="rId6" imgW="126780" imgH="164814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04" y="2352"/>
                            <a:ext cx="148" cy="1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9162" name="Group 73"/>
            <p:cNvGrpSpPr>
              <a:grpSpLocks/>
            </p:cNvGrpSpPr>
            <p:nvPr/>
          </p:nvGrpSpPr>
          <p:grpSpPr bwMode="auto">
            <a:xfrm>
              <a:off x="1536" y="2736"/>
              <a:ext cx="1344" cy="912"/>
              <a:chOff x="1536" y="2544"/>
              <a:chExt cx="1344" cy="912"/>
            </a:xfrm>
          </p:grpSpPr>
          <p:sp>
            <p:nvSpPr>
              <p:cNvPr id="49167" name="Line 74"/>
              <p:cNvSpPr>
                <a:spLocks noChangeShapeType="1"/>
              </p:cNvSpPr>
              <p:nvPr/>
            </p:nvSpPr>
            <p:spPr bwMode="auto">
              <a:xfrm flipH="1" flipV="1">
                <a:off x="1680" y="2784"/>
                <a:ext cx="1200" cy="67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aphicFrame>
            <p:nvGraphicFramePr>
              <p:cNvPr id="49168" name="Object 3"/>
              <p:cNvGraphicFramePr>
                <a:graphicFrameLocks noChangeAspect="1"/>
              </p:cNvGraphicFramePr>
              <p:nvPr/>
            </p:nvGraphicFramePr>
            <p:xfrm>
              <a:off x="1536" y="2544"/>
              <a:ext cx="133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258" name="Equation" r:id="rId8" imgW="114201" imgH="203024" progId="Equation.3">
                      <p:embed/>
                    </p:oleObj>
                  </mc:Choice>
                  <mc:Fallback>
                    <p:oleObj name="Equation" r:id="rId8" imgW="114201" imgH="203024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2544"/>
                            <a:ext cx="133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9163" name="Group 76"/>
            <p:cNvGrpSpPr>
              <a:grpSpLocks/>
            </p:cNvGrpSpPr>
            <p:nvPr/>
          </p:nvGrpSpPr>
          <p:grpSpPr bwMode="auto">
            <a:xfrm>
              <a:off x="2880" y="3312"/>
              <a:ext cx="1268" cy="336"/>
              <a:chOff x="2880" y="3120"/>
              <a:chExt cx="1268" cy="336"/>
            </a:xfrm>
          </p:grpSpPr>
          <p:sp>
            <p:nvSpPr>
              <p:cNvPr id="49165" name="Line 77"/>
              <p:cNvSpPr>
                <a:spLocks noChangeShapeType="1"/>
              </p:cNvSpPr>
              <p:nvPr/>
            </p:nvSpPr>
            <p:spPr bwMode="auto">
              <a:xfrm flipV="1">
                <a:off x="2880" y="3216"/>
                <a:ext cx="864" cy="24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aphicFrame>
            <p:nvGraphicFramePr>
              <p:cNvPr id="49166" name="Object 2"/>
              <p:cNvGraphicFramePr>
                <a:graphicFrameLocks noChangeAspect="1"/>
              </p:cNvGraphicFramePr>
              <p:nvPr/>
            </p:nvGraphicFramePr>
            <p:xfrm>
              <a:off x="3792" y="3120"/>
              <a:ext cx="356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259" name="Equation" r:id="rId10" imgW="304536" imgH="215713" progId="Equation.3">
                      <p:embed/>
                    </p:oleObj>
                  </mc:Choice>
                  <mc:Fallback>
                    <p:oleObj name="Equation" r:id="rId10" imgW="304536" imgH="215713" progId="Equation.3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" y="3120"/>
                            <a:ext cx="356" cy="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9164" name="Line 79"/>
            <p:cNvSpPr>
              <a:spLocks noChangeShapeType="1"/>
            </p:cNvSpPr>
            <p:nvPr/>
          </p:nvSpPr>
          <p:spPr bwMode="auto">
            <a:xfrm flipH="1">
              <a:off x="1728" y="2832"/>
              <a:ext cx="1824" cy="14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49159" name="Picture 68" descr="trackbal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16557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1353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Hidden Surface Removal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Classic problem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BSP trees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Ray casting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Depth buffering</a:t>
            </a:r>
          </a:p>
        </p:txBody>
      </p:sp>
      <p:grpSp>
        <p:nvGrpSpPr>
          <p:cNvPr id="51205" name="Group 9"/>
          <p:cNvGrpSpPr>
            <a:grpSpLocks/>
          </p:cNvGrpSpPr>
          <p:nvPr/>
        </p:nvGrpSpPr>
        <p:grpSpPr bwMode="auto">
          <a:xfrm>
            <a:off x="381000" y="4191000"/>
            <a:ext cx="5715000" cy="2244725"/>
            <a:chOff x="30" y="2448"/>
            <a:chExt cx="4710" cy="1728"/>
          </a:xfrm>
        </p:grpSpPr>
        <p:pic>
          <p:nvPicPr>
            <p:cNvPr id="512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" y="2448"/>
              <a:ext cx="1842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448"/>
              <a:ext cx="138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448"/>
              <a:ext cx="138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Rasterization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Clipping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Scan conversion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53252" name="Picture 4" descr="edgew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25775"/>
            <a:ext cx="32766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About the Instructor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>
                <a:ea typeface="굴림" panose="020B0600000101010101" pitchFamily="50" charset="-127"/>
              </a:rPr>
              <a:t>Notable recognitions</a:t>
            </a:r>
          </a:p>
          <a:p>
            <a:pPr lvl="1">
              <a:defRPr/>
            </a:pPr>
            <a:r>
              <a:rPr lang="en-US" altLang="ko-KR" dirty="0" smtClean="0">
                <a:ea typeface="굴림" panose="020B0600000101010101" pitchFamily="50" charset="-127"/>
              </a:rPr>
              <a:t>Co-chairs at ACM </a:t>
            </a:r>
            <a:r>
              <a:rPr lang="en-US" altLang="ko-KR" dirty="0" err="1" smtClean="0">
                <a:ea typeface="굴림" panose="020B0600000101010101" pitchFamily="50" charset="-127"/>
              </a:rPr>
              <a:t>Symp</a:t>
            </a:r>
            <a:r>
              <a:rPr lang="en-US" altLang="ko-KR" dirty="0" smtClean="0">
                <a:ea typeface="굴림" panose="020B0600000101010101" pitchFamily="50" charset="-127"/>
              </a:rPr>
              <a:t>. on Interactive 3D Graphics and Games</a:t>
            </a:r>
            <a:endParaRPr lang="en-US" altLang="ko-KR" dirty="0">
              <a:ea typeface="굴림" panose="020B0600000101010101" pitchFamily="50" charset="-127"/>
            </a:endParaRPr>
          </a:p>
          <a:p>
            <a:pPr lvl="1">
              <a:defRPr/>
            </a:pPr>
            <a:r>
              <a:rPr lang="en-US" altLang="ko-KR" dirty="0" smtClean="0">
                <a:ea typeface="굴림" panose="020B0600000101010101" pitchFamily="50" charset="-127"/>
              </a:rPr>
              <a:t>Best paper award at Pacific Graphics</a:t>
            </a:r>
          </a:p>
          <a:p>
            <a:pPr lvl="1">
              <a:defRPr/>
            </a:pPr>
            <a:r>
              <a:rPr lang="en-US" altLang="ko-KR" dirty="0" smtClean="0">
                <a:ea typeface="굴림" panose="020B0600000101010101" pitchFamily="50" charset="-127"/>
              </a:rPr>
              <a:t>Test-of-time award at High Performance Graphics</a:t>
            </a:r>
          </a:p>
          <a:p>
            <a:pPr lvl="1">
              <a:defRPr/>
            </a:pPr>
            <a:endParaRPr lang="en-US" altLang="ko-KR" dirty="0" smtClean="0">
              <a:ea typeface="굴림" panose="020B0600000101010101" pitchFamily="50" charset="-127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ko-KR" dirty="0" smtClean="0">
              <a:ea typeface="굴림" panose="020B0600000101010101" pitchFamily="50" charset="-127"/>
            </a:endParaRPr>
          </a:p>
          <a:p>
            <a:pPr lvl="1">
              <a:defRPr/>
            </a:pPr>
            <a:r>
              <a:rPr lang="en-US" altLang="ko-KR" dirty="0" smtClean="0">
                <a:ea typeface="굴림" panose="020B0600000101010101" pitchFamily="50" charset="-127"/>
              </a:rPr>
              <a:t>Interns/post.doc/collaborations at Disney, Adobe, AMD, Pixar</a:t>
            </a:r>
          </a:p>
          <a:p>
            <a:pPr lvl="1">
              <a:defRPr/>
            </a:pPr>
            <a:r>
              <a:rPr lang="en-US" altLang="ko-KR" dirty="0" smtClean="0">
                <a:ea typeface="굴림" panose="020B0600000101010101" pitchFamily="50" charset="-127"/>
              </a:rPr>
              <a:t>Produced two professors on rendering (GIST) and related </a:t>
            </a:r>
            <a:r>
              <a:rPr lang="en-US" altLang="ko-KR" dirty="0" smtClean="0">
                <a:ea typeface="굴림" panose="020B0600000101010101" pitchFamily="50" charset="-127"/>
              </a:rPr>
              <a:t>topics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pPr lvl="1">
              <a:defRPr/>
            </a:pPr>
            <a:endParaRPr lang="en-US" altLang="ko-KR" dirty="0" smtClean="0">
              <a:ea typeface="굴림" panose="020B0600000101010101" pitchFamily="50" charset="-127"/>
            </a:endParaRPr>
          </a:p>
          <a:p>
            <a:pPr>
              <a:defRPr/>
            </a:pPr>
            <a:endParaRPr lang="ko-KR" altLang="en-US" dirty="0" smtClean="0">
              <a:ea typeface="굴림" panose="020B0600000101010101" pitchFamily="50" charset="-127"/>
            </a:endParaRPr>
          </a:p>
          <a:p>
            <a:pPr>
              <a:defRPr/>
            </a:pPr>
            <a:endParaRPr lang="en-US" altLang="ko-KR" dirty="0" smtClean="0">
              <a:ea typeface="굴림" panose="020B0600000101010101" pitchFamily="50" charset="-127"/>
            </a:endParaRPr>
          </a:p>
        </p:txBody>
      </p:sp>
      <p:pic>
        <p:nvPicPr>
          <p:cNvPr id="8196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r="3020" b="53264"/>
          <a:stretch>
            <a:fillRect/>
          </a:stretch>
        </p:blipFill>
        <p:spPr bwMode="auto">
          <a:xfrm>
            <a:off x="5327650" y="3495675"/>
            <a:ext cx="36195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64" y="6140021"/>
            <a:ext cx="1567043" cy="57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96" y="6108861"/>
            <a:ext cx="514737" cy="6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xar에 대한 이미지 검색결과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94" y="6089220"/>
            <a:ext cx="1275151" cy="6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Lighting and Shading</a:t>
            </a: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5029200" cy="4373563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Flat, gouraud, and phong shading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Empirical and physically-based illumination models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BRDFs</a:t>
            </a:r>
          </a:p>
        </p:txBody>
      </p:sp>
      <p:pic>
        <p:nvPicPr>
          <p:cNvPr id="55300" name="Picture 10" descr="co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6400"/>
            <a:ext cx="31162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1" descr="BR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24250"/>
            <a:ext cx="3048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 descr="coppertra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2"/>
          <a:stretch>
            <a:fillRect/>
          </a:stretch>
        </p:blipFill>
        <p:spPr bwMode="auto">
          <a:xfrm>
            <a:off x="2895600" y="4876800"/>
            <a:ext cx="25892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" descr="coppertra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48"/>
          <a:stretch>
            <a:fillRect/>
          </a:stretch>
        </p:blipFill>
        <p:spPr bwMode="auto">
          <a:xfrm>
            <a:off x="228600" y="4876800"/>
            <a:ext cx="2589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Shadows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Shadow volumes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Shadow maps</a:t>
            </a:r>
          </a:p>
        </p:txBody>
      </p:sp>
      <p:grpSp>
        <p:nvGrpSpPr>
          <p:cNvPr id="57348" name="Group 27"/>
          <p:cNvGrpSpPr>
            <a:grpSpLocks/>
          </p:cNvGrpSpPr>
          <p:nvPr/>
        </p:nvGrpSpPr>
        <p:grpSpPr bwMode="auto">
          <a:xfrm>
            <a:off x="228600" y="4114800"/>
            <a:ext cx="4953000" cy="1981200"/>
            <a:chOff x="144" y="2976"/>
            <a:chExt cx="2838" cy="1104"/>
          </a:xfrm>
        </p:grpSpPr>
        <p:pic>
          <p:nvPicPr>
            <p:cNvPr id="5736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977"/>
              <a:ext cx="918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976"/>
              <a:ext cx="918" cy="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976"/>
              <a:ext cx="918" cy="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49" name="Group 26"/>
          <p:cNvGrpSpPr>
            <a:grpSpLocks/>
          </p:cNvGrpSpPr>
          <p:nvPr/>
        </p:nvGrpSpPr>
        <p:grpSpPr bwMode="auto">
          <a:xfrm>
            <a:off x="5664200" y="3879850"/>
            <a:ext cx="2794000" cy="2454275"/>
            <a:chOff x="3296" y="2444"/>
            <a:chExt cx="1760" cy="1546"/>
          </a:xfrm>
        </p:grpSpPr>
        <p:sp>
          <p:nvSpPr>
            <p:cNvPr id="57354" name="Text Box 7"/>
            <p:cNvSpPr txBox="1">
              <a:spLocks noChangeArrowheads="1"/>
            </p:cNvSpPr>
            <p:nvPr/>
          </p:nvSpPr>
          <p:spPr bwMode="auto">
            <a:xfrm>
              <a:off x="3296" y="307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ko-KR" sz="1800">
                  <a:ea typeface="굴림" panose="020B0600000101010101" pitchFamily="50" charset="-127"/>
                </a:rPr>
                <a:t>Umbra</a:t>
              </a:r>
            </a:p>
          </p:txBody>
        </p:sp>
        <p:sp>
          <p:nvSpPr>
            <p:cNvPr id="57355" name="Text Box 8"/>
            <p:cNvSpPr txBox="1">
              <a:spLocks noChangeArrowheads="1"/>
            </p:cNvSpPr>
            <p:nvPr/>
          </p:nvSpPr>
          <p:spPr bwMode="auto">
            <a:xfrm>
              <a:off x="4296" y="3101"/>
              <a:ext cx="7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ko-KR" sz="1800">
                  <a:ea typeface="굴림" panose="020B0600000101010101" pitchFamily="50" charset="-127"/>
                </a:rPr>
                <a:t>Penumbra</a:t>
              </a:r>
            </a:p>
          </p:txBody>
        </p:sp>
        <p:grpSp>
          <p:nvGrpSpPr>
            <p:cNvPr id="57356" name="Group 9"/>
            <p:cNvGrpSpPr>
              <a:grpSpLocks/>
            </p:cNvGrpSpPr>
            <p:nvPr/>
          </p:nvGrpSpPr>
          <p:grpSpPr bwMode="auto">
            <a:xfrm>
              <a:off x="3590" y="2444"/>
              <a:ext cx="1066" cy="1546"/>
              <a:chOff x="432" y="1152"/>
              <a:chExt cx="1920" cy="2784"/>
            </a:xfrm>
          </p:grpSpPr>
          <p:sp>
            <p:nvSpPr>
              <p:cNvPr id="57357" name="Freeform 10"/>
              <p:cNvSpPr>
                <a:spLocks/>
              </p:cNvSpPr>
              <p:nvPr/>
            </p:nvSpPr>
            <p:spPr bwMode="auto">
              <a:xfrm>
                <a:off x="436" y="2396"/>
                <a:ext cx="1908" cy="1540"/>
              </a:xfrm>
              <a:custGeom>
                <a:avLst/>
                <a:gdLst>
                  <a:gd name="T0" fmla="*/ 0 w 1908"/>
                  <a:gd name="T1" fmla="*/ 1540 h 1540"/>
                  <a:gd name="T2" fmla="*/ 424 w 1908"/>
                  <a:gd name="T3" fmla="*/ 276 h 1540"/>
                  <a:gd name="T4" fmla="*/ 1012 w 1908"/>
                  <a:gd name="T5" fmla="*/ 0 h 1540"/>
                  <a:gd name="T6" fmla="*/ 1908 w 1908"/>
                  <a:gd name="T7" fmla="*/ 1532 h 15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08"/>
                  <a:gd name="T13" fmla="*/ 0 h 1540"/>
                  <a:gd name="T14" fmla="*/ 1908 w 1908"/>
                  <a:gd name="T15" fmla="*/ 1540 h 15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08" h="1540">
                    <a:moveTo>
                      <a:pt x="0" y="1540"/>
                    </a:moveTo>
                    <a:lnTo>
                      <a:pt x="424" y="276"/>
                    </a:lnTo>
                    <a:lnTo>
                      <a:pt x="1012" y="0"/>
                    </a:lnTo>
                    <a:lnTo>
                      <a:pt x="1908" y="1532"/>
                    </a:lnTo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6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7358" name="Freeform 11"/>
              <p:cNvSpPr>
                <a:spLocks/>
              </p:cNvSpPr>
              <p:nvPr/>
            </p:nvSpPr>
            <p:spPr bwMode="auto">
              <a:xfrm>
                <a:off x="864" y="2376"/>
                <a:ext cx="812" cy="1556"/>
              </a:xfrm>
              <a:custGeom>
                <a:avLst/>
                <a:gdLst>
                  <a:gd name="T0" fmla="*/ 0 w 812"/>
                  <a:gd name="T1" fmla="*/ 1556 h 1556"/>
                  <a:gd name="T2" fmla="*/ 4 w 812"/>
                  <a:gd name="T3" fmla="*/ 288 h 1556"/>
                  <a:gd name="T4" fmla="*/ 580 w 812"/>
                  <a:gd name="T5" fmla="*/ 0 h 1556"/>
                  <a:gd name="T6" fmla="*/ 812 w 812"/>
                  <a:gd name="T7" fmla="*/ 1552 h 15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2"/>
                  <a:gd name="T13" fmla="*/ 0 h 1556"/>
                  <a:gd name="T14" fmla="*/ 812 w 812"/>
                  <a:gd name="T15" fmla="*/ 1556 h 15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2" h="1556">
                    <a:moveTo>
                      <a:pt x="0" y="1556"/>
                    </a:moveTo>
                    <a:lnTo>
                      <a:pt x="4" y="288"/>
                    </a:lnTo>
                    <a:lnTo>
                      <a:pt x="580" y="0"/>
                    </a:lnTo>
                    <a:lnTo>
                      <a:pt x="812" y="1552"/>
                    </a:lnTo>
                  </a:path>
                </a:pathLst>
              </a:custGeom>
              <a:solidFill>
                <a:srgbClr val="777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6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7359" name="Line 12"/>
              <p:cNvSpPr>
                <a:spLocks noChangeShapeType="1"/>
              </p:cNvSpPr>
              <p:nvPr/>
            </p:nvSpPr>
            <p:spPr bwMode="auto">
              <a:xfrm>
                <a:off x="1296" y="1344"/>
                <a:ext cx="384" cy="2592"/>
              </a:xfrm>
              <a:prstGeom prst="line">
                <a:avLst/>
              </a:prstGeom>
              <a:noFill/>
              <a:ln w="2476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7360" name="Line 13"/>
              <p:cNvSpPr>
                <a:spLocks noChangeShapeType="1"/>
              </p:cNvSpPr>
              <p:nvPr/>
            </p:nvSpPr>
            <p:spPr bwMode="auto">
              <a:xfrm>
                <a:off x="912" y="1488"/>
                <a:ext cx="1440" cy="2448"/>
              </a:xfrm>
              <a:prstGeom prst="line">
                <a:avLst/>
              </a:prstGeom>
              <a:noFill/>
              <a:ln w="2476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7361" name="Line 14"/>
              <p:cNvSpPr>
                <a:spLocks noChangeShapeType="1"/>
              </p:cNvSpPr>
              <p:nvPr/>
            </p:nvSpPr>
            <p:spPr bwMode="auto">
              <a:xfrm flipH="1">
                <a:off x="432" y="1392"/>
                <a:ext cx="864" cy="2544"/>
              </a:xfrm>
              <a:prstGeom prst="line">
                <a:avLst/>
              </a:prstGeom>
              <a:noFill/>
              <a:ln w="2476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7362" name="Line 15"/>
              <p:cNvSpPr>
                <a:spLocks noChangeShapeType="1"/>
              </p:cNvSpPr>
              <p:nvPr/>
            </p:nvSpPr>
            <p:spPr bwMode="auto">
              <a:xfrm flipH="1">
                <a:off x="864" y="1392"/>
                <a:ext cx="0" cy="2544"/>
              </a:xfrm>
              <a:prstGeom prst="line">
                <a:avLst/>
              </a:prstGeom>
              <a:noFill/>
              <a:ln w="2476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7363" name="Oval 16"/>
              <p:cNvSpPr>
                <a:spLocks noChangeArrowheads="1"/>
              </p:cNvSpPr>
              <p:nvPr/>
            </p:nvSpPr>
            <p:spPr bwMode="auto">
              <a:xfrm>
                <a:off x="864" y="1152"/>
                <a:ext cx="432" cy="432"/>
              </a:xfrm>
              <a:prstGeom prst="ellipse">
                <a:avLst/>
              </a:prstGeom>
              <a:solidFill>
                <a:srgbClr val="FFFF00"/>
              </a:solidFill>
              <a:ln w="2476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57364" name="Rectangle 17"/>
              <p:cNvSpPr>
                <a:spLocks noChangeArrowheads="1"/>
              </p:cNvSpPr>
              <p:nvPr/>
            </p:nvSpPr>
            <p:spPr bwMode="auto">
              <a:xfrm rot="-1904701">
                <a:off x="850" y="2499"/>
                <a:ext cx="631" cy="71"/>
              </a:xfrm>
              <a:prstGeom prst="rect">
                <a:avLst/>
              </a:prstGeom>
              <a:solidFill>
                <a:schemeClr val="accent1"/>
              </a:solidFill>
              <a:ln w="2476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57365" name="Line 18"/>
              <p:cNvSpPr>
                <a:spLocks noChangeShapeType="1"/>
              </p:cNvSpPr>
              <p:nvPr/>
            </p:nvSpPr>
            <p:spPr bwMode="auto">
              <a:xfrm>
                <a:off x="672" y="2640"/>
                <a:ext cx="432" cy="336"/>
              </a:xfrm>
              <a:prstGeom prst="line">
                <a:avLst/>
              </a:prstGeom>
              <a:noFill/>
              <a:ln w="2476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7366" name="Line 19"/>
              <p:cNvSpPr>
                <a:spLocks noChangeShapeType="1"/>
              </p:cNvSpPr>
              <p:nvPr/>
            </p:nvSpPr>
            <p:spPr bwMode="auto">
              <a:xfrm flipH="1">
                <a:off x="1824" y="2688"/>
                <a:ext cx="288" cy="576"/>
              </a:xfrm>
              <a:prstGeom prst="line">
                <a:avLst/>
              </a:prstGeom>
              <a:noFill/>
              <a:ln w="2476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57350" name="Group 25"/>
          <p:cNvGrpSpPr>
            <a:grpSpLocks/>
          </p:cNvGrpSpPr>
          <p:nvPr/>
        </p:nvGrpSpPr>
        <p:grpSpPr bwMode="auto">
          <a:xfrm>
            <a:off x="4800600" y="1752600"/>
            <a:ext cx="3629025" cy="1911350"/>
            <a:chOff x="3264" y="1104"/>
            <a:chExt cx="1973" cy="1039"/>
          </a:xfrm>
        </p:grpSpPr>
        <p:pic>
          <p:nvPicPr>
            <p:cNvPr id="57351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104"/>
              <a:ext cx="957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" y="1104"/>
              <a:ext cx="958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3" name="Text Box 23"/>
            <p:cNvSpPr txBox="1">
              <a:spLocks noChangeArrowheads="1"/>
            </p:cNvSpPr>
            <p:nvPr/>
          </p:nvSpPr>
          <p:spPr bwMode="auto">
            <a:xfrm>
              <a:off x="4053" y="2035"/>
              <a:ext cx="1150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476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ko-KR" sz="700">
                  <a:ea typeface="굴림" panose="020B0600000101010101" pitchFamily="50" charset="-127"/>
                </a:rPr>
                <a:t>Images courtesy of Stamminger and Drettakis 02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Texture Mapping</a:t>
            </a: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Surface parameterization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Mipmaps and filtering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Reflection and environment mapping</a:t>
            </a:r>
          </a:p>
        </p:txBody>
      </p:sp>
      <p:pic>
        <p:nvPicPr>
          <p:cNvPr id="5939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29241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457700"/>
            <a:ext cx="24288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6625"/>
            <a:ext cx="1905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6" descr="GirlsM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Ray Tracing</a:t>
            </a:r>
          </a:p>
        </p:txBody>
      </p:sp>
      <p:sp>
        <p:nvSpPr>
          <p:cNvPr id="61443" name="AutoShape 4"/>
          <p:cNvSpPr>
            <a:spLocks noGrp="1" noChangeAspect="1" noChangeArrowheads="1"/>
          </p:cNvSpPr>
          <p:nvPr>
            <p:ph type="body" sz="half" idx="1"/>
          </p:nvPr>
        </p:nvSpPr>
        <p:spPr>
          <a:xfrm>
            <a:off x="457200" y="1752600"/>
            <a:ext cx="4953000" cy="4373563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Object intersection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Reflection and refraction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Depth-of-field, motion blur, glossy reflections, soft shadows</a:t>
            </a:r>
          </a:p>
        </p:txBody>
      </p:sp>
      <p:pic>
        <p:nvPicPr>
          <p:cNvPr id="61444" name="Picture 6" descr="whit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3073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 descr="objL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62484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19600"/>
            <a:ext cx="17049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Global Illumination</a:t>
            </a:r>
          </a:p>
        </p:txBody>
      </p:sp>
      <p:sp>
        <p:nvSpPr>
          <p:cNvPr id="63491" name="AutoShape 4"/>
          <p:cNvSpPr>
            <a:spLocks noGrp="1" noChangeAspect="1" noChangeArrowheads="1"/>
          </p:cNvSpPr>
          <p:nvPr>
            <p:ph type="body" sz="half" idx="1"/>
          </p:nvPr>
        </p:nvSpPr>
        <p:spPr>
          <a:xfrm>
            <a:off x="457200" y="1646238"/>
            <a:ext cx="4495800" cy="4373562"/>
          </a:xfrm>
        </p:spPr>
        <p:txBody>
          <a:bodyPr/>
          <a:lstStyle/>
          <a:p>
            <a:r>
              <a:rPr lang="en-US" altLang="ko-KR" sz="2400" smtClean="0">
                <a:ea typeface="굴림" panose="020B0600000101010101" pitchFamily="50" charset="-127"/>
              </a:rPr>
              <a:t>Rendering equation 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Path tracing, photon mapping, radiosity</a:t>
            </a:r>
          </a:p>
          <a:p>
            <a:endParaRPr lang="en-US" altLang="ko-KR" sz="2400" smtClean="0">
              <a:ea typeface="굴림" panose="020B0600000101010101" pitchFamily="50" charset="-127"/>
            </a:endParaRPr>
          </a:p>
        </p:txBody>
      </p:sp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81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669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669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5" name="Group 11"/>
          <p:cNvGrpSpPr>
            <a:grpSpLocks/>
          </p:cNvGrpSpPr>
          <p:nvPr/>
        </p:nvGrpSpPr>
        <p:grpSpPr bwMode="auto">
          <a:xfrm>
            <a:off x="5334000" y="3657600"/>
            <a:ext cx="3251200" cy="2819400"/>
            <a:chOff x="3456" y="2256"/>
            <a:chExt cx="2048" cy="1776"/>
          </a:xfrm>
        </p:grpSpPr>
        <p:pic>
          <p:nvPicPr>
            <p:cNvPr id="6349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256"/>
              <a:ext cx="2034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7" name="Text Box 10"/>
            <p:cNvSpPr txBox="1">
              <a:spLocks noChangeArrowheads="1"/>
            </p:cNvSpPr>
            <p:nvPr/>
          </p:nvSpPr>
          <p:spPr bwMode="auto">
            <a:xfrm>
              <a:off x="3888" y="3888"/>
              <a:ext cx="161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ko-KR" sz="900">
                  <a:latin typeface="Arial" panose="020B0604020202020204" pitchFamily="34" charset="0"/>
                  <a:ea typeface="굴림" panose="020B0600000101010101" pitchFamily="50" charset="-127"/>
                </a:rPr>
                <a:t>Images courtesy of Caligari (www.caligari.com)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Curves and Surfaces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419600" cy="4373563"/>
          </a:xfrm>
        </p:spPr>
        <p:txBody>
          <a:bodyPr/>
          <a:lstStyle/>
          <a:p>
            <a:r>
              <a:rPr lang="en-US" altLang="ko-KR" sz="2400" smtClean="0">
                <a:ea typeface="굴림" panose="020B0600000101010101" pitchFamily="50" charset="-127"/>
              </a:rPr>
              <a:t>Bezier curves and B-splines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NURBS and subdivision surfaces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Parametric solids</a:t>
            </a:r>
          </a:p>
        </p:txBody>
      </p:sp>
      <p:grpSp>
        <p:nvGrpSpPr>
          <p:cNvPr id="65540" name="Group 26"/>
          <p:cNvGrpSpPr>
            <a:grpSpLocks/>
          </p:cNvGrpSpPr>
          <p:nvPr/>
        </p:nvGrpSpPr>
        <p:grpSpPr bwMode="auto">
          <a:xfrm>
            <a:off x="5715000" y="2057400"/>
            <a:ext cx="2895600" cy="938213"/>
            <a:chOff x="1440" y="2036"/>
            <a:chExt cx="3936" cy="1276"/>
          </a:xfrm>
        </p:grpSpPr>
        <p:sp>
          <p:nvSpPr>
            <p:cNvPr id="65554" name="Freeform 4"/>
            <p:cNvSpPr>
              <a:spLocks noChangeArrowheads="1"/>
            </p:cNvSpPr>
            <p:nvPr/>
          </p:nvSpPr>
          <p:spPr bwMode="auto">
            <a:xfrm>
              <a:off x="1488" y="2358"/>
              <a:ext cx="3888" cy="954"/>
            </a:xfrm>
            <a:custGeom>
              <a:avLst/>
              <a:gdLst>
                <a:gd name="T0" fmla="*/ 0 w 17147"/>
                <a:gd name="T1" fmla="*/ 0 h 4209"/>
                <a:gd name="T2" fmla="*/ 0 w 17147"/>
                <a:gd name="T3" fmla="*/ 0 h 4209"/>
                <a:gd name="T4" fmla="*/ 0 w 17147"/>
                <a:gd name="T5" fmla="*/ 0 h 4209"/>
                <a:gd name="T6" fmla="*/ 0 w 17147"/>
                <a:gd name="T7" fmla="*/ 0 h 42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147"/>
                <a:gd name="T13" fmla="*/ 0 h 4209"/>
                <a:gd name="T14" fmla="*/ 17147 w 17147"/>
                <a:gd name="T15" fmla="*/ 4209 h 42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147" h="4209">
                  <a:moveTo>
                    <a:pt x="0" y="3784"/>
                  </a:moveTo>
                  <a:cubicBezTo>
                    <a:pt x="904" y="3272"/>
                    <a:pt x="3691" y="1252"/>
                    <a:pt x="5424" y="718"/>
                  </a:cubicBezTo>
                  <a:cubicBezTo>
                    <a:pt x="7157" y="185"/>
                    <a:pt x="8449" y="0"/>
                    <a:pt x="10403" y="582"/>
                  </a:cubicBezTo>
                  <a:cubicBezTo>
                    <a:pt x="12356" y="1164"/>
                    <a:pt x="15743" y="3453"/>
                    <a:pt x="17146" y="4208"/>
                  </a:cubicBezTo>
                </a:path>
              </a:pathLst>
            </a:custGeom>
            <a:noFill/>
            <a:ln w="38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65555" name="Group 5"/>
            <p:cNvGrpSpPr>
              <a:grpSpLocks/>
            </p:cNvGrpSpPr>
            <p:nvPr/>
          </p:nvGrpSpPr>
          <p:grpSpPr bwMode="auto">
            <a:xfrm>
              <a:off x="1440" y="2036"/>
              <a:ext cx="3935" cy="1275"/>
              <a:chOff x="1440" y="2036"/>
              <a:chExt cx="3935" cy="1275"/>
            </a:xfrm>
          </p:grpSpPr>
          <p:sp>
            <p:nvSpPr>
              <p:cNvPr id="65569" name="Line 6"/>
              <p:cNvSpPr>
                <a:spLocks noChangeShapeType="1"/>
              </p:cNvSpPr>
              <p:nvPr/>
            </p:nvSpPr>
            <p:spPr bwMode="auto">
              <a:xfrm flipV="1">
                <a:off x="1488" y="2063"/>
                <a:ext cx="1056" cy="1154"/>
              </a:xfrm>
              <a:prstGeom prst="line">
                <a:avLst/>
              </a:prstGeom>
              <a:noFill/>
              <a:ln w="2844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570" name="Line 7"/>
              <p:cNvSpPr>
                <a:spLocks noChangeShapeType="1"/>
              </p:cNvSpPr>
              <p:nvPr/>
            </p:nvSpPr>
            <p:spPr bwMode="auto">
              <a:xfrm>
                <a:off x="2544" y="2064"/>
                <a:ext cx="1776" cy="1"/>
              </a:xfrm>
              <a:prstGeom prst="line">
                <a:avLst/>
              </a:prstGeom>
              <a:noFill/>
              <a:ln w="2844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571" name="Line 8"/>
              <p:cNvSpPr>
                <a:spLocks noChangeShapeType="1"/>
              </p:cNvSpPr>
              <p:nvPr/>
            </p:nvSpPr>
            <p:spPr bwMode="auto">
              <a:xfrm>
                <a:off x="4320" y="2064"/>
                <a:ext cx="1056" cy="1248"/>
              </a:xfrm>
              <a:prstGeom prst="line">
                <a:avLst/>
              </a:prstGeom>
              <a:noFill/>
              <a:ln w="28440">
                <a:solidFill>
                  <a:srgbClr val="FF7C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572" name="Oval 9"/>
              <p:cNvSpPr>
                <a:spLocks noChangeArrowheads="1"/>
              </p:cNvSpPr>
              <p:nvPr/>
            </p:nvSpPr>
            <p:spPr bwMode="auto">
              <a:xfrm>
                <a:off x="1440" y="3216"/>
                <a:ext cx="48" cy="48"/>
              </a:xfrm>
              <a:prstGeom prst="ellipse">
                <a:avLst/>
              </a:prstGeom>
              <a:solidFill>
                <a:srgbClr val="33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65573" name="Oval 10"/>
              <p:cNvSpPr>
                <a:spLocks noChangeArrowheads="1"/>
              </p:cNvSpPr>
              <p:nvPr/>
            </p:nvSpPr>
            <p:spPr bwMode="auto">
              <a:xfrm>
                <a:off x="2524" y="2040"/>
                <a:ext cx="48" cy="48"/>
              </a:xfrm>
              <a:prstGeom prst="ellipse">
                <a:avLst/>
              </a:prstGeom>
              <a:solidFill>
                <a:srgbClr val="33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65574" name="Oval 11"/>
              <p:cNvSpPr>
                <a:spLocks noChangeArrowheads="1"/>
              </p:cNvSpPr>
              <p:nvPr/>
            </p:nvSpPr>
            <p:spPr bwMode="auto">
              <a:xfrm>
                <a:off x="4304" y="2036"/>
                <a:ext cx="48" cy="48"/>
              </a:xfrm>
              <a:prstGeom prst="ellipse">
                <a:avLst/>
              </a:prstGeom>
              <a:solidFill>
                <a:srgbClr val="33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65575" name="Oval 12"/>
              <p:cNvSpPr>
                <a:spLocks noChangeArrowheads="1"/>
              </p:cNvSpPr>
              <p:nvPr/>
            </p:nvSpPr>
            <p:spPr bwMode="auto">
              <a:xfrm>
                <a:off x="5328" y="3264"/>
                <a:ext cx="48" cy="48"/>
              </a:xfrm>
              <a:prstGeom prst="ellipse">
                <a:avLst/>
              </a:prstGeom>
              <a:solidFill>
                <a:srgbClr val="33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65556" name="Group 13"/>
            <p:cNvGrpSpPr>
              <a:grpSpLocks/>
            </p:cNvGrpSpPr>
            <p:nvPr/>
          </p:nvGrpSpPr>
          <p:grpSpPr bwMode="auto">
            <a:xfrm>
              <a:off x="1968" y="2064"/>
              <a:ext cx="2879" cy="623"/>
              <a:chOff x="1968" y="2064"/>
              <a:chExt cx="2879" cy="623"/>
            </a:xfrm>
          </p:grpSpPr>
          <p:sp>
            <p:nvSpPr>
              <p:cNvPr id="65567" name="Line 14"/>
              <p:cNvSpPr>
                <a:spLocks noChangeShapeType="1"/>
              </p:cNvSpPr>
              <p:nvPr/>
            </p:nvSpPr>
            <p:spPr bwMode="auto">
              <a:xfrm flipV="1">
                <a:off x="1968" y="2063"/>
                <a:ext cx="1392" cy="626"/>
              </a:xfrm>
              <a:prstGeom prst="line">
                <a:avLst/>
              </a:prstGeom>
              <a:noFill/>
              <a:ln w="28440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568" name="Line 15"/>
              <p:cNvSpPr>
                <a:spLocks noChangeShapeType="1"/>
              </p:cNvSpPr>
              <p:nvPr/>
            </p:nvSpPr>
            <p:spPr bwMode="auto">
              <a:xfrm>
                <a:off x="3360" y="2064"/>
                <a:ext cx="1488" cy="624"/>
              </a:xfrm>
              <a:prstGeom prst="line">
                <a:avLst/>
              </a:prstGeom>
              <a:noFill/>
              <a:ln w="28440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65557" name="Group 16"/>
            <p:cNvGrpSpPr>
              <a:grpSpLocks/>
            </p:cNvGrpSpPr>
            <p:nvPr/>
          </p:nvGrpSpPr>
          <p:grpSpPr bwMode="auto">
            <a:xfrm>
              <a:off x="1968" y="2036"/>
              <a:ext cx="2923" cy="687"/>
              <a:chOff x="1968" y="2036"/>
              <a:chExt cx="2923" cy="687"/>
            </a:xfrm>
          </p:grpSpPr>
          <p:sp>
            <p:nvSpPr>
              <p:cNvPr id="65564" name="Oval 17"/>
              <p:cNvSpPr>
                <a:spLocks noChangeArrowheads="1"/>
              </p:cNvSpPr>
              <p:nvPr/>
            </p:nvSpPr>
            <p:spPr bwMode="auto">
              <a:xfrm>
                <a:off x="1968" y="2640"/>
                <a:ext cx="48" cy="48"/>
              </a:xfrm>
              <a:prstGeom prst="ellipse">
                <a:avLst/>
              </a:prstGeom>
              <a:solidFill>
                <a:srgbClr val="CC00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65565" name="Oval 18"/>
              <p:cNvSpPr>
                <a:spLocks noChangeArrowheads="1"/>
              </p:cNvSpPr>
              <p:nvPr/>
            </p:nvSpPr>
            <p:spPr bwMode="auto">
              <a:xfrm>
                <a:off x="4844" y="2676"/>
                <a:ext cx="48" cy="48"/>
              </a:xfrm>
              <a:prstGeom prst="ellipse">
                <a:avLst/>
              </a:prstGeom>
              <a:solidFill>
                <a:srgbClr val="CC00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65566" name="Oval 19"/>
              <p:cNvSpPr>
                <a:spLocks noChangeArrowheads="1"/>
              </p:cNvSpPr>
              <p:nvPr/>
            </p:nvSpPr>
            <p:spPr bwMode="auto">
              <a:xfrm>
                <a:off x="3332" y="2036"/>
                <a:ext cx="48" cy="48"/>
              </a:xfrm>
              <a:prstGeom prst="ellipse">
                <a:avLst/>
              </a:prstGeom>
              <a:solidFill>
                <a:srgbClr val="CC00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65558" name="Group 20"/>
            <p:cNvGrpSpPr>
              <a:grpSpLocks/>
            </p:cNvGrpSpPr>
            <p:nvPr/>
          </p:nvGrpSpPr>
          <p:grpSpPr bwMode="auto">
            <a:xfrm>
              <a:off x="2612" y="2364"/>
              <a:ext cx="1563" cy="63"/>
              <a:chOff x="2612" y="2364"/>
              <a:chExt cx="1563" cy="63"/>
            </a:xfrm>
          </p:grpSpPr>
          <p:sp>
            <p:nvSpPr>
              <p:cNvPr id="65562" name="Oval 21"/>
              <p:cNvSpPr>
                <a:spLocks noChangeArrowheads="1"/>
              </p:cNvSpPr>
              <p:nvPr/>
            </p:nvSpPr>
            <p:spPr bwMode="auto">
              <a:xfrm>
                <a:off x="2612" y="2364"/>
                <a:ext cx="48" cy="48"/>
              </a:xfrm>
              <a:prstGeom prst="ellipse">
                <a:avLst/>
              </a:prstGeom>
              <a:solidFill>
                <a:srgbClr val="CC00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  <p:sp>
            <p:nvSpPr>
              <p:cNvPr id="65563" name="Oval 22"/>
              <p:cNvSpPr>
                <a:spLocks noChangeArrowheads="1"/>
              </p:cNvSpPr>
              <p:nvPr/>
            </p:nvSpPr>
            <p:spPr bwMode="auto">
              <a:xfrm>
                <a:off x="4128" y="2380"/>
                <a:ext cx="48" cy="48"/>
              </a:xfrm>
              <a:prstGeom prst="ellipse">
                <a:avLst/>
              </a:prstGeom>
              <a:solidFill>
                <a:srgbClr val="CC00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</p:grpSp>
        <p:grpSp>
          <p:nvGrpSpPr>
            <p:cNvPr id="65559" name="Group 23"/>
            <p:cNvGrpSpPr>
              <a:grpSpLocks/>
            </p:cNvGrpSpPr>
            <p:nvPr/>
          </p:nvGrpSpPr>
          <p:grpSpPr bwMode="auto">
            <a:xfrm>
              <a:off x="2640" y="2376"/>
              <a:ext cx="1535" cy="47"/>
              <a:chOff x="2640" y="2376"/>
              <a:chExt cx="1535" cy="47"/>
            </a:xfrm>
          </p:grpSpPr>
          <p:sp>
            <p:nvSpPr>
              <p:cNvPr id="65560" name="Line 24"/>
              <p:cNvSpPr>
                <a:spLocks noChangeShapeType="1"/>
              </p:cNvSpPr>
              <p:nvPr/>
            </p:nvSpPr>
            <p:spPr bwMode="auto">
              <a:xfrm>
                <a:off x="2640" y="2400"/>
                <a:ext cx="1536" cy="1"/>
              </a:xfrm>
              <a:prstGeom prst="line">
                <a:avLst/>
              </a:prstGeom>
              <a:noFill/>
              <a:ln w="28440">
                <a:solidFill>
                  <a:srgbClr val="6A2A6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561" name="Oval 25"/>
              <p:cNvSpPr>
                <a:spLocks noChangeArrowheads="1"/>
              </p:cNvSpPr>
              <p:nvPr/>
            </p:nvSpPr>
            <p:spPr bwMode="auto">
              <a:xfrm>
                <a:off x="3336" y="2376"/>
                <a:ext cx="48" cy="48"/>
              </a:xfrm>
              <a:prstGeom prst="ellipse">
                <a:avLst/>
              </a:prstGeom>
              <a:solidFill>
                <a:srgbClr val="CC00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ts val="2700"/>
                  </a:lnSpc>
                  <a:spcBef>
                    <a:spcPts val="600"/>
                  </a:spcBef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8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lnSpc>
                    <a:spcPts val="2700"/>
                  </a:lnSpc>
                  <a:spcAft>
                    <a:spcPts val="400"/>
                  </a:spcAft>
                  <a:buClr>
                    <a:srgbClr val="0C7B9C"/>
                  </a:buClr>
                  <a:buFont typeface="Arial" panose="020B0604020202020204" pitchFamily="34" charset="0"/>
                  <a:buChar char="●"/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ko-KR" altLang="en-US" sz="2400">
                  <a:latin typeface="Arial" panose="020B0604020202020204" pitchFamily="34" charset="0"/>
                  <a:ea typeface="굴림" panose="020B0600000101010101" pitchFamily="50" charset="-127"/>
                </a:endParaRPr>
              </a:p>
            </p:txBody>
          </p:sp>
        </p:grpSp>
      </p:grpSp>
      <p:grpSp>
        <p:nvGrpSpPr>
          <p:cNvPr id="65541" name="Group 39"/>
          <p:cNvGrpSpPr>
            <a:grpSpLocks/>
          </p:cNvGrpSpPr>
          <p:nvPr/>
        </p:nvGrpSpPr>
        <p:grpSpPr bwMode="auto">
          <a:xfrm>
            <a:off x="304800" y="4119563"/>
            <a:ext cx="8458200" cy="1762125"/>
            <a:chOff x="96" y="1104"/>
            <a:chExt cx="5577" cy="1161"/>
          </a:xfrm>
        </p:grpSpPr>
        <p:pic>
          <p:nvPicPr>
            <p:cNvPr id="65542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933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3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" y="1123"/>
              <a:ext cx="921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4" name="Picture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123"/>
              <a:ext cx="921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5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" y="1123"/>
              <a:ext cx="921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6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" y="1123"/>
              <a:ext cx="921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7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104"/>
              <a:ext cx="921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8" name="Text Box 33"/>
            <p:cNvSpPr txBox="1">
              <a:spLocks noChangeArrowheads="1"/>
            </p:cNvSpPr>
            <p:nvPr/>
          </p:nvSpPr>
          <p:spPr bwMode="auto">
            <a:xfrm>
              <a:off x="1295" y="2064"/>
              <a:ext cx="52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Tekton"/>
                <a:buNone/>
              </a:pPr>
              <a:r>
                <a:rPr lang="en-GB" altLang="ko-KR" sz="1400" i="1">
                  <a:latin typeface="Tekton"/>
                  <a:ea typeface="굴림" panose="020B0600000101010101" pitchFamily="50" charset="-127"/>
                </a:rPr>
                <a:t>1-level</a:t>
              </a:r>
            </a:p>
          </p:txBody>
        </p:sp>
        <p:sp>
          <p:nvSpPr>
            <p:cNvPr id="65549" name="AutoShape 34"/>
            <p:cNvSpPr>
              <a:spLocks noChangeArrowheads="1"/>
            </p:cNvSpPr>
            <p:nvPr/>
          </p:nvSpPr>
          <p:spPr bwMode="auto">
            <a:xfrm>
              <a:off x="432" y="2064"/>
              <a:ext cx="522" cy="201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Tekton"/>
                <a:buNone/>
              </a:pPr>
              <a:r>
                <a:rPr lang="en-GB" altLang="ko-KR" sz="1400" i="1">
                  <a:latin typeface="Tekton"/>
                  <a:ea typeface="굴림" panose="020B0600000101010101" pitchFamily="50" charset="-127"/>
                </a:rPr>
                <a:t>0-levels</a:t>
              </a:r>
            </a:p>
          </p:txBody>
        </p:sp>
        <p:sp>
          <p:nvSpPr>
            <p:cNvPr id="65550" name="Text Box 35"/>
            <p:cNvSpPr txBox="1">
              <a:spLocks noChangeArrowheads="1"/>
            </p:cNvSpPr>
            <p:nvPr/>
          </p:nvSpPr>
          <p:spPr bwMode="auto">
            <a:xfrm>
              <a:off x="2219" y="2064"/>
              <a:ext cx="52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Tekton"/>
                <a:buNone/>
              </a:pPr>
              <a:r>
                <a:rPr lang="en-GB" altLang="ko-KR" sz="1400" i="1">
                  <a:latin typeface="Tekton"/>
                  <a:ea typeface="굴림" panose="020B0600000101010101" pitchFamily="50" charset="-127"/>
                </a:rPr>
                <a:t>2-levels</a:t>
              </a:r>
            </a:p>
          </p:txBody>
        </p:sp>
        <p:sp>
          <p:nvSpPr>
            <p:cNvPr id="65551" name="Text Box 36"/>
            <p:cNvSpPr txBox="1">
              <a:spLocks noChangeArrowheads="1"/>
            </p:cNvSpPr>
            <p:nvPr/>
          </p:nvSpPr>
          <p:spPr bwMode="auto">
            <a:xfrm>
              <a:off x="3143" y="2064"/>
              <a:ext cx="52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Tekton"/>
                <a:buNone/>
              </a:pPr>
              <a:r>
                <a:rPr lang="en-GB" altLang="ko-KR" sz="1400" i="1">
                  <a:latin typeface="Tekton"/>
                  <a:ea typeface="굴림" panose="020B0600000101010101" pitchFamily="50" charset="-127"/>
                </a:rPr>
                <a:t>3-levels</a:t>
              </a:r>
            </a:p>
          </p:txBody>
        </p:sp>
        <p:sp>
          <p:nvSpPr>
            <p:cNvPr id="65552" name="Text Box 37"/>
            <p:cNvSpPr txBox="1">
              <a:spLocks noChangeArrowheads="1"/>
            </p:cNvSpPr>
            <p:nvPr/>
          </p:nvSpPr>
          <p:spPr bwMode="auto">
            <a:xfrm>
              <a:off x="4067" y="2064"/>
              <a:ext cx="52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Tekton"/>
                <a:buNone/>
              </a:pPr>
              <a:r>
                <a:rPr lang="en-GB" altLang="ko-KR" sz="1400" i="1">
                  <a:latin typeface="Tekton"/>
                  <a:ea typeface="굴림" panose="020B0600000101010101" pitchFamily="50" charset="-127"/>
                </a:rPr>
                <a:t>4-levels</a:t>
              </a:r>
            </a:p>
          </p:txBody>
        </p:sp>
        <p:sp>
          <p:nvSpPr>
            <p:cNvPr id="65553" name="Text Box 38"/>
            <p:cNvSpPr txBox="1">
              <a:spLocks noChangeArrowheads="1"/>
            </p:cNvSpPr>
            <p:nvPr/>
          </p:nvSpPr>
          <p:spPr bwMode="auto">
            <a:xfrm>
              <a:off x="4992" y="2065"/>
              <a:ext cx="52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Tekton"/>
                <a:buNone/>
              </a:pPr>
              <a:r>
                <a:rPr lang="en-GB" altLang="ko-KR" sz="1400" i="1">
                  <a:latin typeface="Tekton"/>
                  <a:ea typeface="굴림" panose="020B0600000101010101" pitchFamily="50" charset="-127"/>
                </a:rPr>
                <a:t>5-levels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Simplification and LOD</a:t>
            </a:r>
          </a:p>
        </p:txBody>
      </p:sp>
      <p:sp>
        <p:nvSpPr>
          <p:cNvPr id="67587" name="Rectangle 11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Levels of detail 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Progressive meshes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double ea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4724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 13"/>
          <p:cNvGrpSpPr>
            <a:grpSpLocks/>
          </p:cNvGrpSpPr>
          <p:nvPr/>
        </p:nvGrpSpPr>
        <p:grpSpPr bwMode="auto">
          <a:xfrm>
            <a:off x="990600" y="5029200"/>
            <a:ext cx="6934200" cy="1323975"/>
            <a:chOff x="192" y="3072"/>
            <a:chExt cx="5458" cy="1042"/>
          </a:xfrm>
        </p:grpSpPr>
        <p:pic>
          <p:nvPicPr>
            <p:cNvPr id="67592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Gray">
            <a:xfrm>
              <a:off x="192" y="3072"/>
              <a:ext cx="1042" cy="10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pic>
          <p:nvPicPr>
            <p:cNvPr id="67593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Gray">
            <a:xfrm>
              <a:off x="1297" y="3072"/>
              <a:ext cx="1041" cy="10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pic>
          <p:nvPicPr>
            <p:cNvPr id="67594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Gray">
            <a:xfrm>
              <a:off x="2400" y="3072"/>
              <a:ext cx="1042" cy="10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pic>
          <p:nvPicPr>
            <p:cNvPr id="67595" name="Picture 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Gray">
            <a:xfrm>
              <a:off x="3505" y="3072"/>
              <a:ext cx="1041" cy="10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pic>
          <p:nvPicPr>
            <p:cNvPr id="67596" name="Picture 10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Gray">
            <a:xfrm>
              <a:off x="4608" y="3072"/>
              <a:ext cx="1042" cy="10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</p:grpSp>
      <p:sp>
        <p:nvSpPr>
          <p:cNvPr id="67591" name="Text Box 14"/>
          <p:cNvSpPr txBox="1">
            <a:spLocks noChangeArrowheads="1"/>
          </p:cNvSpPr>
          <p:nvPr/>
        </p:nvSpPr>
        <p:spPr bwMode="auto">
          <a:xfrm>
            <a:off x="1905000" y="44338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800">
                <a:latin typeface="Arial" panose="020B0604020202020204" pitchFamily="34" charset="0"/>
                <a:ea typeface="굴림" panose="020B0600000101010101" pitchFamily="50" charset="-127"/>
              </a:rPr>
              <a:t>82 million triangles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Graphics Hardware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ko-KR" sz="2400" smtClean="0">
                <a:ea typeface="굴림" panose="020B0600000101010101" pitchFamily="50" charset="-127"/>
              </a:rPr>
              <a:t>History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Architecture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Shading languages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Future</a:t>
            </a:r>
          </a:p>
          <a:p>
            <a:endParaRPr lang="en-US" altLang="ko-KR" sz="2400" smtClean="0">
              <a:ea typeface="굴림" panose="020B0600000101010101" pitchFamily="50" charset="-127"/>
            </a:endParaRPr>
          </a:p>
        </p:txBody>
      </p:sp>
      <p:pic>
        <p:nvPicPr>
          <p:cNvPr id="69636" name="Picture 4" descr="GPUB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76425"/>
            <a:ext cx="5011738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857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5"/>
          <a:stretch>
            <a:fillRect/>
          </a:stretch>
        </p:blipFill>
        <p:spPr bwMode="auto">
          <a:xfrm>
            <a:off x="4800600" y="4572000"/>
            <a:ext cx="37338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Animation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Keyframing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Parameteric splines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Motion capture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Simulation</a:t>
            </a:r>
          </a:p>
          <a:p>
            <a:pPr>
              <a:buFont typeface="Arial" panose="020B0604020202020204" pitchFamily="34" charset="0"/>
              <a:buNone/>
            </a:pPr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b="22000"/>
          <a:stretch>
            <a:fillRect/>
          </a:stretch>
        </p:blipFill>
        <p:spPr bwMode="auto">
          <a:xfrm>
            <a:off x="381000" y="4448175"/>
            <a:ext cx="4724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Textbook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587500"/>
            <a:ext cx="4843463" cy="5067300"/>
          </a:xfrm>
        </p:spPr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A book of Rendering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Draft, Sung-</a:t>
            </a:r>
            <a:r>
              <a:rPr lang="en-US" altLang="ko-KR" dirty="0" err="1">
                <a:ea typeface="굴림" panose="020B0600000101010101" pitchFamily="50" charset="-127"/>
              </a:rPr>
              <a:t>eui</a:t>
            </a:r>
            <a:r>
              <a:rPr lang="en-US" altLang="ko-KR" dirty="0">
                <a:ea typeface="굴림" panose="020B0600000101010101" pitchFamily="50" charset="-127"/>
              </a:rPr>
              <a:t> </a:t>
            </a:r>
            <a:r>
              <a:rPr lang="en-US" altLang="ko-KR" dirty="0" smtClean="0">
                <a:ea typeface="굴림" panose="020B0600000101010101" pitchFamily="50" charset="-127"/>
              </a:rPr>
              <a:t>Yoon</a:t>
            </a:r>
            <a:r>
              <a:rPr lang="en-US" altLang="ko-KR" dirty="0" smtClean="0">
                <a:ea typeface="굴림" panose="020B0600000101010101" pitchFamily="50" charset="-127"/>
              </a:rPr>
              <a:t> 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1</a:t>
            </a:r>
            <a:r>
              <a:rPr lang="en-US" altLang="ko-KR" baseline="30000" dirty="0" smtClean="0">
                <a:ea typeface="굴림" panose="020B0600000101010101" pitchFamily="50" charset="-127"/>
              </a:rPr>
              <a:t>st</a:t>
            </a:r>
            <a:r>
              <a:rPr lang="en-US" altLang="ko-KR" dirty="0" smtClean="0">
                <a:ea typeface="굴림" panose="020B0600000101010101" pitchFamily="50" charset="-127"/>
              </a:rPr>
              <a:t> Edition near the end of 2017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Available </a:t>
            </a:r>
            <a:r>
              <a:rPr lang="en-US" altLang="ko-KR" dirty="0" smtClean="0">
                <a:ea typeface="굴림" panose="020B0600000101010101" pitchFamily="50" charset="-127"/>
              </a:rPr>
              <a:t>freely as a pdf </a:t>
            </a:r>
            <a:r>
              <a:rPr lang="en-US" altLang="ko-KR" dirty="0" smtClean="0">
                <a:ea typeface="굴림" panose="020B0600000101010101" pitchFamily="50" charset="-127"/>
              </a:rPr>
              <a:t>file through the course web page</a:t>
            </a:r>
            <a:endParaRPr lang="en-US" altLang="ko-KR" dirty="0" smtClean="0">
              <a:ea typeface="굴림" panose="020B0600000101010101" pitchFamily="50" charset="-127"/>
            </a:endParaRPr>
          </a:p>
        </p:txBody>
      </p:sp>
      <p:pic>
        <p:nvPicPr>
          <p:cNvPr id="67590" name="Picture 6" descr="http://sglab.kaist.ac.kr/~sungeui/Images/render_c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2563" y="1697038"/>
            <a:ext cx="3416300" cy="41338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  <a:softEdge rad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Present: Scalable Ray Tracing, Image Search, Motion Planning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anose="020B0600000101010101" pitchFamily="50" charset="-127"/>
              </a:rPr>
              <a:t>Designing </a:t>
            </a:r>
            <a:r>
              <a:rPr lang="en-US" altLang="ko-KR" i="1" smtClean="0">
                <a:solidFill>
                  <a:srgbClr val="0000FF"/>
                </a:solidFill>
                <a:ea typeface="굴림" panose="020B0600000101010101" pitchFamily="50" charset="-127"/>
              </a:rPr>
              <a:t>scalable graphics and geometric algorithms</a:t>
            </a:r>
            <a:r>
              <a:rPr lang="en-US" altLang="ko-KR" smtClean="0">
                <a:ea typeface="굴림" panose="020B0600000101010101" pitchFamily="50" charset="-127"/>
              </a:rPr>
              <a:t> to efficiently handle massive models on commodity hardware</a:t>
            </a:r>
          </a:p>
          <a:p>
            <a:pPr lvl="1" eaLnBrk="1" hangingPunct="1"/>
            <a:endParaRPr lang="en-US" altLang="ko-KR" smtClean="0">
              <a:ea typeface="굴림" panose="020B0600000101010101" pitchFamily="50" charset="-127"/>
            </a:endParaRPr>
          </a:p>
          <a:p>
            <a:pPr lvl="1" eaLnBrk="1" hangingPunct="1"/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1024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2779713"/>
            <a:ext cx="3527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b="11818"/>
          <a:stretch>
            <a:fillRect/>
          </a:stretch>
        </p:blipFill>
        <p:spPr bwMode="auto">
          <a:xfrm>
            <a:off x="3773488" y="4868863"/>
            <a:ext cx="353536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H:\project\SIGA09_video\PT_capture\avicapture001.bmp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943225"/>
            <a:ext cx="26828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7421563" y="3302000"/>
            <a:ext cx="1325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Image search</a:t>
            </a:r>
            <a:endParaRPr lang="ko-KR" altLang="en-US" sz="2400">
              <a:solidFill>
                <a:srgbClr val="000000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715963" y="5749925"/>
            <a:ext cx="2657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Photo-realistic rendering</a:t>
            </a:r>
            <a:endParaRPr lang="ko-KR" altLang="en-US" sz="2400">
              <a:solidFill>
                <a:srgbClr val="000000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10249" name="TextBox 13"/>
          <p:cNvSpPr txBox="1">
            <a:spLocks noChangeArrowheads="1"/>
          </p:cNvSpPr>
          <p:nvPr/>
        </p:nvSpPr>
        <p:spPr bwMode="auto">
          <a:xfrm>
            <a:off x="7308850" y="5373688"/>
            <a:ext cx="16303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Motion planning</a:t>
            </a:r>
            <a:endParaRPr lang="ko-KR" altLang="en-US" sz="2400">
              <a:solidFill>
                <a:srgbClr val="000000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Reference – OpenGL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587500"/>
            <a:ext cx="4918075" cy="5067300"/>
          </a:xfrm>
        </p:spPr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OpenGL Programming Guide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Addison-Wesley </a:t>
            </a:r>
            <a:r>
              <a:rPr lang="en-US" altLang="ko-KR" dirty="0" smtClean="0">
                <a:ea typeface="굴림" panose="020B0600000101010101" pitchFamily="50" charset="-127"/>
              </a:rPr>
              <a:t>Professional</a:t>
            </a:r>
          </a:p>
          <a:p>
            <a:pPr lvl="1"/>
            <a:r>
              <a:rPr lang="en-US" altLang="ko-KR" dirty="0" err="1" smtClean="0">
                <a:ea typeface="굴림" panose="020B0600000101010101" pitchFamily="50" charset="-127"/>
              </a:rPr>
              <a:t>Ver</a:t>
            </a:r>
            <a:r>
              <a:rPr lang="en-US" altLang="ko-KR" dirty="0" smtClean="0">
                <a:ea typeface="굴림" panose="020B0600000101010101" pitchFamily="50" charset="-127"/>
              </a:rPr>
              <a:t> 4.3 is ordered to KAIST library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smtClean="0">
                <a:ea typeface="굴림" panose="020B0600000101010101" pitchFamily="50" charset="-127"/>
              </a:rPr>
              <a:t>Version 1.1 is available at internet and the course webpage</a:t>
            </a:r>
          </a:p>
          <a:p>
            <a:r>
              <a:rPr lang="en-US" altLang="ko-KR" dirty="0" smtClean="0">
                <a:ea typeface="굴림" panose="020B0600000101010101" pitchFamily="50" charset="-127"/>
              </a:rPr>
              <a:t>Reference </a:t>
            </a:r>
            <a:r>
              <a:rPr lang="en-US" altLang="ko-KR" dirty="0" smtClean="0">
                <a:ea typeface="굴림" panose="020B0600000101010101" pitchFamily="50" charset="-127"/>
              </a:rPr>
              <a:t>book is also available</a:t>
            </a:r>
          </a:p>
          <a:p>
            <a:endParaRPr lang="en-US" altLang="ko-KR" dirty="0" smtClean="0">
              <a:ea typeface="굴림" panose="020B0600000101010101" pitchFamily="50" charset="-127"/>
            </a:endParaRPr>
          </a:p>
        </p:txBody>
      </p:sp>
      <p:pic>
        <p:nvPicPr>
          <p:cNvPr id="77828" name="Picture 8" descr="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2033588"/>
            <a:ext cx="307498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8"/>
          <p:cNvSpPr>
            <a:spLocks noChangeArrowheads="1"/>
          </p:cNvSpPr>
          <p:nvPr/>
        </p:nvSpPr>
        <p:spPr bwMode="auto">
          <a:xfrm>
            <a:off x="204788" y="5989638"/>
            <a:ext cx="5532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http://www.glprogramming.com/blue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Reference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587500"/>
            <a:ext cx="4843463" cy="5067300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Fundamentals of Computer Graphics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Peter Shirley et al.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AK Peters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Available at the KAIST library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836738"/>
            <a:ext cx="3436937" cy="4316412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Resource on Physically-based Rendering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19100" y="1471613"/>
            <a:ext cx="8724900" cy="5067300"/>
          </a:xfrm>
        </p:spPr>
        <p:txBody>
          <a:bodyPr/>
          <a:lstStyle/>
          <a:p>
            <a:r>
              <a:rPr lang="en-US" altLang="ko-KR" sz="2400" smtClean="0">
                <a:ea typeface="굴림" panose="020B0600000101010101" pitchFamily="50" charset="-127"/>
              </a:rPr>
              <a:t>Reference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Physically based renderig, Matt Pharr et al.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Advanced Global Illumination, Philip Dutre et al. 2</a:t>
            </a:r>
            <a:r>
              <a:rPr lang="en-US" altLang="ko-KR" sz="2000" baseline="30000" smtClean="0">
                <a:ea typeface="굴림" panose="020B0600000101010101" pitchFamily="50" charset="-127"/>
              </a:rPr>
              <a:t>nd</a:t>
            </a:r>
            <a:r>
              <a:rPr lang="en-US" altLang="ko-KR" sz="2000" smtClean="0">
                <a:ea typeface="굴림" panose="020B0600000101010101" pitchFamily="50" charset="-127"/>
              </a:rPr>
              <a:t> edition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Realistic Image Synthesis Using Photon Mapping, Henrik Jensen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Realistic Ray Tracing, 2</a:t>
            </a:r>
            <a:r>
              <a:rPr lang="en-US" altLang="ko-KR" sz="2000" baseline="30000" smtClean="0">
                <a:ea typeface="굴림" panose="020B0600000101010101" pitchFamily="50" charset="-127"/>
              </a:rPr>
              <a:t>nd</a:t>
            </a:r>
            <a:r>
              <a:rPr lang="en-US" altLang="ko-KR" sz="2000" smtClean="0">
                <a:ea typeface="굴림" panose="020B0600000101010101" pitchFamily="50" charset="-127"/>
              </a:rPr>
              <a:t> edition, Peter Shirley et al.</a:t>
            </a:r>
            <a:endParaRPr lang="ko-KR" altLang="en-US" sz="2000" smtClean="0">
              <a:ea typeface="굴림" panose="020B0600000101010101" pitchFamily="50" charset="-127"/>
            </a:endParaRPr>
          </a:p>
        </p:txBody>
      </p:sp>
      <p:pic>
        <p:nvPicPr>
          <p:cNvPr id="798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3871913"/>
            <a:ext cx="17303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3871913"/>
            <a:ext cx="17399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3871913"/>
            <a:ext cx="1638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4" descr="01255318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3871913"/>
            <a:ext cx="1833563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Other Reference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Technical papers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Graphics-related conference (SIGGRAPH, etc)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  <a:hlinkClick r:id="rId3"/>
              </a:rPr>
              <a:t>http://kesen.huang.googlepages.com/</a:t>
            </a:r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Course homepages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Google or Google scholar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81924" name="Picture 6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81563"/>
            <a:ext cx="4449763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5" name="Group 11"/>
          <p:cNvGrpSpPr>
            <a:grpSpLocks/>
          </p:cNvGrpSpPr>
          <p:nvPr/>
        </p:nvGrpSpPr>
        <p:grpSpPr bwMode="auto">
          <a:xfrm>
            <a:off x="5646738" y="3017838"/>
            <a:ext cx="3094037" cy="2503487"/>
            <a:chOff x="336" y="1968"/>
            <a:chExt cx="2485" cy="2160"/>
          </a:xfrm>
        </p:grpSpPr>
        <p:pic>
          <p:nvPicPr>
            <p:cNvPr id="81926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32313">
              <a:off x="336" y="1968"/>
              <a:ext cx="1647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7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7590">
              <a:off x="1344" y="2016"/>
              <a:ext cx="1477" cy="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Program Assignments (PAs)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6 or</a:t>
            </a:r>
            <a:r>
              <a:rPr lang="ko-KR" altLang="en-US" smtClean="0">
                <a:ea typeface="굴림" panose="020B0600000101010101" pitchFamily="50" charset="-127"/>
              </a:rPr>
              <a:t> </a:t>
            </a:r>
            <a:r>
              <a:rPr lang="en-US" altLang="ko-KR" smtClean="0">
                <a:ea typeface="굴림" panose="020B0600000101010101" pitchFamily="50" charset="-127"/>
              </a:rPr>
              <a:t>7 PAs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Viewing and manipulating 3D models with OpenGL 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Rasterization and clipping 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Texture mapping and lighting 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Raytracing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Their difficulty is growing!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Grading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Mid-term:			20%			       Final-term:			30%			 Quiz and assignments: 	50%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Late policy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No score for late submissions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Submit your work before the deadline!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Class Attendance Rule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Late two times </a:t>
            </a:r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 count as </a:t>
            </a:r>
            <a:r>
              <a:rPr lang="en-US" altLang="ko-KR" smtClean="0">
                <a:ea typeface="굴림" panose="020B0600000101010101" pitchFamily="50" charset="-127"/>
              </a:rPr>
              <a:t>one absence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Every two absences </a:t>
            </a:r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</a:t>
            </a:r>
            <a:r>
              <a:rPr lang="en-US" altLang="ko-KR" smtClean="0">
                <a:ea typeface="굴림" panose="020B0600000101010101" pitchFamily="50" charset="-127"/>
              </a:rPr>
              <a:t>lower your grade (e.g., A- </a:t>
            </a:r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</a:t>
            </a:r>
            <a:r>
              <a:rPr lang="en-US" altLang="ko-KR" smtClean="0">
                <a:ea typeface="굴림" panose="020B0600000101010101" pitchFamily="50" charset="-127"/>
              </a:rPr>
              <a:t> B+)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To check attendance, I’ll call your names or take pictures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If you are in situations where you should be late, notify earlier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Honor </a:t>
            </a:r>
            <a:r>
              <a:rPr lang="en-US" altLang="ko-KR" dirty="0" smtClean="0">
                <a:ea typeface="굴림" panose="020B0600000101010101" pitchFamily="50" charset="-127"/>
              </a:rPr>
              <a:t>Code and Etiquette</a:t>
            </a:r>
            <a:endParaRPr lang="en-US" altLang="ko-KR" dirty="0" smtClean="0">
              <a:ea typeface="굴림" panose="020B0600000101010101" pitchFamily="50" charset="-127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Collaboration encouraged, but </a:t>
            </a:r>
            <a:r>
              <a:rPr lang="en-US" altLang="ko-KR" i="1" dirty="0" smtClean="0">
                <a:ea typeface="굴림" panose="020B0600000101010101" pitchFamily="50" charset="-127"/>
              </a:rPr>
              <a:t>assignments must be your own work</a:t>
            </a:r>
          </a:p>
          <a:p>
            <a:r>
              <a:rPr lang="en-US" altLang="ko-KR" dirty="0" smtClean="0">
                <a:ea typeface="굴림" panose="020B0600000101010101" pitchFamily="50" charset="-127"/>
              </a:rPr>
              <a:t>Cite any other’s work if you use their codes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If you copy someone else’s codes, you will get F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We will use a code copy checking tool to find any </a:t>
            </a:r>
            <a:r>
              <a:rPr lang="en-US" altLang="ko-KR" dirty="0" smtClean="0">
                <a:ea typeface="굴림" panose="020B0600000101010101" pitchFamily="50" charset="-127"/>
              </a:rPr>
              <a:t>copy</a:t>
            </a:r>
          </a:p>
          <a:p>
            <a:r>
              <a:rPr lang="en-US" altLang="ko-KR" dirty="0" smtClean="0">
                <a:ea typeface="굴림" panose="020B0600000101010101" pitchFamily="50" charset="-127"/>
              </a:rPr>
              <a:t>Classroom </a:t>
            </a:r>
            <a:r>
              <a:rPr lang="en-US" altLang="ko-KR" dirty="0">
                <a:ea typeface="굴림" panose="020B0600000101010101" pitchFamily="50" charset="-127"/>
              </a:rPr>
              <a:t>etiquette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Help you and your peer to focus on the class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Turn off cell phones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Arrive to the class on time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Avoid private conversations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Be attentive in class</a:t>
            </a:r>
          </a:p>
          <a:p>
            <a:pPr lvl="1"/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Official Language in Class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English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I’ll give lectures in English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 may explain again in Korean if materials are unclear to you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You are also recommended to use English, but not required</a:t>
            </a:r>
          </a:p>
          <a:p>
            <a:pPr lvl="1">
              <a:buFont typeface="Arial" panose="020B0604020202020204" pitchFamily="34" charset="0"/>
              <a:buNone/>
            </a:pP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Other Related Courses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smtClean="0">
                <a:ea typeface="굴림" panose="020B0600000101010101" pitchFamily="50" charset="-127"/>
              </a:rPr>
              <a:t>CS580 (Graduate-level introductory CG, Spring semester)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Focus on high quality rendering, which will be briefly touched at the end of CS380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Undergraduate students can take the course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CS380 (Spring semester)</a:t>
            </a:r>
          </a:p>
          <a:p>
            <a:r>
              <a:rPr lang="en-US" altLang="ko-KR" sz="2400" smtClean="0">
                <a:ea typeface="굴림" panose="020B0600000101010101" pitchFamily="50" charset="-127"/>
              </a:rPr>
              <a:t>CS482 (Fall semester)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Focus on advanced, real-time rendering techniques</a:t>
            </a:r>
          </a:p>
          <a:p>
            <a:pPr lvl="1"/>
            <a:endParaRPr lang="en-US" altLang="ko-KR" sz="2000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All the courses will be given among me, Prof. Park, and Prof. Kim.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Course Information of CS380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8567530" cy="38576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ko-KR" dirty="0" smtClean="0">
                <a:ea typeface="굴림" panose="020B0600000101010101" pitchFamily="50" charset="-127"/>
              </a:rPr>
              <a:t>Instructor: 	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Sung-</a:t>
            </a:r>
            <a:r>
              <a:rPr lang="en-US" altLang="ko-KR" dirty="0" err="1" smtClean="0">
                <a:solidFill>
                  <a:srgbClr val="0000FF"/>
                </a:solidFill>
                <a:ea typeface="굴림" panose="020B0600000101010101" pitchFamily="50" charset="-127"/>
              </a:rPr>
              <a:t>eui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 Yoon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ko-KR" dirty="0" smtClean="0">
                <a:ea typeface="굴림" panose="020B0600000101010101" pitchFamily="50" charset="-127"/>
              </a:rPr>
              <a:t>Email: 		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sungeui@gmail.com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ko-KR" dirty="0" smtClean="0">
                <a:ea typeface="굴림" panose="020B0600000101010101" pitchFamily="50" charset="-127"/>
              </a:rPr>
              <a:t>Office: 		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3432 at CS building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ko-KR" dirty="0" smtClean="0">
                <a:ea typeface="굴림" panose="020B0600000101010101" pitchFamily="50" charset="-127"/>
              </a:rPr>
              <a:t>Office hours:	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Right after class time (or by appt.)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ko-KR" dirty="0" smtClean="0">
                <a:ea typeface="굴림" panose="020B0600000101010101" pitchFamily="50" charset="-127"/>
              </a:rPr>
              <a:t>Course webpage: 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  <a:hlinkClick r:id="rId3"/>
              </a:rPr>
              <a:t>http://sglab.kaist.ac.kr/~sungeui/CG/</a:t>
            </a:r>
            <a:endParaRPr lang="en-US" altLang="ko-KR" dirty="0" smtClean="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ko-KR" dirty="0" smtClean="0">
                <a:ea typeface="굴림" panose="020B0600000101010101" pitchFamily="50" charset="-127"/>
              </a:rPr>
              <a:t>Noah discussion page: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ko-KR" dirty="0" smtClean="0">
                <a:ea typeface="굴림" panose="020B0600000101010101" pitchFamily="50" charset="-127"/>
              </a:rPr>
              <a:t>	</a:t>
            </a:r>
            <a:r>
              <a:rPr lang="en-US" altLang="ko-KR" sz="2400" dirty="0" smtClean="0">
                <a:ea typeface="굴림" panose="020B0600000101010101" pitchFamily="50" charset="-127"/>
              </a:rPr>
              <a:t>Use this one for sharing Q&amp;A with other students, instead of </a:t>
            </a:r>
            <a:r>
              <a:rPr lang="en-US" altLang="ko-KR" sz="2400" dirty="0" smtClean="0">
                <a:ea typeface="굴림" panose="020B0600000101010101" pitchFamily="50" charset="-127"/>
              </a:rPr>
              <a:t>personal communication </a:t>
            </a:r>
            <a:r>
              <a:rPr lang="en-US" altLang="ko-KR" sz="2400" dirty="0" smtClean="0">
                <a:ea typeface="굴림" panose="020B0600000101010101" pitchFamily="50" charset="-127"/>
              </a:rPr>
              <a:t>to </a:t>
            </a:r>
            <a:r>
              <a:rPr lang="en-US" altLang="ko-KR" sz="2400" dirty="0" smtClean="0">
                <a:ea typeface="굴림" panose="020B0600000101010101" pitchFamily="50" charset="-127"/>
              </a:rPr>
              <a:t>TAs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ko-KR" sz="2400" dirty="0" smtClean="0">
                <a:ea typeface="굴림" panose="020B0600000101010101" pitchFamily="50" charset="-127"/>
              </a:rPr>
              <a:t>KLMS: homework submissions</a:t>
            </a:r>
            <a:endParaRPr lang="en-US" altLang="ko-KR" sz="2400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solidFill>
                <a:srgbClr val="9375FF"/>
              </a:solidFill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Homework for Each Class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1504950"/>
          </a:xfrm>
        </p:spPr>
        <p:txBody>
          <a:bodyPr/>
          <a:lstStyle/>
          <a:p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Go over the next lecture slides before the class</a:t>
            </a:r>
          </a:p>
          <a:p>
            <a:pPr lvl="1"/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Just 10 min ~ 20 min for this should be okay</a:t>
            </a:r>
          </a:p>
          <a:p>
            <a:pPr lvl="1"/>
            <a:endParaRPr lang="en-US" altLang="ko-KR" dirty="0" smtClean="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Two video abstract submission every week</a:t>
            </a:r>
          </a:p>
          <a:p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Question submissions 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at least four </a:t>
            </a:r>
            <a:r>
              <a:rPr lang="en-US" altLang="ko-KR" dirty="0" smtClean="0">
                <a:solidFill>
                  <a:srgbClr val="0000FF"/>
                </a:solidFill>
                <a:ea typeface="굴림" panose="020B0600000101010101" pitchFamily="50" charset="-127"/>
              </a:rPr>
              <a:t>times before the mid-term exam</a:t>
            </a:r>
          </a:p>
          <a:p>
            <a:pPr lvl="1"/>
            <a:endParaRPr lang="en-US" altLang="ko-KR" dirty="0" smtClean="0">
              <a:solidFill>
                <a:srgbClr val="0000FF"/>
              </a:solidFill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ko-KR" smtClean="0">
                <a:ea typeface="굴림" panose="020B0600000101010101" pitchFamily="50" charset="-127"/>
              </a:rPr>
              <a:t>Next Time...</a:t>
            </a:r>
            <a:endParaRPr lang="en-US" altLang="ko-KR" smtClean="0">
              <a:ea typeface="굴림" panose="020B0600000101010101" pitchFamily="50" charset="-127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ko-KR" smtClean="0">
                <a:ea typeface="굴림" panose="020B0600000101010101" pitchFamily="50" charset="-127"/>
              </a:rPr>
              <a:t>Screen &amp; world space</a:t>
            </a:r>
          </a:p>
          <a:p>
            <a:r>
              <a:rPr lang="it-IT" altLang="ko-KR" smtClean="0">
                <a:ea typeface="굴림" panose="020B0600000101010101" pitchFamily="50" charset="-127"/>
              </a:rPr>
              <a:t>Basic OpenGL usage</a:t>
            </a:r>
          </a:p>
          <a:p>
            <a:endParaRPr lang="it-IT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98308" name="Picture 5" descr="Julia0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2587625"/>
            <a:ext cx="38862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About You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Name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What is your major?</a:t>
            </a:r>
          </a:p>
          <a:p>
            <a:r>
              <a:rPr lang="en-US" altLang="ko-KR" smtClean="0">
                <a:ea typeface="굴림" panose="020B0600000101010101" pitchFamily="50" charset="-127"/>
              </a:rPr>
              <a:t>Previous graphics experience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Any questions?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Class Time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433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Date: every TTh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Time: 4:00pm ~ 5:15pm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4 credit course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A few (2) OpenGL courses given by TAs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TAs</a:t>
            </a:r>
          </a:p>
        </p:txBody>
      </p:sp>
      <p:sp>
        <p:nvSpPr>
          <p:cNvPr id="16387" name="내용 개체 틀 2"/>
          <p:cNvSpPr>
            <a:spLocks noGrp="1"/>
          </p:cNvSpPr>
          <p:nvPr>
            <p:ph idx="1"/>
          </p:nvPr>
        </p:nvSpPr>
        <p:spPr>
          <a:xfrm>
            <a:off x="419100" y="1514475"/>
            <a:ext cx="8318500" cy="5067300"/>
          </a:xfrm>
        </p:spPr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TA </a:t>
            </a:r>
            <a:r>
              <a:rPr lang="en-US" altLang="ko-KR" dirty="0">
                <a:ea typeface="굴림" panose="020B0600000101010101" pitchFamily="50" charset="-127"/>
              </a:rPr>
              <a:t>email </a:t>
            </a:r>
            <a:r>
              <a:rPr lang="en-US" altLang="ko-KR" dirty="0" smtClean="0">
                <a:ea typeface="굴림" panose="020B0600000101010101" pitchFamily="50" charset="-127"/>
              </a:rPr>
              <a:t>address: </a:t>
            </a:r>
            <a:r>
              <a:rPr lang="en-US" altLang="ko-KR" dirty="0" smtClean="0">
                <a:ea typeface="굴림" panose="020B0600000101010101" pitchFamily="50" charset="-127"/>
                <a:hlinkClick r:id="rId3"/>
              </a:rPr>
              <a:t>cs380ta@gmail.com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Use </a:t>
            </a:r>
            <a:r>
              <a:rPr lang="en-US" altLang="ko-KR" dirty="0" err="1" smtClean="0">
                <a:ea typeface="굴림" panose="020B0600000101010101" pitchFamily="50" charset="-127"/>
              </a:rPr>
              <a:t>noah</a:t>
            </a:r>
            <a:r>
              <a:rPr lang="en-US" altLang="ko-KR" dirty="0" smtClean="0">
                <a:ea typeface="굴림" panose="020B0600000101010101" pitchFamily="50" charset="-127"/>
              </a:rPr>
              <a:t> board, if possible</a:t>
            </a:r>
            <a:endParaRPr lang="en-US" altLang="ko-KR" dirty="0">
              <a:ea typeface="굴림" panose="020B0600000101010101" pitchFamily="50" charset="-127"/>
            </a:endParaRPr>
          </a:p>
          <a:p>
            <a:r>
              <a:rPr lang="en-US" altLang="ko-KR" dirty="0" err="1" smtClean="0">
                <a:ea typeface="굴림" panose="020B0600000101010101" pitchFamily="50" charset="-127"/>
              </a:rPr>
              <a:t>MyungBae</a:t>
            </a:r>
            <a:r>
              <a:rPr lang="en-US" altLang="ko-KR" dirty="0" smtClean="0">
                <a:ea typeface="굴림" panose="020B0600000101010101" pitchFamily="50" charset="-127"/>
              </a:rPr>
              <a:t> </a:t>
            </a:r>
            <a:r>
              <a:rPr lang="en-US" altLang="ko-KR" dirty="0" err="1" smtClean="0">
                <a:ea typeface="굴림" panose="020B0600000101010101" pitchFamily="50" charset="-127"/>
              </a:rPr>
              <a:t>Sohn</a:t>
            </a:r>
            <a:r>
              <a:rPr lang="en-US" altLang="ko-KR" dirty="0" smtClean="0">
                <a:ea typeface="굴림" panose="020B0600000101010101" pitchFamily="50" charset="-127"/>
              </a:rPr>
              <a:t> (</a:t>
            </a:r>
            <a:r>
              <a:rPr lang="ko-KR" altLang="en-US" dirty="0" smtClean="0">
                <a:ea typeface="굴림" panose="020B0600000101010101" pitchFamily="50" charset="-127"/>
              </a:rPr>
              <a:t>손명배</a:t>
            </a:r>
            <a:r>
              <a:rPr lang="en-US" altLang="ko-KR" dirty="0" smtClean="0">
                <a:ea typeface="굴림" panose="020B0600000101010101" pitchFamily="50" charset="-127"/>
              </a:rPr>
              <a:t>)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Office: E3-1, 3443</a:t>
            </a:r>
            <a:r>
              <a:rPr lang="ko-KR" altLang="en-US" dirty="0" smtClean="0">
                <a:ea typeface="굴림" panose="020B0600000101010101" pitchFamily="50" charset="-127"/>
              </a:rPr>
              <a:t>호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err="1" smtClean="0">
                <a:ea typeface="굴림" panose="020B0600000101010101" pitchFamily="50" charset="-127"/>
              </a:rPr>
              <a:t>YoungKi</a:t>
            </a:r>
            <a:r>
              <a:rPr lang="en-US" altLang="ko-KR" dirty="0" smtClean="0">
                <a:ea typeface="굴림" panose="020B0600000101010101" pitchFamily="50" charset="-127"/>
              </a:rPr>
              <a:t> </a:t>
            </a:r>
            <a:r>
              <a:rPr lang="en-US" altLang="ko-KR" dirty="0" err="1" smtClean="0">
                <a:ea typeface="굴림" panose="020B0600000101010101" pitchFamily="50" charset="-127"/>
              </a:rPr>
              <a:t>Kown</a:t>
            </a:r>
            <a:r>
              <a:rPr lang="en-US" altLang="ko-KR" dirty="0" smtClean="0">
                <a:ea typeface="굴림" panose="020B0600000101010101" pitchFamily="50" charset="-127"/>
              </a:rPr>
              <a:t> (</a:t>
            </a:r>
            <a:r>
              <a:rPr lang="ko-KR" altLang="en-US" dirty="0" smtClean="0">
                <a:ea typeface="굴림" panose="020B0600000101010101" pitchFamily="50" charset="-127"/>
              </a:rPr>
              <a:t>권영기</a:t>
            </a:r>
            <a:r>
              <a:rPr lang="en-US" altLang="ko-KR" dirty="0" smtClean="0">
                <a:ea typeface="굴림" panose="020B0600000101010101" pitchFamily="50" charset="-127"/>
              </a:rPr>
              <a:t>)</a:t>
            </a:r>
            <a:endParaRPr lang="en-US" altLang="ko-KR" dirty="0">
              <a:ea typeface="굴림" panose="020B0600000101010101" pitchFamily="50" charset="-127"/>
            </a:endParaRP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Office: E3-1, 3443</a:t>
            </a:r>
            <a:r>
              <a:rPr lang="ko-KR" altLang="en-US" dirty="0">
                <a:ea typeface="굴림" panose="020B0600000101010101" pitchFamily="50" charset="-127"/>
              </a:rPr>
              <a:t>호</a:t>
            </a:r>
            <a:endParaRPr lang="en-US" altLang="ko-KR" dirty="0">
              <a:ea typeface="굴림" panose="020B0600000101010101" pitchFamily="50" charset="-127"/>
            </a:endParaRPr>
          </a:p>
          <a:p>
            <a:r>
              <a:rPr lang="en-US" altLang="ko-KR" dirty="0" err="1" smtClean="0">
                <a:ea typeface="굴림" panose="020B0600000101010101" pitchFamily="50" charset="-127"/>
              </a:rPr>
              <a:t>HeeChan</a:t>
            </a:r>
            <a:r>
              <a:rPr lang="en-US" altLang="ko-KR" dirty="0" smtClean="0">
                <a:ea typeface="굴림" panose="020B0600000101010101" pitchFamily="50" charset="-127"/>
              </a:rPr>
              <a:t> Shin (</a:t>
            </a:r>
            <a:r>
              <a:rPr lang="ko-KR" altLang="en-US" dirty="0" smtClean="0">
                <a:ea typeface="굴림" panose="020B0600000101010101" pitchFamily="50" charset="-127"/>
              </a:rPr>
              <a:t>신희찬</a:t>
            </a:r>
            <a:r>
              <a:rPr lang="en-US" altLang="ko-KR" dirty="0" smtClean="0">
                <a:ea typeface="굴림" panose="020B0600000101010101" pitchFamily="50" charset="-127"/>
              </a:rPr>
              <a:t>)</a:t>
            </a:r>
            <a:endParaRPr lang="en-US" altLang="ko-KR" dirty="0">
              <a:ea typeface="굴림" panose="020B0600000101010101" pitchFamily="50" charset="-127"/>
            </a:endParaRP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Office: E3-1, 3443</a:t>
            </a:r>
            <a:r>
              <a:rPr lang="ko-KR" altLang="en-US" dirty="0" smtClean="0">
                <a:ea typeface="굴림" panose="020B0600000101010101" pitchFamily="50" charset="-127"/>
              </a:rPr>
              <a:t>호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err="1" smtClean="0">
                <a:ea typeface="굴림" panose="020B0600000101010101" pitchFamily="50" charset="-127"/>
              </a:rPr>
              <a:t>HyunHo</a:t>
            </a:r>
            <a:r>
              <a:rPr lang="en-US" altLang="ko-KR" dirty="0" smtClean="0">
                <a:ea typeface="굴림" panose="020B0600000101010101" pitchFamily="50" charset="-127"/>
              </a:rPr>
              <a:t> Ha (</a:t>
            </a:r>
            <a:r>
              <a:rPr lang="ko-KR" altLang="en-US" dirty="0" smtClean="0">
                <a:ea typeface="굴림" panose="020B0600000101010101" pitchFamily="50" charset="-127"/>
              </a:rPr>
              <a:t>하현호</a:t>
            </a:r>
            <a:r>
              <a:rPr lang="en-US" altLang="ko-KR" dirty="0" smtClean="0">
                <a:ea typeface="굴림" panose="020B0600000101010101" pitchFamily="50" charset="-127"/>
              </a:rPr>
              <a:t>)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Office: E3-1, </a:t>
            </a:r>
            <a:r>
              <a:rPr lang="en-US" altLang="ko-KR" dirty="0" smtClean="0">
                <a:ea typeface="굴림" panose="020B0600000101010101" pitchFamily="50" charset="-127"/>
              </a:rPr>
              <a:t>3422</a:t>
            </a:r>
            <a:r>
              <a:rPr lang="ko-KR" altLang="en-US" dirty="0" smtClean="0">
                <a:ea typeface="굴림" panose="020B0600000101010101" pitchFamily="50" charset="-127"/>
              </a:rPr>
              <a:t>호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err="1" smtClean="0">
                <a:ea typeface="굴림" panose="020B0600000101010101" pitchFamily="50" charset="-127"/>
              </a:rPr>
              <a:t>InSoo</a:t>
            </a:r>
            <a:r>
              <a:rPr lang="en-US" altLang="ko-KR" dirty="0" smtClean="0">
                <a:ea typeface="굴림" panose="020B0600000101010101" pitchFamily="50" charset="-127"/>
              </a:rPr>
              <a:t> Kim (</a:t>
            </a:r>
            <a:r>
              <a:rPr lang="ko-KR" altLang="en-US" dirty="0" smtClean="0">
                <a:ea typeface="굴림" panose="020B0600000101010101" pitchFamily="50" charset="-127"/>
              </a:rPr>
              <a:t>김인수</a:t>
            </a:r>
            <a:r>
              <a:rPr lang="en-US" altLang="ko-KR" dirty="0" smtClean="0">
                <a:ea typeface="굴림" panose="020B0600000101010101" pitchFamily="50" charset="-127"/>
              </a:rPr>
              <a:t>)</a:t>
            </a:r>
          </a:p>
          <a:p>
            <a:pPr lvl="1"/>
            <a:r>
              <a:rPr lang="en-US" altLang="ko-KR" dirty="0">
                <a:ea typeface="굴림" panose="020B0600000101010101" pitchFamily="50" charset="-127"/>
              </a:rPr>
              <a:t>Office: E3-1, 3422</a:t>
            </a:r>
            <a:r>
              <a:rPr lang="ko-KR" altLang="en-US" dirty="0">
                <a:ea typeface="굴림" panose="020B0600000101010101" pitchFamily="50" charset="-127"/>
              </a:rPr>
              <a:t>호</a:t>
            </a:r>
            <a:endParaRPr lang="en-US" altLang="ko-KR" dirty="0">
              <a:ea typeface="굴림" panose="020B0600000101010101" pitchFamily="50" charset="-127"/>
            </a:endParaRPr>
          </a:p>
          <a:p>
            <a:pPr lvl="1"/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endParaRPr lang="en-US" altLang="ko-KR" dirty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Prerequisites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mtClean="0">
                <a:ea typeface="굴림" panose="020B0600000101010101" pitchFamily="50" charset="-127"/>
              </a:rPr>
              <a:t>Basic knowledge of linear algebra</a:t>
            </a:r>
          </a:p>
          <a:p>
            <a:pPr lvl="1">
              <a:lnSpc>
                <a:spcPct val="90000"/>
              </a:lnSpc>
            </a:pPr>
            <a:r>
              <a:rPr lang="en-US" altLang="ko-KR" smtClean="0">
                <a:ea typeface="굴림" panose="020B0600000101010101" pitchFamily="50" charset="-127"/>
              </a:rPr>
              <a:t>E.g., matrix multiplication</a:t>
            </a:r>
          </a:p>
          <a:p>
            <a:pPr>
              <a:lnSpc>
                <a:spcPct val="90000"/>
              </a:lnSpc>
            </a:pPr>
            <a:r>
              <a:rPr lang="en-US" altLang="ko-KR" smtClean="0">
                <a:ea typeface="굴림" panose="020B0600000101010101" pitchFamily="50" charset="-127"/>
              </a:rPr>
              <a:t>Basic knowledge of programming skill</a:t>
            </a:r>
          </a:p>
          <a:p>
            <a:pPr lvl="1">
              <a:lnSpc>
                <a:spcPct val="90000"/>
              </a:lnSpc>
            </a:pPr>
            <a:r>
              <a:rPr lang="en-US" altLang="ko-KR" smtClean="0">
                <a:ea typeface="굴림" panose="020B0600000101010101" pitchFamily="50" charset="-127"/>
              </a:rPr>
              <a:t>Preferably with C-like language (e.g., C and C++)</a:t>
            </a:r>
          </a:p>
          <a:p>
            <a:pPr lvl="1">
              <a:lnSpc>
                <a:spcPct val="90000"/>
              </a:lnSpc>
            </a:pPr>
            <a:endParaRPr lang="en-US" altLang="ko-KR" smtClean="0">
              <a:ea typeface="굴림" panose="020B0600000101010101" pitchFamily="50" charset="-127"/>
            </a:endParaRPr>
          </a:p>
          <a:p>
            <a:pPr>
              <a:lnSpc>
                <a:spcPct val="90000"/>
              </a:lnSpc>
            </a:pPr>
            <a:r>
              <a:rPr lang="en-US" altLang="ko-KR" smtClean="0">
                <a:ea typeface="굴림" panose="020B0600000101010101" pitchFamily="50" charset="-127"/>
              </a:rPr>
              <a:t>If you are unsure, consult the instructor at the end of this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9100" y="1587500"/>
            <a:ext cx="8318500" cy="1303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292100" indent="-2921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/>
            </a:pPr>
            <a:r>
              <a:rPr lang="en-US" altLang="ko-KR" sz="2800" dirty="0">
                <a:latin typeface="Arial" charset="0"/>
                <a:ea typeface="굴림" pitchFamily="50" charset="-127"/>
              </a:rPr>
              <a:t>We will discuss various parts of computer graphics</a:t>
            </a:r>
            <a:endParaRPr lang="en-US" altLang="ko-KR" sz="2800" kern="0" dirty="0">
              <a:latin typeface="+mn-lt"/>
              <a:ea typeface="굴림" pitchFamily="50" charset="-127"/>
            </a:endParaRPr>
          </a:p>
          <a:p>
            <a:pPr marL="292100" indent="-2921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/>
            </a:pPr>
            <a:endParaRPr lang="en-US" altLang="ko-KR" sz="2800" kern="0" dirty="0">
              <a:latin typeface="+mn-lt"/>
              <a:ea typeface="굴림" pitchFamily="50" charset="-127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Overview</a:t>
            </a:r>
          </a:p>
        </p:txBody>
      </p:sp>
      <p:grpSp>
        <p:nvGrpSpPr>
          <p:cNvPr id="20484" name="Group 8"/>
          <p:cNvGrpSpPr>
            <a:grpSpLocks/>
          </p:cNvGrpSpPr>
          <p:nvPr/>
        </p:nvGrpSpPr>
        <p:grpSpPr bwMode="auto">
          <a:xfrm>
            <a:off x="136525" y="2509838"/>
            <a:ext cx="2362200" cy="2362200"/>
            <a:chOff x="96" y="1344"/>
            <a:chExt cx="1680" cy="1703"/>
          </a:xfrm>
        </p:grpSpPr>
        <p:pic>
          <p:nvPicPr>
            <p:cNvPr id="2049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68"/>
              <a:ext cx="1440" cy="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344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5" name="AutoShape 7"/>
          <p:cNvSpPr>
            <a:spLocks noChangeArrowheads="1"/>
          </p:cNvSpPr>
          <p:nvPr/>
        </p:nvSpPr>
        <p:spPr bwMode="auto">
          <a:xfrm>
            <a:off x="2651125" y="3576638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grpSp>
        <p:nvGrpSpPr>
          <p:cNvPr id="20486" name="Group 18"/>
          <p:cNvGrpSpPr>
            <a:grpSpLocks/>
          </p:cNvGrpSpPr>
          <p:nvPr/>
        </p:nvGrpSpPr>
        <p:grpSpPr bwMode="auto">
          <a:xfrm>
            <a:off x="3481388" y="2433638"/>
            <a:ext cx="1836737" cy="2667000"/>
            <a:chOff x="1968" y="1104"/>
            <a:chExt cx="1488" cy="2160"/>
          </a:xfrm>
        </p:grpSpPr>
        <p:pic>
          <p:nvPicPr>
            <p:cNvPr id="20494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" y="1104"/>
              <a:ext cx="107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398"/>
              <a:ext cx="1488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7" name="AutoShape 11"/>
          <p:cNvSpPr>
            <a:spLocks noChangeArrowheads="1"/>
          </p:cNvSpPr>
          <p:nvPr/>
        </p:nvSpPr>
        <p:spPr bwMode="auto">
          <a:xfrm>
            <a:off x="5699125" y="3576638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2048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28908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13"/>
          <p:cNvSpPr txBox="1">
            <a:spLocks noChangeArrowheads="1"/>
          </p:cNvSpPr>
          <p:nvPr/>
        </p:nvSpPr>
        <p:spPr bwMode="auto">
          <a:xfrm>
            <a:off x="349250" y="5097463"/>
            <a:ext cx="149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Modelling</a:t>
            </a:r>
          </a:p>
        </p:txBody>
      </p:sp>
      <p:sp>
        <p:nvSpPr>
          <p:cNvPr id="20490" name="Text Box 15"/>
          <p:cNvSpPr txBox="1">
            <a:spLocks noChangeArrowheads="1"/>
          </p:cNvSpPr>
          <p:nvPr/>
        </p:nvSpPr>
        <p:spPr bwMode="auto">
          <a:xfrm>
            <a:off x="2733675" y="5092700"/>
            <a:ext cx="367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Simulation &amp; Rendering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7299325" y="5097463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Image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2160588" y="5662613"/>
            <a:ext cx="5519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Computer vision </a:t>
            </a: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inverts the process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30425" y="5964238"/>
            <a:ext cx="551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Image processing </a:t>
            </a: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deals with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/>
      <p:bldP spid="17" grpId="0"/>
    </p:bld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23706</TotalTime>
  <Pages>3</Pages>
  <Words>1125</Words>
  <Application>Microsoft Office PowerPoint</Application>
  <PresentationFormat>On-screen Show (4:3)</PresentationFormat>
  <Paragraphs>291</Paragraphs>
  <Slides>52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Tekton</vt:lpstr>
      <vt:lpstr>굴림</vt:lpstr>
      <vt:lpstr>맑은 고딕</vt:lpstr>
      <vt:lpstr>Arial</vt:lpstr>
      <vt:lpstr>Tahoma</vt:lpstr>
      <vt:lpstr>Times New Roman</vt:lpstr>
      <vt:lpstr>Wingdings</vt:lpstr>
      <vt:lpstr>untitled 1</vt:lpstr>
      <vt:lpstr>Equation</vt:lpstr>
      <vt:lpstr>PowerPoint Presentation</vt:lpstr>
      <vt:lpstr>About the Instructor</vt:lpstr>
      <vt:lpstr>About the Instructor</vt:lpstr>
      <vt:lpstr>Present: Scalable Ray Tracing, Image Search, Motion Planning</vt:lpstr>
      <vt:lpstr>Course Information of CS380</vt:lpstr>
      <vt:lpstr>Class Time</vt:lpstr>
      <vt:lpstr>TAs</vt:lpstr>
      <vt:lpstr>Prerequisites</vt:lpstr>
      <vt:lpstr>Overview</vt:lpstr>
      <vt:lpstr>Application of Computer Graphics</vt:lpstr>
      <vt:lpstr>Games</vt:lpstr>
      <vt:lpstr>Large-Scale Open World w/ High Quality Rendering</vt:lpstr>
      <vt:lpstr>High Quality Mobile Games</vt:lpstr>
      <vt:lpstr>Game Industry at Korea</vt:lpstr>
      <vt:lpstr>Movies and Film Special Effects </vt:lpstr>
      <vt:lpstr>3D Movies</vt:lpstr>
      <vt:lpstr>3D TV</vt:lpstr>
      <vt:lpstr>Head-Mounted Display (HMD) for VR</vt:lpstr>
      <vt:lpstr>HoloLens for Augmented Reality (AR)</vt:lpstr>
      <vt:lpstr>Killer App. For AR</vt:lpstr>
      <vt:lpstr>Product Design and Analysis</vt:lpstr>
      <vt:lpstr>Medical Applications</vt:lpstr>
      <vt:lpstr>Medical Applications</vt:lpstr>
      <vt:lpstr>Scientific Applications</vt:lpstr>
      <vt:lpstr>Topics</vt:lpstr>
      <vt:lpstr>Mathematical Tools</vt:lpstr>
      <vt:lpstr>3D Models and Interaction</vt:lpstr>
      <vt:lpstr>Hidden Surface Removal</vt:lpstr>
      <vt:lpstr>Rasterization</vt:lpstr>
      <vt:lpstr>Lighting and Shading</vt:lpstr>
      <vt:lpstr>Shadows</vt:lpstr>
      <vt:lpstr>Texture Mapping</vt:lpstr>
      <vt:lpstr>Ray Tracing</vt:lpstr>
      <vt:lpstr>Global Illumination</vt:lpstr>
      <vt:lpstr>Curves and Surfaces</vt:lpstr>
      <vt:lpstr>Simplification and LOD</vt:lpstr>
      <vt:lpstr>Graphics Hardware</vt:lpstr>
      <vt:lpstr>Animation</vt:lpstr>
      <vt:lpstr>Textbook</vt:lpstr>
      <vt:lpstr>Reference – OpenGL</vt:lpstr>
      <vt:lpstr>Reference</vt:lpstr>
      <vt:lpstr>Resource on Physically-based Rendering</vt:lpstr>
      <vt:lpstr>Other Reference</vt:lpstr>
      <vt:lpstr>Program Assignments (PAs)</vt:lpstr>
      <vt:lpstr>Grading</vt:lpstr>
      <vt:lpstr>Class Attendance Rule</vt:lpstr>
      <vt:lpstr>Honor Code and Etiquette</vt:lpstr>
      <vt:lpstr>Official Language in Class</vt:lpstr>
      <vt:lpstr>Other Related Courses</vt:lpstr>
      <vt:lpstr>Homework for Each Class</vt:lpstr>
      <vt:lpstr>Next Time...</vt:lpstr>
      <vt:lpstr>About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creator>Computations</dc:creator>
  <cp:lastModifiedBy>sungeui</cp:lastModifiedBy>
  <cp:revision>1961</cp:revision>
  <cp:lastPrinted>2017-02-27T04:07:52Z</cp:lastPrinted>
  <dcterms:created xsi:type="dcterms:W3CDTF">1998-03-18T13:44:31Z</dcterms:created>
  <dcterms:modified xsi:type="dcterms:W3CDTF">2017-02-27T04:17:00Z</dcterms:modified>
</cp:coreProperties>
</file>