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256" r:id="rId2"/>
    <p:sldId id="461" r:id="rId3"/>
    <p:sldId id="455" r:id="rId4"/>
    <p:sldId id="400" r:id="rId5"/>
    <p:sldId id="401" r:id="rId6"/>
    <p:sldId id="402" r:id="rId7"/>
    <p:sldId id="403" r:id="rId8"/>
    <p:sldId id="404" r:id="rId9"/>
    <p:sldId id="405" r:id="rId10"/>
    <p:sldId id="481" r:id="rId11"/>
    <p:sldId id="480" r:id="rId12"/>
    <p:sldId id="482" r:id="rId13"/>
    <p:sldId id="449" r:id="rId14"/>
    <p:sldId id="450" r:id="rId15"/>
    <p:sldId id="407" r:id="rId16"/>
    <p:sldId id="451" r:id="rId17"/>
    <p:sldId id="409" r:id="rId18"/>
    <p:sldId id="411" r:id="rId19"/>
    <p:sldId id="452" r:id="rId20"/>
    <p:sldId id="414" r:id="rId21"/>
    <p:sldId id="453" r:id="rId22"/>
    <p:sldId id="469" r:id="rId23"/>
    <p:sldId id="470" r:id="rId24"/>
    <p:sldId id="419" r:id="rId25"/>
    <p:sldId id="471" r:id="rId26"/>
    <p:sldId id="472" r:id="rId27"/>
    <p:sldId id="473" r:id="rId28"/>
    <p:sldId id="474" r:id="rId29"/>
    <p:sldId id="475" r:id="rId30"/>
    <p:sldId id="477" r:id="rId31"/>
    <p:sldId id="478" r:id="rId32"/>
    <p:sldId id="462" r:id="rId33"/>
    <p:sldId id="463" r:id="rId34"/>
    <p:sldId id="464" r:id="rId35"/>
    <p:sldId id="465" r:id="rId36"/>
    <p:sldId id="466" r:id="rId37"/>
    <p:sldId id="467" r:id="rId38"/>
    <p:sldId id="468" r:id="rId39"/>
    <p:sldId id="457" r:id="rId40"/>
  </p:sldIdLst>
  <p:sldSz cx="9144000" cy="6858000" type="screen4x3"/>
  <p:notesSz cx="7099300" cy="10234613"/>
  <p:kinsoku lang="ko-KR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1" hangingPunct="1"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1" hangingPunct="1"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1" hangingPunct="1"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1" hangingPunct="1"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26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5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EA8B00"/>
    <a:srgbClr val="CCECFF"/>
    <a:srgbClr val="CCCCFF"/>
    <a:srgbClr val="99CCFF"/>
    <a:srgbClr val="00FFFF"/>
    <a:srgbClr val="FF0000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44" autoAdjust="0"/>
    <p:restoredTop sz="83276" autoAdjust="0"/>
  </p:normalViewPr>
  <p:slideViewPr>
    <p:cSldViewPr snapToGrid="0" snapToObjects="1">
      <p:cViewPr varScale="1">
        <p:scale>
          <a:sx n="58" d="100"/>
          <a:sy n="58" d="100"/>
        </p:scale>
        <p:origin x="418" y="53"/>
      </p:cViewPr>
      <p:guideLst>
        <p:guide orient="horz"/>
        <p:guide pos="26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 snapToObjects="1">
      <p:cViewPr varScale="1">
        <p:scale>
          <a:sx n="80" d="100"/>
          <a:sy n="80" d="100"/>
        </p:scale>
        <p:origin x="-1632" y="-120"/>
      </p:cViewPr>
      <p:guideLst>
        <p:guide orient="horz" pos="3225"/>
        <p:guide pos="223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63.wmf"/><Relationship Id="rId3" Type="http://schemas.openxmlformats.org/officeDocument/2006/relationships/image" Target="../media/image58.wmf"/><Relationship Id="rId7" Type="http://schemas.openxmlformats.org/officeDocument/2006/relationships/image" Target="../media/image62.wmf"/><Relationship Id="rId2" Type="http://schemas.openxmlformats.org/officeDocument/2006/relationships/image" Target="../media/image57.wmf"/><Relationship Id="rId1" Type="http://schemas.openxmlformats.org/officeDocument/2006/relationships/image" Target="../media/image56.wmf"/><Relationship Id="rId6" Type="http://schemas.openxmlformats.org/officeDocument/2006/relationships/image" Target="../media/image61.wmf"/><Relationship Id="rId5" Type="http://schemas.openxmlformats.org/officeDocument/2006/relationships/image" Target="../media/image60.wmf"/><Relationship Id="rId4" Type="http://schemas.openxmlformats.org/officeDocument/2006/relationships/image" Target="../media/image5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image" Target="../media/image21.wmf"/><Relationship Id="rId7" Type="http://schemas.openxmlformats.org/officeDocument/2006/relationships/image" Target="../media/image25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6" Type="http://schemas.openxmlformats.org/officeDocument/2006/relationships/image" Target="../media/image24.wmf"/><Relationship Id="rId5" Type="http://schemas.openxmlformats.org/officeDocument/2006/relationships/image" Target="../media/image23.wmf"/><Relationship Id="rId4" Type="http://schemas.openxmlformats.org/officeDocument/2006/relationships/image" Target="../media/image22.wmf"/><Relationship Id="rId9" Type="http://schemas.openxmlformats.org/officeDocument/2006/relationships/image" Target="../media/image27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5" Type="http://schemas.openxmlformats.org/officeDocument/2006/relationships/image" Target="../media/image32.wmf"/><Relationship Id="rId4" Type="http://schemas.openxmlformats.org/officeDocument/2006/relationships/image" Target="../media/image31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31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48.wmf"/><Relationship Id="rId1" Type="http://schemas.openxmlformats.org/officeDocument/2006/relationships/image" Target="../media/image47.wmf"/><Relationship Id="rId5" Type="http://schemas.openxmlformats.org/officeDocument/2006/relationships/image" Target="../media/image51.wmf"/><Relationship Id="rId4" Type="http://schemas.openxmlformats.org/officeDocument/2006/relationships/image" Target="../media/image50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55.wmf"/><Relationship Id="rId1" Type="http://schemas.openxmlformats.org/officeDocument/2006/relationships/image" Target="../media/image5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4563" y="4860925"/>
            <a:ext cx="5208587" cy="46053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103453" tIns="51726" rIns="103453" bIns="517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notes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1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01713" y="773113"/>
            <a:ext cx="5097462" cy="38242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63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69900" algn="l" defTabSz="963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38213" algn="l" defTabSz="963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408113" algn="l" defTabSz="963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76425" algn="l" defTabSz="963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4022725" y="0"/>
            <a:ext cx="3076575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8700" tIns="49350" rIns="98700" bIns="49350" anchor="ctr"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691" tIns="0" rIns="20691" bIns="0" anchor="b"/>
          <a:lstStyle>
            <a:lvl1pPr defTabSz="1046163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46163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46163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46163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46163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461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461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461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461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ko-KR" sz="1100" b="0" i="1">
                <a:latin typeface="Times New Roman" panose="02020603050405020304" pitchFamily="18" charset="0"/>
                <a:ea typeface="굴림" panose="020B0600000101010101" pitchFamily="50" charset="-127"/>
              </a:rPr>
              <a:t>1</a:t>
            </a: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9723438"/>
            <a:ext cx="3074988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8700" tIns="49350" rIns="98700" bIns="49350" anchor="ctr"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0" y="0"/>
            <a:ext cx="3074988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8700" tIns="49350" rIns="98700" bIns="49350" anchor="ctr"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410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410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44563" y="4864100"/>
            <a:ext cx="5208587" cy="4602163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6901" tIns="53451" rIns="106901" bIns="53451"/>
          <a:lstStyle/>
          <a:p>
            <a:pPr defTabSz="1050925"/>
            <a:endParaRPr lang="en-US" altLang="ko-KR" smtClean="0">
              <a:latin typeface="Arial" panose="020B0604020202020204" pitchFamily="34" charset="0"/>
              <a:ea typeface="굴림" panose="020B0600000101010101" pitchFamily="50" charset="-127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슬라이드 노트 개체 틀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슬라이드 노트 개체 틀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슬라이드 노트 개체 틀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슬라이드 노트 개체 틀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슬라이드 노트 개체 틀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슬라이드 노트 개체 틀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슬라이드 노트 개체 틀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슬라이드 노트 개체 틀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슬라이드 노트 개체 틀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슬라이드 노트 개체 틀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슬라이드 노트 개체 틀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슬라이드 노트 개체 틀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ko-KR" smtClean="0">
                <a:latin typeface="Arial" panose="020B0604020202020204" pitchFamily="34" charset="0"/>
              </a:rPr>
              <a:t>We need to assign O = (0, 0, 0, 1).</a:t>
            </a:r>
          </a:p>
          <a:p>
            <a:r>
              <a:rPr lang="en-US" altLang="ko-KR" smtClean="0">
                <a:latin typeface="Arial" panose="020B0604020202020204" pitchFamily="34" charset="0"/>
              </a:rPr>
              <a:t>In general case, vector addition can be represented by translation matrix, not diagonal matrix.</a:t>
            </a:r>
          </a:p>
          <a:p>
            <a:r>
              <a:rPr lang="en-US" altLang="ko-KR" smtClean="0">
                <a:latin typeface="Arial" panose="020B0604020202020204" pitchFamily="34" charset="0"/>
              </a:rPr>
              <a:t>We don’t need to normalize the vectors</a:t>
            </a:r>
          </a:p>
          <a:p>
            <a:endParaRPr lang="ko-KR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슬라이드 노트 개체 틀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슬라이드 노트 개체 틀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슬라이드 노트 개체 틀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슬라이드 노트 개체 틀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슬라이드 노트 개체 틀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슬라이드 노트 개체 틀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슬라이드 노트 개체 틀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슬라이드 노트 개체 틀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슬라이드 노트 개체 틀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ko-KR" smtClean="0">
              <a:latin typeface="Arial" panose="020B0604020202020204" pitchFamily="34" charset="0"/>
              <a:ea typeface="굴림" panose="020B0600000101010101" pitchFamily="50" charset="-127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슬라이드 노트 개체 틀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슬라이드 노트 개체 틀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슬라이드 노트 개체 틀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슬라이드 노트 개체 틀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슬라이드 노트 개체 틀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슬라이드 노트 개체 틀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슬라이드 노트 개체 틀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슬라이드 노트 개체 틀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ko-KR" smtClean="0">
                <a:latin typeface="Arial" panose="020B0604020202020204" pitchFamily="34" charset="0"/>
              </a:rPr>
              <a:t>1:30</a:t>
            </a:r>
          </a:p>
          <a:p>
            <a:endParaRPr lang="ko-KR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슬라이드 노트 개체 틀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슬라이드 노트 개체 틀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슬라이드 노트 개체 틀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슬라이드 노트 개체 틀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슬라이드 노트 개체 틀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슬라이드 노트 개체 틀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97943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001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57975" y="298450"/>
            <a:ext cx="2079625" cy="635635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19100" y="298450"/>
            <a:ext cx="6086475" cy="635635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3533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80331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550783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19100" y="1587500"/>
            <a:ext cx="4083050" cy="5067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54550" y="1587500"/>
            <a:ext cx="4083050" cy="5067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3605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17980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69180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6611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2998182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2268768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19100" y="298450"/>
            <a:ext cx="828040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7" tIns="44450" rIns="90487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9100" y="1587500"/>
            <a:ext cx="8318500" cy="506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93663" y="6519863"/>
            <a:ext cx="307975" cy="212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0" tIns="0" rIns="0" bIns="0" anchor="b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ko-KR" sz="1400" b="0" smtClean="0">
                <a:ea typeface="굴림" panose="020B0600000101010101" pitchFamily="50" charset="-127"/>
              </a:rPr>
              <a:t> </a:t>
            </a:r>
            <a:fld id="{ECA0AAF0-4D33-47E6-BCCE-B3442AC39A01}" type="slidenum">
              <a:rPr lang="en-US" altLang="ko-KR" sz="1400" b="0" smtClean="0">
                <a:ea typeface="굴림" panose="020B0600000101010101" pitchFamily="50" charset="-127"/>
              </a:rPr>
              <a:pPr>
                <a:defRPr/>
              </a:pPr>
              <a:t>‹#›</a:t>
            </a:fld>
            <a:endParaRPr lang="en-US" altLang="ko-KR" sz="1400" b="0" smtClean="0">
              <a:ea typeface="굴림" panose="020B0600000101010101" pitchFamily="50" charset="-127"/>
            </a:endParaRPr>
          </a:p>
        </p:txBody>
      </p:sp>
      <p:pic>
        <p:nvPicPr>
          <p:cNvPr id="1029" name="Picture 12" descr="KAIST-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2725" y="6437313"/>
            <a:ext cx="12192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6"/>
          <p:cNvSpPr>
            <a:spLocks noChangeArrowheads="1"/>
          </p:cNvSpPr>
          <p:nvPr userDrawn="1"/>
        </p:nvSpPr>
        <p:spPr bwMode="auto">
          <a:xfrm>
            <a:off x="419100" y="1250950"/>
            <a:ext cx="8305800" cy="96838"/>
          </a:xfrm>
          <a:prstGeom prst="rect">
            <a:avLst/>
          </a:prstGeom>
          <a:gradFill flip="none" rotWithShape="1">
            <a:gsLst>
              <a:gs pos="21000">
                <a:srgbClr val="0A64A8"/>
              </a:gs>
              <a:gs pos="0">
                <a:srgbClr val="004187"/>
              </a:gs>
              <a:gs pos="96000">
                <a:srgbClr val="1487C8"/>
              </a:gs>
            </a:gsLst>
            <a:lin ang="2700000" scaled="1"/>
            <a:tileRect/>
          </a:gradFill>
          <a:ln>
            <a:noFill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algn="ctr">
              <a:defRPr/>
            </a:pPr>
            <a:endParaRPr lang="ko-KR" alt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</a:defRPr>
      </a:lvl2pPr>
      <a:lvl3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</a:defRPr>
      </a:lvl3pPr>
      <a:lvl4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</a:defRPr>
      </a:lvl4pPr>
      <a:lvl5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</a:defRPr>
      </a:lvl5pPr>
      <a:lvl6pPr marL="457200"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</a:defRPr>
      </a:lvl6pPr>
      <a:lvl7pPr marL="914400"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</a:defRPr>
      </a:lvl7pPr>
      <a:lvl8pPr marL="1371600"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</a:defRPr>
      </a:lvl8pPr>
      <a:lvl9pPr marL="1828800"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</a:defRPr>
      </a:lvl9pPr>
    </p:titleStyle>
    <p:bodyStyle>
      <a:lvl1pPr marL="292100" indent="-292100" algn="l" rtl="0" eaLnBrk="0" fontAlgn="base" hangingPunct="0">
        <a:lnSpc>
          <a:spcPts val="2700"/>
        </a:lnSpc>
        <a:spcBef>
          <a:spcPts val="600"/>
        </a:spcBef>
        <a:spcAft>
          <a:spcPts val="400"/>
        </a:spcAft>
        <a:buClr>
          <a:srgbClr val="0C7B9C"/>
        </a:buClr>
        <a:buFont typeface="Arial" panose="020B0604020202020204" pitchFamily="34" charset="0"/>
        <a:buChar char="●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800100" indent="-342900" algn="l" rtl="0" eaLnBrk="0" fontAlgn="base" hangingPunct="0">
        <a:lnSpc>
          <a:spcPts val="2700"/>
        </a:lnSpc>
        <a:spcBef>
          <a:spcPct val="0"/>
        </a:spcBef>
        <a:spcAft>
          <a:spcPts val="400"/>
        </a:spcAft>
        <a:buClr>
          <a:srgbClr val="0C7B9C"/>
        </a:buClr>
        <a:buFont typeface="Arial" panose="020B0604020202020204" pitchFamily="34" charset="0"/>
        <a:buChar char="●"/>
        <a:defRPr sz="2400" b="1">
          <a:solidFill>
            <a:schemeClr val="tx1"/>
          </a:solidFill>
          <a:latin typeface="+mn-lt"/>
        </a:defRPr>
      </a:lvl2pPr>
      <a:lvl3pPr marL="914400" algn="l" rtl="0" eaLnBrk="0" fontAlgn="base" hangingPunct="0">
        <a:lnSpc>
          <a:spcPts val="2700"/>
        </a:lnSpc>
        <a:spcBef>
          <a:spcPct val="0"/>
        </a:spcBef>
        <a:spcAft>
          <a:spcPts val="400"/>
        </a:spcAft>
        <a:buClr>
          <a:srgbClr val="0C7B9C"/>
        </a:buClr>
        <a:buFont typeface="Arial" panose="020B0604020202020204" pitchFamily="34" charset="0"/>
        <a:buChar char="●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13" Type="http://schemas.openxmlformats.org/officeDocument/2006/relationships/image" Target="../media/image23.wmf"/><Relationship Id="rId18" Type="http://schemas.openxmlformats.org/officeDocument/2006/relationships/oleObject" Target="../embeddings/oleObject11.bin"/><Relationship Id="rId3" Type="http://schemas.openxmlformats.org/officeDocument/2006/relationships/notesSlide" Target="../notesSlides/notesSlide14.xml"/><Relationship Id="rId21" Type="http://schemas.openxmlformats.org/officeDocument/2006/relationships/oleObject" Target="../embeddings/oleObject13.bin"/><Relationship Id="rId7" Type="http://schemas.openxmlformats.org/officeDocument/2006/relationships/image" Target="../media/image20.wmf"/><Relationship Id="rId12" Type="http://schemas.openxmlformats.org/officeDocument/2006/relationships/oleObject" Target="../embeddings/oleObject8.bin"/><Relationship Id="rId17" Type="http://schemas.openxmlformats.org/officeDocument/2006/relationships/image" Target="../media/image25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0.bin"/><Relationship Id="rId20" Type="http://schemas.openxmlformats.org/officeDocument/2006/relationships/oleObject" Target="../embeddings/oleObject12.bin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22.wmf"/><Relationship Id="rId5" Type="http://schemas.openxmlformats.org/officeDocument/2006/relationships/image" Target="../media/image19.wmf"/><Relationship Id="rId15" Type="http://schemas.openxmlformats.org/officeDocument/2006/relationships/image" Target="../media/image24.wmf"/><Relationship Id="rId23" Type="http://schemas.openxmlformats.org/officeDocument/2006/relationships/oleObject" Target="../embeddings/oleObject14.bin"/><Relationship Id="rId10" Type="http://schemas.openxmlformats.org/officeDocument/2006/relationships/oleObject" Target="../embeddings/oleObject7.bin"/><Relationship Id="rId19" Type="http://schemas.openxmlformats.org/officeDocument/2006/relationships/image" Target="../media/image26.wmf"/><Relationship Id="rId4" Type="http://schemas.openxmlformats.org/officeDocument/2006/relationships/oleObject" Target="../embeddings/oleObject4.bin"/><Relationship Id="rId9" Type="http://schemas.openxmlformats.org/officeDocument/2006/relationships/image" Target="../media/image21.wmf"/><Relationship Id="rId14" Type="http://schemas.openxmlformats.org/officeDocument/2006/relationships/oleObject" Target="../embeddings/oleObject9.bin"/><Relationship Id="rId22" Type="http://schemas.openxmlformats.org/officeDocument/2006/relationships/image" Target="../media/image27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13" Type="http://schemas.openxmlformats.org/officeDocument/2006/relationships/image" Target="../media/image32.wmf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29.wmf"/><Relationship Id="rId12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6.bin"/><Relationship Id="rId11" Type="http://schemas.openxmlformats.org/officeDocument/2006/relationships/image" Target="../media/image31.wmf"/><Relationship Id="rId5" Type="http://schemas.openxmlformats.org/officeDocument/2006/relationships/image" Target="../media/image28.wmf"/><Relationship Id="rId15" Type="http://schemas.openxmlformats.org/officeDocument/2006/relationships/oleObject" Target="../embeddings/oleObject20.bin"/><Relationship Id="rId10" Type="http://schemas.openxmlformats.org/officeDocument/2006/relationships/oleObject" Target="../embeddings/oleObject18.bin"/><Relationship Id="rId4" Type="http://schemas.openxmlformats.org/officeDocument/2006/relationships/oleObject" Target="../embeddings/oleObject15.bin"/><Relationship Id="rId9" Type="http://schemas.openxmlformats.org/officeDocument/2006/relationships/image" Target="../media/image30.wmf"/><Relationship Id="rId1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3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2.bin"/><Relationship Id="rId5" Type="http://schemas.openxmlformats.org/officeDocument/2006/relationships/image" Target="../media/image35.wmf"/><Relationship Id="rId4" Type="http://schemas.openxmlformats.org/officeDocument/2006/relationships/oleObject" Target="../embeddings/oleObject21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3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8.png"/><Relationship Id="rId5" Type="http://schemas.openxmlformats.org/officeDocument/2006/relationships/image" Target="../media/image37.wmf"/><Relationship Id="rId4" Type="http://schemas.openxmlformats.org/officeDocument/2006/relationships/oleObject" Target="../embeddings/oleObject23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4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5.bin"/><Relationship Id="rId11" Type="http://schemas.openxmlformats.org/officeDocument/2006/relationships/image" Target="../media/image46.png"/><Relationship Id="rId5" Type="http://schemas.openxmlformats.org/officeDocument/2006/relationships/image" Target="../media/image31.wmf"/><Relationship Id="rId10" Type="http://schemas.openxmlformats.org/officeDocument/2006/relationships/image" Target="../media/image45.wmf"/><Relationship Id="rId4" Type="http://schemas.openxmlformats.org/officeDocument/2006/relationships/oleObject" Target="../embeddings/oleObject24.bin"/><Relationship Id="rId9" Type="http://schemas.openxmlformats.org/officeDocument/2006/relationships/oleObject" Target="../embeddings/oleObject27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0.wmf"/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48.wmf"/><Relationship Id="rId12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9.bin"/><Relationship Id="rId11" Type="http://schemas.openxmlformats.org/officeDocument/2006/relationships/image" Target="../media/image53.png"/><Relationship Id="rId5" Type="http://schemas.openxmlformats.org/officeDocument/2006/relationships/image" Target="../media/image47.wmf"/><Relationship Id="rId15" Type="http://schemas.openxmlformats.org/officeDocument/2006/relationships/image" Target="../media/image51.wmf"/><Relationship Id="rId10" Type="http://schemas.openxmlformats.org/officeDocument/2006/relationships/image" Target="../media/image49.wmf"/><Relationship Id="rId4" Type="http://schemas.openxmlformats.org/officeDocument/2006/relationships/oleObject" Target="../embeddings/oleObject28.bin"/><Relationship Id="rId9" Type="http://schemas.openxmlformats.org/officeDocument/2006/relationships/oleObject" Target="../embeddings/oleObject30.bin"/><Relationship Id="rId14" Type="http://schemas.openxmlformats.org/officeDocument/2006/relationships/oleObject" Target="../embeddings/oleObject32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5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34.bin"/><Relationship Id="rId5" Type="http://schemas.openxmlformats.org/officeDocument/2006/relationships/image" Target="../media/image54.wmf"/><Relationship Id="rId4" Type="http://schemas.openxmlformats.org/officeDocument/2006/relationships/oleObject" Target="../embeddings/oleObject33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7.bin"/><Relationship Id="rId13" Type="http://schemas.openxmlformats.org/officeDocument/2006/relationships/image" Target="../media/image60.wmf"/><Relationship Id="rId18" Type="http://schemas.openxmlformats.org/officeDocument/2006/relationships/oleObject" Target="../embeddings/oleObject42.bin"/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57.wmf"/><Relationship Id="rId12" Type="http://schemas.openxmlformats.org/officeDocument/2006/relationships/oleObject" Target="../embeddings/oleObject39.bin"/><Relationship Id="rId17" Type="http://schemas.openxmlformats.org/officeDocument/2006/relationships/image" Target="../media/image62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41.bin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36.bin"/><Relationship Id="rId11" Type="http://schemas.openxmlformats.org/officeDocument/2006/relationships/image" Target="../media/image59.wmf"/><Relationship Id="rId5" Type="http://schemas.openxmlformats.org/officeDocument/2006/relationships/image" Target="../media/image56.wmf"/><Relationship Id="rId15" Type="http://schemas.openxmlformats.org/officeDocument/2006/relationships/image" Target="../media/image61.wmf"/><Relationship Id="rId10" Type="http://schemas.openxmlformats.org/officeDocument/2006/relationships/oleObject" Target="../embeddings/oleObject38.bin"/><Relationship Id="rId19" Type="http://schemas.openxmlformats.org/officeDocument/2006/relationships/image" Target="../media/image63.wmf"/><Relationship Id="rId4" Type="http://schemas.openxmlformats.org/officeDocument/2006/relationships/oleObject" Target="../embeddings/oleObject35.bin"/><Relationship Id="rId9" Type="http://schemas.openxmlformats.org/officeDocument/2006/relationships/image" Target="../media/image58.wmf"/><Relationship Id="rId14" Type="http://schemas.openxmlformats.org/officeDocument/2006/relationships/oleObject" Target="../embeddings/oleObject40.bin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6.png"/><Relationship Id="rId9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png"/><Relationship Id="rId5" Type="http://schemas.openxmlformats.org/officeDocument/2006/relationships/image" Target="../media/image10.wmf"/><Relationship Id="rId4" Type="http://schemas.openxmlformats.org/officeDocument/2006/relationships/oleObject" Target="../embeddings/oleObject3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"/>
          <p:cNvSpPr>
            <a:spLocks noChangeArrowheads="1"/>
          </p:cNvSpPr>
          <p:nvPr/>
        </p:nvSpPr>
        <p:spPr bwMode="auto">
          <a:xfrm>
            <a:off x="0" y="877888"/>
            <a:ext cx="9144000" cy="196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 anchor="ctr"/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ts val="42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ko-KR" sz="3200">
                <a:solidFill>
                  <a:srgbClr val="0000FF"/>
                </a:solidFill>
                <a:latin typeface="Arial" panose="020B0604020202020204" pitchFamily="34" charset="0"/>
                <a:ea typeface="굴림" panose="020B0600000101010101" pitchFamily="50" charset="-127"/>
              </a:rPr>
              <a:t>CS380: Computer Graphics</a:t>
            </a:r>
          </a:p>
          <a:p>
            <a:pPr algn="ctr">
              <a:lnSpc>
                <a:spcPts val="42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ko-KR" sz="4000">
                <a:solidFill>
                  <a:srgbClr val="0000FF"/>
                </a:solidFill>
                <a:latin typeface="Arial" panose="020B0604020202020204" pitchFamily="34" charset="0"/>
                <a:ea typeface="굴림" panose="020B0600000101010101" pitchFamily="50" charset="-127"/>
              </a:rPr>
              <a:t>Modeling Transformations</a:t>
            </a:r>
          </a:p>
        </p:txBody>
      </p:sp>
      <p:sp>
        <p:nvSpPr>
          <p:cNvPr id="3075" name="Text Box 14"/>
          <p:cNvSpPr txBox="1">
            <a:spLocks noChangeArrowheads="1"/>
          </p:cNvSpPr>
          <p:nvPr/>
        </p:nvSpPr>
        <p:spPr bwMode="auto">
          <a:xfrm>
            <a:off x="496888" y="3679825"/>
            <a:ext cx="81534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ts val="2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ko-KR" sz="3200">
                <a:solidFill>
                  <a:srgbClr val="EA8B00"/>
                </a:solidFill>
                <a:latin typeface="Arial" panose="020B0604020202020204" pitchFamily="34" charset="0"/>
                <a:ea typeface="굴림" panose="020B0600000101010101" pitchFamily="50" charset="-127"/>
              </a:rPr>
              <a:t>Sung-Eui Yoon</a:t>
            </a:r>
          </a:p>
          <a:p>
            <a:pPr algn="ctr">
              <a:lnSpc>
                <a:spcPts val="2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ko-KR" sz="3200">
                <a:solidFill>
                  <a:srgbClr val="EA8B00"/>
                </a:solidFill>
                <a:latin typeface="Arial" panose="020B0604020202020204" pitchFamily="34" charset="0"/>
                <a:ea typeface="굴림" panose="020B0600000101010101" pitchFamily="50" charset="-127"/>
              </a:rPr>
              <a:t>(</a:t>
            </a:r>
            <a:r>
              <a:rPr lang="ko-KR" altLang="en-US" sz="3200">
                <a:solidFill>
                  <a:srgbClr val="EA8B00"/>
                </a:solidFill>
                <a:latin typeface="Arial" panose="020B0604020202020204" pitchFamily="34" charset="0"/>
                <a:ea typeface="굴림" panose="020B0600000101010101" pitchFamily="50" charset="-127"/>
              </a:rPr>
              <a:t>윤성의</a:t>
            </a:r>
            <a:r>
              <a:rPr lang="en-US" altLang="ko-KR" sz="3200">
                <a:solidFill>
                  <a:srgbClr val="EA8B00"/>
                </a:solidFill>
                <a:latin typeface="Arial" panose="020B0604020202020204" pitchFamily="34" charset="0"/>
                <a:ea typeface="굴림" panose="020B0600000101010101" pitchFamily="50" charset="-127"/>
              </a:rPr>
              <a:t>)</a:t>
            </a:r>
          </a:p>
        </p:txBody>
      </p:sp>
      <p:pic>
        <p:nvPicPr>
          <p:cNvPr id="3076" name="Picture 28" descr="KAIST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150" y="6113463"/>
            <a:ext cx="192722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Text Box 29"/>
          <p:cNvSpPr txBox="1">
            <a:spLocks noChangeArrowheads="1"/>
          </p:cNvSpPr>
          <p:nvPr/>
        </p:nvSpPr>
        <p:spPr bwMode="auto">
          <a:xfrm>
            <a:off x="1549400" y="4968875"/>
            <a:ext cx="550703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ko-KR" sz="2400">
                <a:latin typeface="Arial" panose="020B0604020202020204" pitchFamily="34" charset="0"/>
                <a:ea typeface="굴림" panose="020B0600000101010101" pitchFamily="50" charset="-127"/>
              </a:rPr>
              <a:t>Course URL: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ko-KR" sz="2400">
                <a:latin typeface="Arial" panose="020B0604020202020204" pitchFamily="34" charset="0"/>
                <a:ea typeface="굴림" panose="020B0600000101010101" pitchFamily="50" charset="-127"/>
              </a:rPr>
              <a:t>http://sglab.kaist.ac.kr/~sungeui/CG/</a:t>
            </a:r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92075" y="766763"/>
            <a:ext cx="8942388" cy="96837"/>
          </a:xfrm>
          <a:prstGeom prst="rect">
            <a:avLst/>
          </a:prstGeom>
          <a:gradFill rotWithShape="1">
            <a:gsLst>
              <a:gs pos="0">
                <a:srgbClr val="004187"/>
              </a:gs>
              <a:gs pos="21001">
                <a:srgbClr val="0A64A8"/>
              </a:gs>
              <a:gs pos="96001">
                <a:srgbClr val="1487C8"/>
              </a:gs>
              <a:gs pos="100000">
                <a:srgbClr val="1487C8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ko-KR" altLang="en-US" sz="2400">
              <a:latin typeface="Arial" panose="020B0604020202020204" pitchFamily="34" charset="0"/>
              <a:ea typeface="굴림" panose="020B0600000101010101" pitchFamily="50" charset="-127"/>
            </a:endParaRPr>
          </a:p>
        </p:txBody>
      </p:sp>
      <p:sp>
        <p:nvSpPr>
          <p:cNvPr id="3079" name="Rectangle 6"/>
          <p:cNvSpPr>
            <a:spLocks noChangeArrowheads="1"/>
          </p:cNvSpPr>
          <p:nvPr/>
        </p:nvSpPr>
        <p:spPr bwMode="auto">
          <a:xfrm>
            <a:off x="100013" y="2857500"/>
            <a:ext cx="8943975" cy="96838"/>
          </a:xfrm>
          <a:prstGeom prst="rect">
            <a:avLst/>
          </a:prstGeom>
          <a:gradFill rotWithShape="1">
            <a:gsLst>
              <a:gs pos="0">
                <a:srgbClr val="004187"/>
              </a:gs>
              <a:gs pos="21001">
                <a:srgbClr val="0A64A8"/>
              </a:gs>
              <a:gs pos="96001">
                <a:srgbClr val="1487C8"/>
              </a:gs>
              <a:gs pos="100000">
                <a:srgbClr val="1487C8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ko-KR" altLang="en-US" sz="2400">
              <a:latin typeface="Arial" panose="020B0604020202020204" pitchFamily="34" charset="0"/>
              <a:ea typeface="굴림" panose="020B0600000101010101" pitchFamily="50" charset="-127"/>
            </a:endParaRPr>
          </a:p>
        </p:txBody>
      </p:sp>
    </p:spTree>
  </p:cSld>
  <p:clrMapOvr>
    <a:masterClrMapping/>
  </p:clrMapOvr>
  <p:transition advTm="14831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50" charset="-127"/>
              </a:rPr>
              <a:t>But, this is a architectural overview of a recent GPU (Fermi) </a:t>
            </a:r>
            <a:endParaRPr lang="ko-KR" altLang="en-US" smtClean="0">
              <a:ea typeface="굴림" panose="020B0600000101010101" pitchFamily="50" charset="-127"/>
            </a:endParaRPr>
          </a:p>
        </p:txBody>
      </p:sp>
      <p:sp>
        <p:nvSpPr>
          <p:cNvPr id="21507" name="내용 개체 틀 2"/>
          <p:cNvSpPr>
            <a:spLocks noGrp="1"/>
          </p:cNvSpPr>
          <p:nvPr>
            <p:ph idx="1"/>
          </p:nvPr>
        </p:nvSpPr>
        <p:spPr>
          <a:xfrm>
            <a:off x="5573713" y="1587500"/>
            <a:ext cx="3175000" cy="5067300"/>
          </a:xfrm>
        </p:spPr>
        <p:txBody>
          <a:bodyPr/>
          <a:lstStyle/>
          <a:p>
            <a:r>
              <a:rPr lang="en-US" altLang="ko-KR" sz="2400" smtClean="0">
                <a:ea typeface="굴림" panose="020B0600000101010101" pitchFamily="50" charset="-127"/>
              </a:rPr>
              <a:t>Unified architecture</a:t>
            </a:r>
          </a:p>
          <a:p>
            <a:r>
              <a:rPr lang="en-US" altLang="ko-KR" sz="2400" smtClean="0">
                <a:ea typeface="굴림" panose="020B0600000101010101" pitchFamily="50" charset="-127"/>
              </a:rPr>
              <a:t>Highly parallel</a:t>
            </a:r>
          </a:p>
          <a:p>
            <a:r>
              <a:rPr lang="en-US" altLang="ko-KR" sz="2400" smtClean="0">
                <a:ea typeface="굴림" panose="020B0600000101010101" pitchFamily="50" charset="-127"/>
              </a:rPr>
              <a:t>Support CUDA (general language)</a:t>
            </a:r>
          </a:p>
          <a:p>
            <a:r>
              <a:rPr lang="en-US" altLang="ko-KR" sz="2400" smtClean="0">
                <a:ea typeface="굴림" panose="020B0600000101010101" pitchFamily="50" charset="-127"/>
              </a:rPr>
              <a:t>Wide memory bandwidth</a:t>
            </a:r>
          </a:p>
          <a:p>
            <a:pPr>
              <a:buFont typeface="Arial" panose="020B0604020202020204" pitchFamily="34" charset="0"/>
              <a:buNone/>
            </a:pPr>
            <a:endParaRPr lang="en-US" altLang="ko-KR" sz="2400" smtClean="0">
              <a:ea typeface="굴림" panose="020B0600000101010101" pitchFamily="50" charset="-127"/>
            </a:endParaRPr>
          </a:p>
          <a:p>
            <a:pPr lvl="1">
              <a:buFont typeface="Arial" panose="020B0604020202020204" pitchFamily="34" charset="0"/>
              <a:buNone/>
            </a:pPr>
            <a:r>
              <a:rPr lang="en-US" altLang="ko-KR" sz="2000" smtClean="0">
                <a:ea typeface="굴림" panose="020B0600000101010101" pitchFamily="50" charset="-127"/>
              </a:rPr>
              <a:t/>
            </a:r>
            <a:br>
              <a:rPr lang="en-US" altLang="ko-KR" sz="2000" smtClean="0">
                <a:ea typeface="굴림" panose="020B0600000101010101" pitchFamily="50" charset="-127"/>
              </a:rPr>
            </a:br>
            <a:endParaRPr lang="ko-KR" altLang="en-US" sz="2000" smtClean="0">
              <a:ea typeface="굴림" panose="020B0600000101010101" pitchFamily="50" charset="-127"/>
            </a:endParaRPr>
          </a:p>
        </p:txBody>
      </p:sp>
      <p:pic>
        <p:nvPicPr>
          <p:cNvPr id="21508" name="Picture 2" descr="http://techreport.com/r.x/nvidia-fermi/fermi-block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1770063"/>
            <a:ext cx="4884738" cy="414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50" charset="-127"/>
              </a:rPr>
              <a:t>But, this is a architectural overview of a recent GPU </a:t>
            </a:r>
            <a:endParaRPr lang="ko-KR" altLang="en-US" smtClean="0">
              <a:ea typeface="굴림" panose="020B0600000101010101" pitchFamily="50" charset="-127"/>
            </a:endParaRPr>
          </a:p>
        </p:txBody>
      </p:sp>
      <p:sp>
        <p:nvSpPr>
          <p:cNvPr id="23555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smtClean="0">
              <a:ea typeface="굴림" panose="020B0600000101010101" pitchFamily="50" charset="-127"/>
            </a:endParaRPr>
          </a:p>
        </p:txBody>
      </p:sp>
      <p:pic>
        <p:nvPicPr>
          <p:cNvPr id="23556" name="Picture 2" descr="http://techreport.com/r.x/nvidia-fermi/sm-block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50" y="1587500"/>
            <a:ext cx="4103688" cy="517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50" charset="-127"/>
              </a:rPr>
              <a:t>Recent CPU Chips (Intel’s Core i7 processors)</a:t>
            </a:r>
            <a:endParaRPr lang="ko-KR" altLang="en-US" smtClean="0">
              <a:ea typeface="굴림" panose="020B0600000101010101" pitchFamily="50" charset="-127"/>
            </a:endParaRPr>
          </a:p>
        </p:txBody>
      </p:sp>
      <p:sp>
        <p:nvSpPr>
          <p:cNvPr id="2560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smtClean="0">
              <a:ea typeface="굴림" panose="020B0600000101010101" pitchFamily="50" charset="-127"/>
            </a:endParaRPr>
          </a:p>
        </p:txBody>
      </p:sp>
      <p:pic>
        <p:nvPicPr>
          <p:cNvPr id="25604" name="Picture 2" descr="http://techreport.com/r.x/core-i7/die-callou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713" y="1587500"/>
            <a:ext cx="7123112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50" charset="-127"/>
              </a:rPr>
              <a:t>Vector Algebra</a:t>
            </a:r>
            <a:endParaRPr lang="ko-KR" altLang="en-US" smtClean="0">
              <a:ea typeface="굴림" panose="020B0600000101010101" pitchFamily="50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50" charset="-127"/>
              </a:rPr>
              <a:t>We already saw vector addition and multiplications by a scalar</a:t>
            </a:r>
          </a:p>
          <a:p>
            <a:r>
              <a:rPr lang="en-US" altLang="ko-KR" smtClean="0">
                <a:ea typeface="굴림" panose="020B0600000101010101" pitchFamily="50" charset="-127"/>
              </a:rPr>
              <a:t>Will study three kinds of vector multiplications</a:t>
            </a:r>
          </a:p>
          <a:p>
            <a:pPr lvl="1"/>
            <a:r>
              <a:rPr lang="en-US" altLang="ko-KR" smtClean="0">
                <a:ea typeface="굴림" panose="020B0600000101010101" pitchFamily="50" charset="-127"/>
              </a:rPr>
              <a:t>Dot product (</a:t>
            </a:r>
            <a:r>
              <a:rPr lang="ko-KR" altLang="en-US" smtClean="0">
                <a:ea typeface="굴림" panose="020B0600000101010101" pitchFamily="50" charset="-127"/>
              </a:rPr>
              <a:t>⋅</a:t>
            </a:r>
            <a:r>
              <a:rPr lang="en-US" altLang="ko-KR" smtClean="0">
                <a:ea typeface="굴림" panose="020B0600000101010101" pitchFamily="50" charset="-127"/>
              </a:rPr>
              <a:t>)		- returns a scalar</a:t>
            </a:r>
          </a:p>
          <a:p>
            <a:pPr lvl="1"/>
            <a:r>
              <a:rPr lang="en-US" altLang="ko-KR" smtClean="0">
                <a:ea typeface="굴림" panose="020B0600000101010101" pitchFamily="50" charset="-127"/>
              </a:rPr>
              <a:t>Cross product (×)		- returns a vector</a:t>
            </a:r>
          </a:p>
          <a:p>
            <a:pPr lvl="1"/>
            <a:r>
              <a:rPr lang="en-US" altLang="ko-KR" smtClean="0">
                <a:ea typeface="굴림" panose="020B0600000101010101" pitchFamily="50" charset="-127"/>
              </a:rPr>
              <a:t>Tensor product (</a:t>
            </a:r>
            <a:r>
              <a:rPr lang="ko-KR" altLang="en-US" smtClean="0">
                <a:ea typeface="굴림" panose="020B0600000101010101" pitchFamily="50" charset="-127"/>
              </a:rPr>
              <a:t>⊗</a:t>
            </a:r>
            <a:r>
              <a:rPr lang="en-US" altLang="ko-KR" smtClean="0">
                <a:ea typeface="굴림" panose="020B0600000101010101" pitchFamily="50" charset="-127"/>
              </a:rPr>
              <a:t>) 	- returns a matrix</a:t>
            </a:r>
          </a:p>
          <a:p>
            <a:pPr lvl="1"/>
            <a:endParaRPr lang="ko-KR" altLang="en-US" smtClean="0">
              <a:ea typeface="굴림" panose="020B0600000101010101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50" charset="-127"/>
              </a:rPr>
              <a:t>Dot Product (</a:t>
            </a:r>
            <a:r>
              <a:rPr lang="ko-KR" altLang="en-US" smtClean="0">
                <a:ea typeface="굴림" panose="020B0600000101010101" pitchFamily="50" charset="-127"/>
              </a:rPr>
              <a:t>⋅</a:t>
            </a:r>
            <a:r>
              <a:rPr lang="en-US" altLang="ko-KR" smtClean="0">
                <a:ea typeface="굴림" panose="020B0600000101010101" pitchFamily="50" charset="-127"/>
              </a:rPr>
              <a:t>)</a:t>
            </a:r>
            <a:endParaRPr lang="ko-KR" altLang="en-US" smtClean="0">
              <a:ea typeface="굴림" panose="020B0600000101010101" pitchFamily="50" charset="-127"/>
            </a:endParaRP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419100" y="1587500"/>
            <a:ext cx="5881688" cy="5067300"/>
          </a:xfrm>
        </p:spPr>
        <p:txBody>
          <a:bodyPr/>
          <a:lstStyle/>
          <a:p>
            <a:endParaRPr lang="en-US" altLang="ko-KR" smtClean="0">
              <a:ea typeface="굴림" panose="020B0600000101010101" pitchFamily="50" charset="-127"/>
            </a:endParaRPr>
          </a:p>
          <a:p>
            <a:endParaRPr lang="en-US" altLang="ko-KR" smtClean="0">
              <a:ea typeface="굴림" panose="020B0600000101010101" pitchFamily="50" charset="-127"/>
            </a:endParaRPr>
          </a:p>
          <a:p>
            <a:endParaRPr lang="en-US" altLang="ko-KR" smtClean="0">
              <a:ea typeface="굴림" panose="020B0600000101010101" pitchFamily="50" charset="-127"/>
            </a:endParaRPr>
          </a:p>
          <a:p>
            <a:pPr>
              <a:buFont typeface="Arial" panose="020B0604020202020204" pitchFamily="34" charset="0"/>
              <a:buNone/>
            </a:pPr>
            <a:endParaRPr lang="en-US" altLang="ko-KR" smtClean="0">
              <a:ea typeface="굴림" panose="020B0600000101010101" pitchFamily="50" charset="-127"/>
            </a:endParaRPr>
          </a:p>
          <a:p>
            <a:r>
              <a:rPr lang="en-US" altLang="ko-KR" smtClean="0">
                <a:ea typeface="굴림" panose="020B0600000101010101" pitchFamily="50" charset="-127"/>
              </a:rPr>
              <a:t>Returns a scalar s</a:t>
            </a:r>
          </a:p>
          <a:p>
            <a:r>
              <a:rPr lang="en-US" altLang="ko-KR" smtClean="0">
                <a:ea typeface="굴림" panose="020B0600000101010101" pitchFamily="50" charset="-127"/>
              </a:rPr>
              <a:t>Geometric interpretations s:</a:t>
            </a:r>
          </a:p>
          <a:p>
            <a:pPr lvl="1"/>
            <a:r>
              <a:rPr lang="en-US" altLang="ko-KR" smtClean="0">
                <a:ea typeface="굴림" panose="020B0600000101010101" pitchFamily="50" charset="-127"/>
              </a:rPr>
              <a:t> </a:t>
            </a:r>
          </a:p>
          <a:p>
            <a:pPr lvl="1"/>
            <a:r>
              <a:rPr lang="en-US" altLang="ko-KR" smtClean="0">
                <a:ea typeface="굴림" panose="020B0600000101010101" pitchFamily="50" charset="-127"/>
              </a:rPr>
              <a:t>Length of      projected onto      and       or vice versa</a:t>
            </a:r>
          </a:p>
          <a:p>
            <a:pPr lvl="1"/>
            <a:r>
              <a:rPr lang="en-US" altLang="ko-KR" smtClean="0">
                <a:ea typeface="굴림" panose="020B0600000101010101" pitchFamily="50" charset="-127"/>
              </a:rPr>
              <a:t>Distance of      from the origin in the direction of </a:t>
            </a:r>
            <a:endParaRPr lang="ko-KR" altLang="en-US" smtClean="0">
              <a:ea typeface="굴림" panose="020B0600000101010101" pitchFamily="50" charset="-127"/>
            </a:endParaRPr>
          </a:p>
        </p:txBody>
      </p:sp>
      <p:graphicFrame>
        <p:nvGraphicFramePr>
          <p:cNvPr id="29700" name="Object 2"/>
          <p:cNvGraphicFramePr>
            <a:graphicFrameLocks noChangeAspect="1"/>
          </p:cNvGraphicFramePr>
          <p:nvPr/>
        </p:nvGraphicFramePr>
        <p:xfrm>
          <a:off x="438150" y="1587500"/>
          <a:ext cx="8410575" cy="175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69" name="Equation" r:id="rId4" imgW="5207000" imgH="914400" progId="Equation.3">
                  <p:embed/>
                </p:oleObj>
              </mc:Choice>
              <mc:Fallback>
                <p:oleObj name="Equation" r:id="rId4" imgW="5207000" imgH="9144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150" y="1587500"/>
                        <a:ext cx="8410575" cy="1754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1" name="Object 3"/>
          <p:cNvGraphicFramePr>
            <a:graphicFrameLocks noChangeAspect="1"/>
          </p:cNvGraphicFramePr>
          <p:nvPr/>
        </p:nvGraphicFramePr>
        <p:xfrm>
          <a:off x="1281113" y="4270375"/>
          <a:ext cx="2052637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70" name="Equation" r:id="rId6" imgW="1040948" imgH="279279" progId="Equation.3">
                  <p:embed/>
                </p:oleObj>
              </mc:Choice>
              <mc:Fallback>
                <p:oleObj name="Equation" r:id="rId6" imgW="1040948" imgH="279279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1113" y="4270375"/>
                        <a:ext cx="2052637" cy="550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2" name="Object 5"/>
          <p:cNvGraphicFramePr>
            <a:graphicFrameLocks noChangeAspect="1"/>
          </p:cNvGraphicFramePr>
          <p:nvPr/>
        </p:nvGraphicFramePr>
        <p:xfrm>
          <a:off x="2106613" y="5018088"/>
          <a:ext cx="276225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71" name="Equation" r:id="rId8" imgW="139700" imgH="228600" progId="Equation.3">
                  <p:embed/>
                </p:oleObj>
              </mc:Choice>
              <mc:Fallback>
                <p:oleObj name="Equation" r:id="rId8" imgW="139700" imgH="2286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6613" y="5018088"/>
                        <a:ext cx="276225" cy="452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9703" name="Straight Arrow Connector 8"/>
          <p:cNvCxnSpPr>
            <a:cxnSpLocks noChangeShapeType="1"/>
          </p:cNvCxnSpPr>
          <p:nvPr/>
        </p:nvCxnSpPr>
        <p:spPr bwMode="auto">
          <a:xfrm>
            <a:off x="6300788" y="5935663"/>
            <a:ext cx="2044700" cy="1587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04" name="Straight Arrow Connector 9"/>
          <p:cNvCxnSpPr>
            <a:cxnSpLocks noChangeShapeType="1"/>
          </p:cNvCxnSpPr>
          <p:nvPr/>
        </p:nvCxnSpPr>
        <p:spPr bwMode="auto">
          <a:xfrm flipV="1">
            <a:off x="6300788" y="4687888"/>
            <a:ext cx="1363662" cy="1247775"/>
          </a:xfrm>
          <a:prstGeom prst="straightConnector1">
            <a:avLst/>
          </a:prstGeom>
          <a:noFill/>
          <a:ln w="38100" algn="ctr">
            <a:solidFill>
              <a:srgbClr val="0000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05" name="Straight Arrow Connector 12"/>
          <p:cNvCxnSpPr>
            <a:cxnSpLocks noChangeShapeType="1"/>
          </p:cNvCxnSpPr>
          <p:nvPr/>
        </p:nvCxnSpPr>
        <p:spPr bwMode="auto">
          <a:xfrm rot="5400000">
            <a:off x="7021513" y="5311775"/>
            <a:ext cx="1249362" cy="1588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prstDash val="sysDash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29706" name="Object 6"/>
          <p:cNvGraphicFramePr>
            <a:graphicFrameLocks noChangeAspect="1"/>
          </p:cNvGraphicFramePr>
          <p:nvPr/>
        </p:nvGraphicFramePr>
        <p:xfrm>
          <a:off x="6724650" y="5586413"/>
          <a:ext cx="250825" cy="350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72" name="Equation" r:id="rId10" imgW="126725" imgH="177415" progId="Equation.3">
                  <p:embed/>
                </p:oleObj>
              </mc:Choice>
              <mc:Fallback>
                <p:oleObj name="Equation" r:id="rId10" imgW="126725" imgH="177415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24650" y="5586413"/>
                        <a:ext cx="250825" cy="350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7" name="Object 7"/>
          <p:cNvGraphicFramePr>
            <a:graphicFrameLocks noChangeAspect="1"/>
          </p:cNvGraphicFramePr>
          <p:nvPr/>
        </p:nvGraphicFramePr>
        <p:xfrm>
          <a:off x="6613525" y="4589463"/>
          <a:ext cx="350838" cy="652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73" name="Equation" r:id="rId12" imgW="177646" imgH="329914" progId="Equation.3">
                  <p:embed/>
                </p:oleObj>
              </mc:Choice>
              <mc:Fallback>
                <p:oleObj name="Equation" r:id="rId12" imgW="177646" imgH="329914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3525" y="4589463"/>
                        <a:ext cx="350838" cy="652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8" name="Object 8"/>
          <p:cNvGraphicFramePr>
            <a:graphicFrameLocks noChangeAspect="1"/>
          </p:cNvGraphicFramePr>
          <p:nvPr/>
        </p:nvGraphicFramePr>
        <p:xfrm>
          <a:off x="8345488" y="5726113"/>
          <a:ext cx="276225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74" name="Equation" r:id="rId14" imgW="139700" imgH="228600" progId="Equation.3">
                  <p:embed/>
                </p:oleObj>
              </mc:Choice>
              <mc:Fallback>
                <p:oleObj name="Equation" r:id="rId14" imgW="139700" imgH="2286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45488" y="5726113"/>
                        <a:ext cx="276225" cy="452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9" name="Object 9"/>
          <p:cNvGraphicFramePr>
            <a:graphicFrameLocks noChangeAspect="1"/>
          </p:cNvGraphicFramePr>
          <p:nvPr/>
        </p:nvGraphicFramePr>
        <p:xfrm>
          <a:off x="7969250" y="4462463"/>
          <a:ext cx="250825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75" name="Equation" r:id="rId16" imgW="126890" imgH="228402" progId="Equation.3">
                  <p:embed/>
                </p:oleObj>
              </mc:Choice>
              <mc:Fallback>
                <p:oleObj name="Equation" r:id="rId16" imgW="126890" imgH="228402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69250" y="4462463"/>
                        <a:ext cx="250825" cy="452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10" name="Object 10"/>
          <p:cNvGraphicFramePr>
            <a:graphicFrameLocks noChangeAspect="1"/>
          </p:cNvGraphicFramePr>
          <p:nvPr/>
        </p:nvGraphicFramePr>
        <p:xfrm>
          <a:off x="6475413" y="5953125"/>
          <a:ext cx="1000125" cy="652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76" name="Equation" r:id="rId18" imgW="508000" imgH="330200" progId="Equation.3">
                  <p:embed/>
                </p:oleObj>
              </mc:Choice>
              <mc:Fallback>
                <p:oleObj name="Equation" r:id="rId18" imgW="508000" imgH="3302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5413" y="5953125"/>
                        <a:ext cx="1000125" cy="652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11" name="Object 11"/>
          <p:cNvGraphicFramePr>
            <a:graphicFrameLocks noChangeAspect="1"/>
          </p:cNvGraphicFramePr>
          <p:nvPr/>
        </p:nvGraphicFramePr>
        <p:xfrm>
          <a:off x="2867025" y="4654550"/>
          <a:ext cx="250825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77" name="Equation" r:id="rId20" imgW="126890" imgH="228402" progId="Equation.3">
                  <p:embed/>
                </p:oleObj>
              </mc:Choice>
              <mc:Fallback>
                <p:oleObj name="Equation" r:id="rId20" imgW="126890" imgH="228402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7025" y="4654550"/>
                        <a:ext cx="250825" cy="452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12" name="Object 12"/>
          <p:cNvGraphicFramePr>
            <a:graphicFrameLocks noChangeAspect="1"/>
          </p:cNvGraphicFramePr>
          <p:nvPr/>
        </p:nvGraphicFramePr>
        <p:xfrm>
          <a:off x="3144838" y="5434013"/>
          <a:ext cx="250825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78" name="Equation" r:id="rId21" imgW="126780" imgH="215526" progId="Equation.3">
                  <p:embed/>
                </p:oleObj>
              </mc:Choice>
              <mc:Fallback>
                <p:oleObj name="Equation" r:id="rId21" imgW="126780" imgH="215526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4838" y="5434013"/>
                        <a:ext cx="250825" cy="427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13" name="Object 13"/>
          <p:cNvGraphicFramePr>
            <a:graphicFrameLocks noChangeAspect="1"/>
          </p:cNvGraphicFramePr>
          <p:nvPr/>
        </p:nvGraphicFramePr>
        <p:xfrm>
          <a:off x="4149725" y="5743575"/>
          <a:ext cx="276225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79" name="Equation" r:id="rId23" imgW="139700" imgH="228600" progId="Equation.3">
                  <p:embed/>
                </p:oleObj>
              </mc:Choice>
              <mc:Fallback>
                <p:oleObj name="Equation" r:id="rId23" imgW="139700" imgH="22860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9725" y="5743575"/>
                        <a:ext cx="276225" cy="452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50" charset="-127"/>
              </a:rPr>
              <a:t>Cross Product (×)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en-US" altLang="ko-KR" sz="2400" smtClean="0">
              <a:ea typeface="굴림" panose="020B0600000101010101" pitchFamily="50" charset="-127"/>
            </a:endParaRPr>
          </a:p>
          <a:p>
            <a:pPr>
              <a:lnSpc>
                <a:spcPct val="90000"/>
              </a:lnSpc>
            </a:pPr>
            <a:endParaRPr lang="en-US" altLang="ko-KR" sz="2400" smtClean="0">
              <a:ea typeface="굴림" panose="020B0600000101010101" pitchFamily="50" charset="-127"/>
            </a:endParaRPr>
          </a:p>
          <a:p>
            <a:pPr>
              <a:lnSpc>
                <a:spcPct val="90000"/>
              </a:lnSpc>
            </a:pPr>
            <a:endParaRPr lang="en-US" altLang="ko-KR" sz="2400" smtClean="0">
              <a:ea typeface="굴림" panose="020B0600000101010101" pitchFamily="50" charset="-127"/>
            </a:endParaRPr>
          </a:p>
          <a:p>
            <a:pPr>
              <a:lnSpc>
                <a:spcPct val="90000"/>
              </a:lnSpc>
            </a:pPr>
            <a:endParaRPr lang="en-US" altLang="ko-KR" sz="2400" smtClean="0">
              <a:ea typeface="굴림" panose="020B0600000101010101" pitchFamily="50" charset="-127"/>
            </a:endParaRPr>
          </a:p>
          <a:p>
            <a:pPr>
              <a:lnSpc>
                <a:spcPct val="90000"/>
              </a:lnSpc>
            </a:pPr>
            <a:endParaRPr lang="en-US" altLang="ko-KR" sz="2400" smtClean="0">
              <a:ea typeface="굴림" panose="020B0600000101010101" pitchFamily="50" charset="-127"/>
            </a:endParaRPr>
          </a:p>
          <a:p>
            <a:pPr>
              <a:lnSpc>
                <a:spcPct val="90000"/>
              </a:lnSpc>
            </a:pPr>
            <a:r>
              <a:rPr lang="en-US" altLang="ko-KR" sz="2400" smtClean="0">
                <a:ea typeface="굴림" panose="020B0600000101010101" pitchFamily="50" charset="-127"/>
              </a:rPr>
              <a:t>Return a vector     that is perpendicular to both   and    , oriented according to the right-hand rule</a:t>
            </a:r>
          </a:p>
          <a:p>
            <a:pPr>
              <a:lnSpc>
                <a:spcPct val="90000"/>
              </a:lnSpc>
            </a:pPr>
            <a:r>
              <a:rPr lang="en-US" altLang="ko-KR" sz="2400" smtClean="0">
                <a:ea typeface="굴림" panose="020B0600000101010101" pitchFamily="50" charset="-127"/>
              </a:rPr>
              <a:t>The matrix is called the </a:t>
            </a:r>
            <a:r>
              <a:rPr lang="en-US" altLang="ko-KR" sz="2400" smtClean="0">
                <a:solidFill>
                  <a:srgbClr val="EA8B00"/>
                </a:solidFill>
                <a:ea typeface="굴림" panose="020B0600000101010101" pitchFamily="50" charset="-127"/>
              </a:rPr>
              <a:t>skew-symmetric matrix</a:t>
            </a:r>
            <a:r>
              <a:rPr lang="en-US" altLang="ko-KR" sz="2400" smtClean="0">
                <a:ea typeface="굴림" panose="020B0600000101010101" pitchFamily="50" charset="-127"/>
              </a:rPr>
              <a:t> of</a:t>
            </a:r>
          </a:p>
        </p:txBody>
      </p:sp>
      <p:graphicFrame>
        <p:nvGraphicFramePr>
          <p:cNvPr id="31748" name="Object 2"/>
          <p:cNvGraphicFramePr>
            <a:graphicFrameLocks noChangeAspect="1"/>
          </p:cNvGraphicFramePr>
          <p:nvPr/>
        </p:nvGraphicFramePr>
        <p:xfrm>
          <a:off x="1397000" y="1587500"/>
          <a:ext cx="6383338" cy="177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85" name="Equation" r:id="rId4" imgW="3289300" imgH="914400" progId="Equation.3">
                  <p:embed/>
                </p:oleObj>
              </mc:Choice>
              <mc:Fallback>
                <p:oleObj name="Equation" r:id="rId4" imgW="3289300" imgH="9144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7000" y="1587500"/>
                        <a:ext cx="6383338" cy="177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49" name="Object 4"/>
          <p:cNvGraphicFramePr>
            <a:graphicFrameLocks noChangeAspect="1"/>
          </p:cNvGraphicFramePr>
          <p:nvPr/>
        </p:nvGraphicFramePr>
        <p:xfrm>
          <a:off x="1430338" y="3325813"/>
          <a:ext cx="5718175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86" name="Equation" r:id="rId6" imgW="2895600" imgH="279400" progId="Equation.3">
                  <p:embed/>
                </p:oleObj>
              </mc:Choice>
              <mc:Fallback>
                <p:oleObj name="Equation" r:id="rId6" imgW="2895600" imgH="2794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0338" y="3325813"/>
                        <a:ext cx="5718175" cy="552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50" name="Object 6"/>
          <p:cNvGraphicFramePr>
            <a:graphicFrameLocks noChangeAspect="1"/>
          </p:cNvGraphicFramePr>
          <p:nvPr/>
        </p:nvGraphicFramePr>
        <p:xfrm>
          <a:off x="3316288" y="3795713"/>
          <a:ext cx="250825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87" name="Equation" r:id="rId8" imgW="126890" imgH="228402" progId="Equation.3">
                  <p:embed/>
                </p:oleObj>
              </mc:Choice>
              <mc:Fallback>
                <p:oleObj name="Equation" r:id="rId8" imgW="126890" imgH="228402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6288" y="3795713"/>
                        <a:ext cx="250825" cy="452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51" name="Object 7"/>
          <p:cNvGraphicFramePr>
            <a:graphicFrameLocks noChangeAspect="1"/>
          </p:cNvGraphicFramePr>
          <p:nvPr/>
        </p:nvGraphicFramePr>
        <p:xfrm>
          <a:off x="8102600" y="3789363"/>
          <a:ext cx="276225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88" name="Equation" r:id="rId10" imgW="139700" imgH="228600" progId="Equation.3">
                  <p:embed/>
                </p:oleObj>
              </mc:Choice>
              <mc:Fallback>
                <p:oleObj name="Equation" r:id="rId10" imgW="139700" imgH="2286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02600" y="3789363"/>
                        <a:ext cx="276225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52" name="Object 8"/>
          <p:cNvGraphicFramePr>
            <a:graphicFrameLocks noChangeAspect="1"/>
          </p:cNvGraphicFramePr>
          <p:nvPr/>
        </p:nvGraphicFramePr>
        <p:xfrm>
          <a:off x="1463675" y="4140200"/>
          <a:ext cx="250825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89" name="Equation" r:id="rId12" imgW="126890" imgH="228402" progId="Equation.3">
                  <p:embed/>
                </p:oleObj>
              </mc:Choice>
              <mc:Fallback>
                <p:oleObj name="Equation" r:id="rId12" imgW="126890" imgH="228402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3675" y="4140200"/>
                        <a:ext cx="250825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1753" name="Picture 5" descr="crossGeom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0" y="5157788"/>
            <a:ext cx="4037013" cy="1514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1754" name="Object 10"/>
          <p:cNvGraphicFramePr>
            <a:graphicFrameLocks noChangeAspect="1"/>
          </p:cNvGraphicFramePr>
          <p:nvPr/>
        </p:nvGraphicFramePr>
        <p:xfrm>
          <a:off x="8478838" y="4575175"/>
          <a:ext cx="276225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90" name="Equation" r:id="rId15" imgW="139700" imgH="228600" progId="Equation.3">
                  <p:embed/>
                </p:oleObj>
              </mc:Choice>
              <mc:Fallback>
                <p:oleObj name="Equation" r:id="rId15" imgW="139700" imgH="2286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78838" y="4575175"/>
                        <a:ext cx="276225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50" charset="-127"/>
              </a:rPr>
              <a:t>Cross Product (×)</a:t>
            </a:r>
            <a:endParaRPr lang="ko-KR" altLang="en-US" smtClean="0">
              <a:ea typeface="굴림" panose="020B0600000101010101" pitchFamily="50" charset="-127"/>
            </a:endParaRP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50" charset="-127"/>
              </a:rPr>
              <a:t>A mnemonic device for remembering the cross-product</a:t>
            </a:r>
            <a:endParaRPr lang="ko-KR" altLang="en-US" smtClean="0">
              <a:ea typeface="굴림" panose="020B0600000101010101" pitchFamily="50" charset="-127"/>
            </a:endParaRPr>
          </a:p>
        </p:txBody>
      </p:sp>
      <p:pic>
        <p:nvPicPr>
          <p:cNvPr id="3379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638" y="2397125"/>
            <a:ext cx="6958012" cy="410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50" charset="-127"/>
              </a:rPr>
              <a:t>Modeling Transformations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50" charset="-127"/>
              </a:rPr>
              <a:t>Vast majority of transformations are modeling transforms</a:t>
            </a:r>
          </a:p>
          <a:p>
            <a:r>
              <a:rPr lang="en-US" altLang="ko-KR" smtClean="0">
                <a:ea typeface="굴림" panose="020B0600000101010101" pitchFamily="50" charset="-127"/>
              </a:rPr>
              <a:t>Generally fall into one of two classes</a:t>
            </a:r>
          </a:p>
          <a:p>
            <a:pPr lvl="1"/>
            <a:r>
              <a:rPr lang="en-US" altLang="ko-KR" smtClean="0">
                <a:ea typeface="굴림" panose="020B0600000101010101" pitchFamily="50" charset="-127"/>
              </a:rPr>
              <a:t>Transforms that move parts within the model</a:t>
            </a:r>
          </a:p>
          <a:p>
            <a:pPr lvl="1"/>
            <a:endParaRPr lang="en-US" altLang="ko-KR" smtClean="0">
              <a:ea typeface="굴림" panose="020B0600000101010101" pitchFamily="50" charset="-127"/>
            </a:endParaRPr>
          </a:p>
          <a:p>
            <a:pPr lvl="1"/>
            <a:endParaRPr lang="en-US" altLang="ko-KR" smtClean="0">
              <a:ea typeface="굴림" panose="020B0600000101010101" pitchFamily="50" charset="-127"/>
            </a:endParaRPr>
          </a:p>
          <a:p>
            <a:pPr lvl="1"/>
            <a:r>
              <a:rPr lang="en-US" altLang="ko-KR" smtClean="0">
                <a:ea typeface="굴림" panose="020B0600000101010101" pitchFamily="50" charset="-127"/>
              </a:rPr>
              <a:t>Transforms that relate a local model’s frame to the scene’s world frame</a:t>
            </a:r>
          </a:p>
          <a:p>
            <a:pPr>
              <a:buFont typeface="Arial" panose="020B0604020202020204" pitchFamily="34" charset="0"/>
              <a:buNone/>
            </a:pPr>
            <a:endParaRPr lang="en-US" altLang="ko-KR" smtClean="0">
              <a:ea typeface="굴림" panose="020B0600000101010101" pitchFamily="50" charset="-127"/>
            </a:endParaRPr>
          </a:p>
          <a:p>
            <a:endParaRPr lang="en-US" altLang="ko-KR" smtClean="0">
              <a:ea typeface="굴림" panose="020B0600000101010101" pitchFamily="50" charset="-127"/>
            </a:endParaRPr>
          </a:p>
          <a:p>
            <a:r>
              <a:rPr lang="en-US" altLang="ko-KR" smtClean="0">
                <a:ea typeface="굴림" panose="020B0600000101010101" pitchFamily="50" charset="-127"/>
              </a:rPr>
              <a:t>Usually, Euclidean transforms, 3D rigid-body transforms, are needed</a:t>
            </a:r>
          </a:p>
          <a:p>
            <a:endParaRPr lang="en-US" altLang="ko-KR" smtClean="0">
              <a:ea typeface="굴림" panose="020B0600000101010101" pitchFamily="50" charset="-127"/>
            </a:endParaRPr>
          </a:p>
          <a:p>
            <a:endParaRPr lang="en-US" altLang="ko-KR" smtClean="0">
              <a:ea typeface="굴림" panose="020B0600000101010101" pitchFamily="50" charset="-127"/>
            </a:endParaRPr>
          </a:p>
        </p:txBody>
      </p:sp>
      <p:graphicFrame>
        <p:nvGraphicFramePr>
          <p:cNvPr id="35844" name="Object 2"/>
          <p:cNvGraphicFramePr>
            <a:graphicFrameLocks noChangeAspect="1"/>
          </p:cNvGraphicFramePr>
          <p:nvPr/>
        </p:nvGraphicFramePr>
        <p:xfrm>
          <a:off x="3267075" y="4841875"/>
          <a:ext cx="24892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6" name="Equation" r:id="rId4" imgW="2489200" imgH="406400" progId="Equation.3">
                  <p:embed/>
                </p:oleObj>
              </mc:Choice>
              <mc:Fallback>
                <p:oleObj name="Equation" r:id="rId4" imgW="2489200" imgH="4064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7075" y="4841875"/>
                        <a:ext cx="24892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5" name="Object 3"/>
          <p:cNvGraphicFramePr>
            <a:graphicFrameLocks noChangeAspect="1"/>
          </p:cNvGraphicFramePr>
          <p:nvPr/>
        </p:nvGraphicFramePr>
        <p:xfrm>
          <a:off x="3267075" y="3375025"/>
          <a:ext cx="2565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7" name="Equation" r:id="rId6" imgW="2565400" imgH="406400" progId="Equation.3">
                  <p:embed/>
                </p:oleObj>
              </mc:Choice>
              <mc:Fallback>
                <p:oleObj name="Equation" r:id="rId6" imgW="2565400" imgH="4064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7075" y="3375025"/>
                        <a:ext cx="2565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50" charset="-127"/>
              </a:rPr>
              <a:t>Translations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50" charset="-127"/>
              </a:rPr>
              <a:t>Translate points by adding offsets to their coordinates</a:t>
            </a:r>
          </a:p>
          <a:p>
            <a:endParaRPr lang="en-US" altLang="ko-KR" smtClean="0">
              <a:ea typeface="굴림" panose="020B0600000101010101" pitchFamily="50" charset="-127"/>
            </a:endParaRPr>
          </a:p>
          <a:p>
            <a:endParaRPr lang="en-US" altLang="ko-KR" smtClean="0">
              <a:ea typeface="굴림" panose="020B0600000101010101" pitchFamily="50" charset="-127"/>
            </a:endParaRPr>
          </a:p>
          <a:p>
            <a:pPr>
              <a:buFont typeface="Arial" panose="020B0604020202020204" pitchFamily="34" charset="0"/>
              <a:buNone/>
            </a:pPr>
            <a:endParaRPr lang="en-US" altLang="ko-KR" smtClean="0">
              <a:ea typeface="굴림" panose="020B0600000101010101" pitchFamily="50" charset="-127"/>
            </a:endParaRPr>
          </a:p>
          <a:p>
            <a:pPr>
              <a:buFont typeface="Arial" panose="020B0604020202020204" pitchFamily="34" charset="0"/>
              <a:buNone/>
            </a:pPr>
            <a:endParaRPr lang="en-US" altLang="ko-KR" smtClean="0">
              <a:ea typeface="굴림" panose="020B0600000101010101" pitchFamily="50" charset="-127"/>
            </a:endParaRPr>
          </a:p>
          <a:p>
            <a:r>
              <a:rPr lang="en-US" altLang="ko-KR" smtClean="0">
                <a:ea typeface="굴림" panose="020B0600000101010101" pitchFamily="50" charset="-127"/>
              </a:rPr>
              <a:t>The effect of this translation:</a:t>
            </a:r>
          </a:p>
          <a:p>
            <a:pPr>
              <a:buFontTx/>
              <a:buNone/>
            </a:pPr>
            <a:endParaRPr lang="en-US" altLang="ko-KR" smtClean="0">
              <a:ea typeface="굴림" panose="020B0600000101010101" pitchFamily="50" charset="-127"/>
            </a:endParaRPr>
          </a:p>
        </p:txBody>
      </p:sp>
      <p:graphicFrame>
        <p:nvGraphicFramePr>
          <p:cNvPr id="37892" name="Object 2"/>
          <p:cNvGraphicFramePr>
            <a:graphicFrameLocks noChangeAspect="1"/>
          </p:cNvGraphicFramePr>
          <p:nvPr/>
        </p:nvGraphicFramePr>
        <p:xfrm>
          <a:off x="1273175" y="2022475"/>
          <a:ext cx="6305550" cy="180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02" name="Equation" r:id="rId4" imgW="3200400" imgH="914400" progId="Equation.3">
                  <p:embed/>
                </p:oleObj>
              </mc:Choice>
              <mc:Fallback>
                <p:oleObj name="Equation" r:id="rId4" imgW="3200400" imgH="9144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3175" y="2022475"/>
                        <a:ext cx="6305550" cy="1801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7893" name="Group 9"/>
          <p:cNvGrpSpPr>
            <a:grpSpLocks/>
          </p:cNvGrpSpPr>
          <p:nvPr/>
        </p:nvGrpSpPr>
        <p:grpSpPr bwMode="auto">
          <a:xfrm>
            <a:off x="1827213" y="4721225"/>
            <a:ext cx="5464175" cy="1841500"/>
            <a:chOff x="1214" y="2869"/>
            <a:chExt cx="3442" cy="1160"/>
          </a:xfrm>
        </p:grpSpPr>
        <p:pic>
          <p:nvPicPr>
            <p:cNvPr id="37894" name="Picture 6" descr="translate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4" y="2869"/>
              <a:ext cx="1238" cy="1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895" name="Picture 7" descr="transcoods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4" y="2880"/>
              <a:ext cx="1226" cy="1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896" name="Picture 8" descr="transframe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30" y="2880"/>
              <a:ext cx="1226" cy="1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50" charset="-127"/>
              </a:rPr>
              <a:t>3D Rotations</a:t>
            </a:r>
            <a:endParaRPr lang="ko-KR" altLang="en-US" smtClean="0">
              <a:ea typeface="굴림" panose="020B0600000101010101" pitchFamily="50" charset="-127"/>
            </a:endParaRP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50" charset="-127"/>
              </a:rPr>
              <a:t>More complicated than 2D rotations</a:t>
            </a:r>
          </a:p>
          <a:p>
            <a:pPr lvl="1"/>
            <a:r>
              <a:rPr lang="en-US" altLang="ko-KR" smtClean="0">
                <a:ea typeface="굴림" panose="020B0600000101010101" pitchFamily="50" charset="-127"/>
              </a:rPr>
              <a:t>Rotate objects along a rotation axis</a:t>
            </a:r>
          </a:p>
          <a:p>
            <a:pPr lvl="1"/>
            <a:endParaRPr lang="en-US" altLang="ko-KR" smtClean="0">
              <a:ea typeface="굴림" panose="020B0600000101010101" pitchFamily="50" charset="-127"/>
            </a:endParaRPr>
          </a:p>
          <a:p>
            <a:pPr lvl="1"/>
            <a:endParaRPr lang="en-US" altLang="ko-KR" smtClean="0">
              <a:ea typeface="굴림" panose="020B0600000101010101" pitchFamily="50" charset="-127"/>
            </a:endParaRPr>
          </a:p>
          <a:p>
            <a:pPr lvl="1"/>
            <a:endParaRPr lang="en-US" altLang="ko-KR" smtClean="0">
              <a:ea typeface="굴림" panose="020B0600000101010101" pitchFamily="50" charset="-127"/>
            </a:endParaRPr>
          </a:p>
          <a:p>
            <a:pPr lvl="1"/>
            <a:endParaRPr lang="en-US" altLang="ko-KR" smtClean="0">
              <a:ea typeface="굴림" panose="020B0600000101010101" pitchFamily="50" charset="-127"/>
            </a:endParaRPr>
          </a:p>
          <a:p>
            <a:r>
              <a:rPr lang="en-US" altLang="ko-KR" smtClean="0">
                <a:ea typeface="굴림" panose="020B0600000101010101" pitchFamily="50" charset="-127"/>
              </a:rPr>
              <a:t>Several approaches</a:t>
            </a:r>
          </a:p>
          <a:p>
            <a:pPr lvl="1"/>
            <a:r>
              <a:rPr lang="en-US" altLang="ko-KR" smtClean="0">
                <a:ea typeface="굴림" panose="020B0600000101010101" pitchFamily="50" charset="-127"/>
              </a:rPr>
              <a:t>Compose three canonical rotations about the axes</a:t>
            </a:r>
          </a:p>
          <a:p>
            <a:pPr lvl="1"/>
            <a:r>
              <a:rPr lang="en-US" altLang="ko-KR" smtClean="0">
                <a:ea typeface="굴림" panose="020B0600000101010101" pitchFamily="50" charset="-127"/>
              </a:rPr>
              <a:t>Quaternions</a:t>
            </a:r>
            <a:endParaRPr lang="ko-KR" altLang="en-US" smtClean="0">
              <a:ea typeface="굴림" panose="020B0600000101010101" pitchFamily="50" charset="-127"/>
            </a:endParaRPr>
          </a:p>
        </p:txBody>
      </p:sp>
      <p:pic>
        <p:nvPicPr>
          <p:cNvPr id="39940" name="Picture 4" descr="rotpi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325" y="2447925"/>
            <a:ext cx="3611563" cy="149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a typeface="굴림" panose="020B0600000101010101" pitchFamily="50" charset="-127"/>
              </a:rPr>
              <a:t>Class Objectives </a:t>
            </a:r>
            <a:r>
              <a:rPr lang="en-US" altLang="ko-KR" dirty="0" smtClean="0">
                <a:ea typeface="굴림" panose="020B0600000101010101" pitchFamily="50" charset="-127"/>
              </a:rPr>
              <a:t>(Ch</a:t>
            </a:r>
            <a:r>
              <a:rPr lang="en-US" altLang="ko-KR" dirty="0" smtClean="0">
                <a:ea typeface="굴림" panose="020B0600000101010101" pitchFamily="50" charset="-127"/>
              </a:rPr>
              <a:t>. 3.5</a:t>
            </a:r>
            <a:r>
              <a:rPr lang="en-US" altLang="ko-KR" dirty="0" smtClean="0">
                <a:ea typeface="굴림" panose="020B0600000101010101" pitchFamily="50" charset="-127"/>
              </a:rPr>
              <a:t>)</a:t>
            </a:r>
            <a:endParaRPr lang="ko-KR" altLang="en-US" dirty="0" smtClean="0">
              <a:ea typeface="굴림" panose="020B0600000101010101" pitchFamily="50" charset="-127"/>
            </a:endParaRP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50" charset="-127"/>
              </a:rPr>
              <a:t>Know the classic data processing steps, rendering pipeline, for rendering primitives</a:t>
            </a:r>
          </a:p>
          <a:p>
            <a:r>
              <a:rPr lang="en-US" altLang="ko-KR" smtClean="0">
                <a:ea typeface="굴림" panose="020B0600000101010101" pitchFamily="50" charset="-127"/>
              </a:rPr>
              <a:t>Understand 3D translations and rotations</a:t>
            </a:r>
          </a:p>
          <a:p>
            <a:endParaRPr lang="ko-KR" altLang="en-US" smtClean="0">
              <a:ea typeface="굴림" panose="020B0600000101010101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50" charset="-127"/>
              </a:rPr>
              <a:t>Geometry of a Rotation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ko-KR" smtClean="0">
                <a:ea typeface="굴림" panose="020B0600000101010101" pitchFamily="50" charset="-127"/>
              </a:rPr>
              <a:t>Natural basis for rotation of a vector about a specified axis:</a:t>
            </a:r>
          </a:p>
          <a:p>
            <a:pPr lvl="1">
              <a:lnSpc>
                <a:spcPct val="90000"/>
              </a:lnSpc>
            </a:pPr>
            <a:endParaRPr lang="en-US" altLang="ko-KR" smtClean="0">
              <a:ea typeface="굴림" panose="020B0600000101010101" pitchFamily="50" charset="-127"/>
            </a:endParaRPr>
          </a:p>
        </p:txBody>
      </p:sp>
      <p:pic>
        <p:nvPicPr>
          <p:cNvPr id="4198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638" y="2468563"/>
            <a:ext cx="6135687" cy="410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50" charset="-127"/>
              </a:rPr>
              <a:t>Geometry of a Rotation</a:t>
            </a:r>
            <a:endParaRPr lang="ko-KR" altLang="en-US" smtClean="0">
              <a:ea typeface="굴림" panose="020B0600000101010101" pitchFamily="50" charset="-127"/>
            </a:endParaRP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smtClean="0">
              <a:ea typeface="굴림" panose="020B0600000101010101" pitchFamily="50" charset="-127"/>
            </a:endParaRPr>
          </a:p>
        </p:txBody>
      </p:sp>
      <p:pic>
        <p:nvPicPr>
          <p:cNvPr id="4403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489075"/>
            <a:ext cx="8526463" cy="528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7" name="Rectangle 4"/>
          <p:cNvSpPr>
            <a:spLocks noChangeArrowheads="1"/>
          </p:cNvSpPr>
          <p:nvPr/>
        </p:nvSpPr>
        <p:spPr bwMode="auto">
          <a:xfrm>
            <a:off x="-215900" y="6416675"/>
            <a:ext cx="1230313" cy="7905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ko-KR" altLang="en-US" sz="2400">
              <a:latin typeface="Arial" panose="020B0604020202020204" pitchFamily="34" charset="0"/>
              <a:ea typeface="굴림" panose="020B0600000101010101" pitchFamily="50" charset="-127"/>
            </a:endParaRPr>
          </a:p>
        </p:txBody>
      </p:sp>
      <p:sp>
        <p:nvSpPr>
          <p:cNvPr id="44038" name="Rectangle 5"/>
          <p:cNvSpPr>
            <a:spLocks noChangeArrowheads="1"/>
          </p:cNvSpPr>
          <p:nvPr/>
        </p:nvSpPr>
        <p:spPr bwMode="auto">
          <a:xfrm>
            <a:off x="8196263" y="6259513"/>
            <a:ext cx="1230312" cy="7905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ko-KR" altLang="en-US" sz="2400">
              <a:latin typeface="Arial" panose="020B0604020202020204" pitchFamily="34" charset="0"/>
              <a:ea typeface="굴림" panose="020B0600000101010101" pitchFamily="50" charset="-127"/>
            </a:endParaRPr>
          </a:p>
        </p:txBody>
      </p:sp>
      <p:cxnSp>
        <p:nvCxnSpPr>
          <p:cNvPr id="44039" name="직선 연결선 7"/>
          <p:cNvCxnSpPr>
            <a:cxnSpLocks noChangeShapeType="1"/>
          </p:cNvCxnSpPr>
          <p:nvPr/>
        </p:nvCxnSpPr>
        <p:spPr bwMode="auto">
          <a:xfrm>
            <a:off x="419100" y="6259513"/>
            <a:ext cx="1309688" cy="0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040" name="직선 연결선 9"/>
          <p:cNvCxnSpPr>
            <a:cxnSpLocks noChangeShapeType="1"/>
          </p:cNvCxnSpPr>
          <p:nvPr/>
        </p:nvCxnSpPr>
        <p:spPr bwMode="auto">
          <a:xfrm>
            <a:off x="2600325" y="3641725"/>
            <a:ext cx="790575" cy="0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041" name="직선 연결선 12"/>
          <p:cNvCxnSpPr>
            <a:cxnSpLocks noChangeShapeType="1"/>
          </p:cNvCxnSpPr>
          <p:nvPr/>
        </p:nvCxnSpPr>
        <p:spPr bwMode="auto">
          <a:xfrm>
            <a:off x="684213" y="3957638"/>
            <a:ext cx="296862" cy="0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50" charset="-127"/>
              </a:rPr>
              <a:t>Tensor Product (</a:t>
            </a:r>
            <a:r>
              <a:rPr lang="ko-KR" altLang="en-US" smtClean="0">
                <a:ea typeface="굴림" panose="020B0600000101010101" pitchFamily="50" charset="-127"/>
              </a:rPr>
              <a:t>⊗</a:t>
            </a:r>
            <a:r>
              <a:rPr lang="en-US" altLang="ko-KR" smtClean="0">
                <a:ea typeface="굴림" panose="020B0600000101010101" pitchFamily="50" charset="-127"/>
              </a:rPr>
              <a:t>)</a:t>
            </a:r>
            <a:endParaRPr lang="ko-KR" altLang="en-US" smtClean="0">
              <a:ea typeface="굴림" panose="020B0600000101010101" pitchFamily="50" charset="-127"/>
            </a:endParaRP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ko-KR" smtClean="0">
              <a:ea typeface="굴림" panose="020B0600000101010101" pitchFamily="50" charset="-127"/>
            </a:endParaRPr>
          </a:p>
          <a:p>
            <a:endParaRPr lang="en-US" altLang="ko-KR" smtClean="0">
              <a:ea typeface="굴림" panose="020B0600000101010101" pitchFamily="50" charset="-127"/>
            </a:endParaRPr>
          </a:p>
          <a:p>
            <a:endParaRPr lang="en-US" altLang="ko-KR" smtClean="0">
              <a:ea typeface="굴림" panose="020B0600000101010101" pitchFamily="50" charset="-127"/>
            </a:endParaRPr>
          </a:p>
          <a:p>
            <a:endParaRPr lang="en-US" altLang="ko-KR" smtClean="0">
              <a:ea typeface="굴림" panose="020B0600000101010101" pitchFamily="50" charset="-127"/>
            </a:endParaRPr>
          </a:p>
          <a:p>
            <a:endParaRPr lang="en-US" altLang="ko-KR" smtClean="0">
              <a:ea typeface="굴림" panose="020B0600000101010101" pitchFamily="50" charset="-127"/>
            </a:endParaRPr>
          </a:p>
          <a:p>
            <a:endParaRPr lang="en-US" altLang="ko-KR" smtClean="0">
              <a:ea typeface="굴림" panose="020B0600000101010101" pitchFamily="50" charset="-127"/>
            </a:endParaRPr>
          </a:p>
          <a:p>
            <a:endParaRPr lang="en-US" altLang="ko-KR" smtClean="0">
              <a:ea typeface="굴림" panose="020B0600000101010101" pitchFamily="50" charset="-127"/>
            </a:endParaRPr>
          </a:p>
          <a:p>
            <a:endParaRPr lang="en-US" altLang="ko-KR" smtClean="0">
              <a:ea typeface="굴림" panose="020B0600000101010101" pitchFamily="50" charset="-127"/>
            </a:endParaRPr>
          </a:p>
          <a:p>
            <a:r>
              <a:rPr lang="en-US" altLang="ko-KR" smtClean="0">
                <a:ea typeface="굴림" panose="020B0600000101010101" pitchFamily="50" charset="-127"/>
              </a:rPr>
              <a:t>Creates a matrix that when applied to  a vector   return    scaled by the project of  onto </a:t>
            </a:r>
            <a:endParaRPr lang="ko-KR" altLang="en-US" smtClean="0">
              <a:ea typeface="굴림" panose="020B0600000101010101" pitchFamily="50" charset="-127"/>
            </a:endParaRPr>
          </a:p>
        </p:txBody>
      </p:sp>
      <p:graphicFrame>
        <p:nvGraphicFramePr>
          <p:cNvPr id="46084" name="Object 7"/>
          <p:cNvGraphicFramePr>
            <a:graphicFrameLocks noChangeAspect="1"/>
          </p:cNvGraphicFramePr>
          <p:nvPr/>
        </p:nvGraphicFramePr>
        <p:xfrm>
          <a:off x="3408363" y="5597525"/>
          <a:ext cx="276225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09" name="Equation" r:id="rId4" imgW="139700" imgH="228600" progId="Equation.3">
                  <p:embed/>
                </p:oleObj>
              </mc:Choice>
              <mc:Fallback>
                <p:oleObj name="Equation" r:id="rId4" imgW="139700" imgH="2286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8363" y="5597525"/>
                        <a:ext cx="276225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5" name="Object 4"/>
          <p:cNvGraphicFramePr>
            <a:graphicFrameLocks noChangeAspect="1"/>
          </p:cNvGraphicFramePr>
          <p:nvPr/>
        </p:nvGraphicFramePr>
        <p:xfrm>
          <a:off x="1966913" y="5621338"/>
          <a:ext cx="250825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10" name="Equation" r:id="rId6" imgW="126890" imgH="228402" progId="Equation.3">
                  <p:embed/>
                </p:oleObj>
              </mc:Choice>
              <mc:Fallback>
                <p:oleObj name="Equation" r:id="rId6" imgW="126890" imgH="228402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6913" y="5621338"/>
                        <a:ext cx="250825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6" name="Object 5"/>
          <p:cNvGraphicFramePr>
            <a:graphicFrameLocks noChangeAspect="1"/>
          </p:cNvGraphicFramePr>
          <p:nvPr/>
        </p:nvGraphicFramePr>
        <p:xfrm>
          <a:off x="7983538" y="5597525"/>
          <a:ext cx="250825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11" name="Equation" r:id="rId8" imgW="126890" imgH="228402" progId="Equation.3">
                  <p:embed/>
                </p:oleObj>
              </mc:Choice>
              <mc:Fallback>
                <p:oleObj name="Equation" r:id="rId8" imgW="126890" imgH="228402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83538" y="5597525"/>
                        <a:ext cx="250825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7" name="Object 6"/>
          <p:cNvGraphicFramePr>
            <a:graphicFrameLocks noChangeAspect="1"/>
          </p:cNvGraphicFramePr>
          <p:nvPr/>
        </p:nvGraphicFramePr>
        <p:xfrm>
          <a:off x="1716088" y="5975350"/>
          <a:ext cx="250825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12" name="Equation" r:id="rId9" imgW="126890" imgH="228402" progId="Equation.3">
                  <p:embed/>
                </p:oleObj>
              </mc:Choice>
              <mc:Fallback>
                <p:oleObj name="Equation" r:id="rId9" imgW="126890" imgH="228402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6088" y="5975350"/>
                        <a:ext cx="250825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6088" name="Picture 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413" y="1587500"/>
            <a:ext cx="6672262" cy="344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50" charset="-127"/>
              </a:rPr>
              <a:t>Tensor Product (</a:t>
            </a:r>
            <a:r>
              <a:rPr lang="ko-KR" altLang="en-US" smtClean="0">
                <a:ea typeface="굴림" panose="020B0600000101010101" pitchFamily="50" charset="-127"/>
              </a:rPr>
              <a:t>⊗</a:t>
            </a:r>
            <a:r>
              <a:rPr lang="en-US" altLang="ko-KR" smtClean="0">
                <a:ea typeface="굴림" panose="020B0600000101010101" pitchFamily="50" charset="-127"/>
              </a:rPr>
              <a:t>)</a:t>
            </a:r>
            <a:endParaRPr lang="ko-KR" altLang="en-US" smtClean="0">
              <a:ea typeface="굴림" panose="020B0600000101010101" pitchFamily="50" charset="-127"/>
            </a:endParaRP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>
          <a:xfrm>
            <a:off x="419100" y="1587500"/>
            <a:ext cx="5881688" cy="5067300"/>
          </a:xfrm>
        </p:spPr>
        <p:txBody>
          <a:bodyPr/>
          <a:lstStyle/>
          <a:p>
            <a:r>
              <a:rPr lang="en-US" altLang="ko-KR" smtClean="0">
                <a:ea typeface="굴림" panose="020B0600000101010101" pitchFamily="50" charset="-127"/>
              </a:rPr>
              <a:t>Useful when       </a:t>
            </a:r>
          </a:p>
          <a:p>
            <a:r>
              <a:rPr lang="en-US" altLang="ko-KR" smtClean="0">
                <a:ea typeface="굴림" panose="020B0600000101010101" pitchFamily="50" charset="-127"/>
              </a:rPr>
              <a:t>The matrix             is called the symmetric matrix of </a:t>
            </a:r>
          </a:p>
          <a:p>
            <a:pPr lvl="1"/>
            <a:r>
              <a:rPr lang="en-US" altLang="ko-KR" smtClean="0">
                <a:ea typeface="굴림" panose="020B0600000101010101" pitchFamily="50" charset="-127"/>
              </a:rPr>
              <a:t>We shall denote this </a:t>
            </a:r>
          </a:p>
          <a:p>
            <a:endParaRPr lang="en-US" altLang="ko-KR" smtClean="0">
              <a:ea typeface="굴림" panose="020B0600000101010101" pitchFamily="50" charset="-127"/>
            </a:endParaRPr>
          </a:p>
          <a:p>
            <a:endParaRPr lang="en-US" altLang="ko-KR" smtClean="0">
              <a:ea typeface="굴림" panose="020B0600000101010101" pitchFamily="50" charset="-127"/>
            </a:endParaRPr>
          </a:p>
          <a:p>
            <a:endParaRPr lang="en-US" altLang="ko-KR" smtClean="0">
              <a:ea typeface="굴림" panose="020B0600000101010101" pitchFamily="50" charset="-127"/>
            </a:endParaRPr>
          </a:p>
          <a:p>
            <a:endParaRPr lang="en-US" altLang="ko-KR" smtClean="0">
              <a:ea typeface="굴림" panose="020B0600000101010101" pitchFamily="50" charset="-127"/>
            </a:endParaRPr>
          </a:p>
          <a:p>
            <a:endParaRPr lang="en-US" altLang="ko-KR" smtClean="0">
              <a:ea typeface="굴림" panose="020B0600000101010101" pitchFamily="50" charset="-127"/>
            </a:endParaRPr>
          </a:p>
        </p:txBody>
      </p:sp>
      <p:graphicFrame>
        <p:nvGraphicFramePr>
          <p:cNvPr id="48132" name="Object 7"/>
          <p:cNvGraphicFramePr>
            <a:graphicFrameLocks noChangeAspect="1"/>
          </p:cNvGraphicFramePr>
          <p:nvPr/>
        </p:nvGraphicFramePr>
        <p:xfrm>
          <a:off x="3044825" y="1498600"/>
          <a:ext cx="727075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64" name="Equation" r:id="rId4" imgW="368300" imgH="228600" progId="Equation.3">
                  <p:embed/>
                </p:oleObj>
              </mc:Choice>
              <mc:Fallback>
                <p:oleObj name="Equation" r:id="rId4" imgW="368300" imgH="2286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4825" y="1498600"/>
                        <a:ext cx="727075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3" name="Object 3"/>
          <p:cNvGraphicFramePr>
            <a:graphicFrameLocks noChangeAspect="1"/>
          </p:cNvGraphicFramePr>
          <p:nvPr/>
        </p:nvGraphicFramePr>
        <p:xfrm>
          <a:off x="3032125" y="1968500"/>
          <a:ext cx="752475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65" name="Equation" r:id="rId6" imgW="381000" imgH="228600" progId="Equation.3">
                  <p:embed/>
                </p:oleObj>
              </mc:Choice>
              <mc:Fallback>
                <p:oleObj name="Equation" r:id="rId6" imgW="381000" imgH="2286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2125" y="1968500"/>
                        <a:ext cx="752475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1613" y="3262313"/>
            <a:ext cx="3543300" cy="271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8135" name="Object 10"/>
          <p:cNvGraphicFramePr>
            <a:graphicFrameLocks noChangeAspect="1"/>
          </p:cNvGraphicFramePr>
          <p:nvPr/>
        </p:nvGraphicFramePr>
        <p:xfrm>
          <a:off x="4513263" y="2811463"/>
          <a:ext cx="476250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66" name="Equation" r:id="rId9" imgW="241300" imgH="228600" progId="Equation.3">
                  <p:embed/>
                </p:oleObj>
              </mc:Choice>
              <mc:Fallback>
                <p:oleObj name="Equation" r:id="rId9" imgW="241300" imgH="2286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3263" y="2811463"/>
                        <a:ext cx="476250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177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5775" y="1881188"/>
            <a:ext cx="350043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8137" name="Object 12"/>
          <p:cNvGraphicFramePr>
            <a:graphicFrameLocks noChangeAspect="1"/>
          </p:cNvGraphicFramePr>
          <p:nvPr/>
        </p:nvGraphicFramePr>
        <p:xfrm>
          <a:off x="5207000" y="2336800"/>
          <a:ext cx="276225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67" name="Equation" r:id="rId12" imgW="139700" imgH="228600" progId="Equation.3">
                  <p:embed/>
                </p:oleObj>
              </mc:Choice>
              <mc:Fallback>
                <p:oleObj name="Equation" r:id="rId12" imgW="139700" imgH="22860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7000" y="2336800"/>
                        <a:ext cx="276225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8" name="Object 6"/>
          <p:cNvGraphicFramePr>
            <a:graphicFrameLocks noChangeAspect="1"/>
          </p:cNvGraphicFramePr>
          <p:nvPr/>
        </p:nvGraphicFramePr>
        <p:xfrm>
          <a:off x="2341563" y="5640388"/>
          <a:ext cx="1381125" cy="1052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68" name="Equation" r:id="rId14" imgW="698197" imgH="533169" progId="Equation.3">
                  <p:embed/>
                </p:oleObj>
              </mc:Choice>
              <mc:Fallback>
                <p:oleObj name="Equation" r:id="rId14" imgW="698197" imgH="533169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1563" y="5640388"/>
                        <a:ext cx="1381125" cy="1052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50" charset="-127"/>
              </a:rPr>
              <a:t>Sanity Check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50" charset="-127"/>
              </a:rPr>
              <a:t>Consider a rotation by about the x-axis</a:t>
            </a:r>
          </a:p>
          <a:p>
            <a:endParaRPr lang="en-US" altLang="ko-KR" smtClean="0">
              <a:ea typeface="굴림" panose="020B0600000101010101" pitchFamily="50" charset="-127"/>
            </a:endParaRPr>
          </a:p>
          <a:p>
            <a:endParaRPr lang="en-US" altLang="ko-KR" smtClean="0">
              <a:ea typeface="굴림" panose="020B0600000101010101" pitchFamily="50" charset="-127"/>
            </a:endParaRPr>
          </a:p>
          <a:p>
            <a:endParaRPr lang="en-US" altLang="ko-KR" smtClean="0">
              <a:ea typeface="굴림" panose="020B0600000101010101" pitchFamily="50" charset="-127"/>
            </a:endParaRPr>
          </a:p>
          <a:p>
            <a:endParaRPr lang="en-US" altLang="ko-KR" smtClean="0">
              <a:ea typeface="굴림" panose="020B0600000101010101" pitchFamily="50" charset="-127"/>
            </a:endParaRPr>
          </a:p>
          <a:p>
            <a:endParaRPr lang="en-US" altLang="ko-KR" smtClean="0">
              <a:ea typeface="굴림" panose="020B0600000101010101" pitchFamily="50" charset="-127"/>
            </a:endParaRPr>
          </a:p>
          <a:p>
            <a:endParaRPr lang="en-US" altLang="ko-KR" smtClean="0">
              <a:ea typeface="굴림" panose="020B0600000101010101" pitchFamily="50" charset="-127"/>
            </a:endParaRPr>
          </a:p>
          <a:p>
            <a:pPr>
              <a:buFont typeface="Arial" panose="020B0604020202020204" pitchFamily="34" charset="0"/>
              <a:buNone/>
            </a:pPr>
            <a:endParaRPr lang="en-US" altLang="ko-KR" smtClean="0">
              <a:ea typeface="굴림" panose="020B0600000101010101" pitchFamily="50" charset="-127"/>
            </a:endParaRPr>
          </a:p>
          <a:p>
            <a:r>
              <a:rPr lang="en-US" altLang="ko-KR" smtClean="0">
                <a:ea typeface="굴림" panose="020B0600000101010101" pitchFamily="50" charset="-127"/>
              </a:rPr>
              <a:t>You can check it in any computer graphics book, but you don’t need to memorize it</a:t>
            </a:r>
          </a:p>
        </p:txBody>
      </p:sp>
      <p:graphicFrame>
        <p:nvGraphicFramePr>
          <p:cNvPr id="50180" name="Object 2"/>
          <p:cNvGraphicFramePr>
            <a:graphicFrameLocks noChangeAspect="1"/>
          </p:cNvGraphicFramePr>
          <p:nvPr/>
        </p:nvGraphicFramePr>
        <p:xfrm>
          <a:off x="762000" y="2036763"/>
          <a:ext cx="7937500" cy="1401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92" name="Equation" r:id="rId4" imgW="6197600" imgH="1092200" progId="Equation.3">
                  <p:embed/>
                </p:oleObj>
              </mc:Choice>
              <mc:Fallback>
                <p:oleObj name="Equation" r:id="rId4" imgW="6197600" imgH="10922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036763"/>
                        <a:ext cx="7937500" cy="1401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81" name="Object 3"/>
          <p:cNvGraphicFramePr>
            <a:graphicFrameLocks noChangeAspect="1"/>
          </p:cNvGraphicFramePr>
          <p:nvPr/>
        </p:nvGraphicFramePr>
        <p:xfrm>
          <a:off x="1951038" y="3638550"/>
          <a:ext cx="2022475" cy="1174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93" name="Equation" r:id="rId6" imgW="1574800" imgH="914400" progId="Equation.3">
                  <p:embed/>
                </p:oleObj>
              </mc:Choice>
              <mc:Fallback>
                <p:oleObj name="Equation" r:id="rId6" imgW="1574800" imgH="9144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1038" y="3638550"/>
                        <a:ext cx="2022475" cy="1174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50" charset="-127"/>
              </a:rPr>
              <a:t>Rotation using Affine Transformation</a:t>
            </a:r>
            <a:endParaRPr lang="ko-KR" altLang="en-US" smtClean="0">
              <a:ea typeface="굴림" panose="020B0600000101010101" pitchFamily="50" charset="-127"/>
            </a:endParaRPr>
          </a:p>
        </p:txBody>
      </p:sp>
      <p:cxnSp>
        <p:nvCxnSpPr>
          <p:cNvPr id="52227" name="직선 화살표 연결선 4"/>
          <p:cNvCxnSpPr>
            <a:cxnSpLocks noChangeShapeType="1"/>
          </p:cNvCxnSpPr>
          <p:nvPr/>
        </p:nvCxnSpPr>
        <p:spPr bwMode="auto">
          <a:xfrm rot="5400000" flipH="1" flipV="1">
            <a:off x="1113632" y="3291681"/>
            <a:ext cx="1695450" cy="1587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2228" name="직선 화살표 연결선 7"/>
          <p:cNvCxnSpPr>
            <a:cxnSpLocks noChangeShapeType="1"/>
          </p:cNvCxnSpPr>
          <p:nvPr/>
        </p:nvCxnSpPr>
        <p:spPr bwMode="auto">
          <a:xfrm rot="10800000">
            <a:off x="498475" y="3424238"/>
            <a:ext cx="1462088" cy="715962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cxnSp>
        <p:nvCxnSpPr>
          <p:cNvPr id="52229" name="직선 화살표 연결선 8"/>
          <p:cNvCxnSpPr>
            <a:cxnSpLocks noChangeShapeType="1"/>
          </p:cNvCxnSpPr>
          <p:nvPr/>
        </p:nvCxnSpPr>
        <p:spPr bwMode="auto">
          <a:xfrm rot="10800000" flipV="1">
            <a:off x="498475" y="4140200"/>
            <a:ext cx="1462088" cy="78105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2230" name="직선 화살표 연결선 11"/>
          <p:cNvCxnSpPr>
            <a:cxnSpLocks noChangeShapeType="1"/>
          </p:cNvCxnSpPr>
          <p:nvPr/>
        </p:nvCxnSpPr>
        <p:spPr bwMode="auto">
          <a:xfrm>
            <a:off x="1962150" y="4140200"/>
            <a:ext cx="1628775" cy="781050"/>
          </a:xfrm>
          <a:prstGeom prst="straightConnector1">
            <a:avLst/>
          </a:prstGeom>
          <a:noFill/>
          <a:ln w="38100" algn="ctr">
            <a:solidFill>
              <a:srgbClr val="00B05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2231" name="직선 화살표 연결선 15"/>
          <p:cNvCxnSpPr>
            <a:cxnSpLocks noChangeShapeType="1"/>
          </p:cNvCxnSpPr>
          <p:nvPr/>
        </p:nvCxnSpPr>
        <p:spPr bwMode="auto">
          <a:xfrm rot="10800000">
            <a:off x="498475" y="3806825"/>
            <a:ext cx="1433513" cy="317500"/>
          </a:xfrm>
          <a:prstGeom prst="straightConnector1">
            <a:avLst/>
          </a:prstGeom>
          <a:noFill/>
          <a:ln w="38100" algn="ctr">
            <a:solidFill>
              <a:srgbClr val="0000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52232" name="내용 개체 틀 18"/>
          <p:cNvGraphicFramePr>
            <a:graphicFrameLocks noGrp="1" noChangeAspect="1"/>
          </p:cNvGraphicFramePr>
          <p:nvPr>
            <p:ph idx="1"/>
          </p:nvPr>
        </p:nvGraphicFramePr>
        <p:xfrm>
          <a:off x="2017713" y="2230438"/>
          <a:ext cx="393700" cy="560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86" name="수식" r:id="rId4" imgW="126725" imgH="177415" progId="Equation.3">
                  <p:embed/>
                </p:oleObj>
              </mc:Choice>
              <mc:Fallback>
                <p:oleObj name="수식" r:id="rId4" imgW="126725" imgH="177415" progId="Equation.3">
                  <p:embed/>
                  <p:pic>
                    <p:nvPicPr>
                      <p:cNvPr id="0" name="내용 개체 틀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7713" y="2230438"/>
                        <a:ext cx="393700" cy="560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33" name="Object 6"/>
          <p:cNvGraphicFramePr>
            <a:graphicFrameLocks noChangeAspect="1"/>
          </p:cNvGraphicFramePr>
          <p:nvPr/>
        </p:nvGraphicFramePr>
        <p:xfrm>
          <a:off x="1119188" y="4464050"/>
          <a:ext cx="590550" cy="677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87" name="수식" r:id="rId6" imgW="190335" imgH="215713" progId="Equation.3">
                  <p:embed/>
                </p:oleObj>
              </mc:Choice>
              <mc:Fallback>
                <p:oleObj name="수식" r:id="rId6" imgW="190335" imgH="215713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9188" y="4464050"/>
                        <a:ext cx="590550" cy="677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34" name="Object 7"/>
          <p:cNvGraphicFramePr>
            <a:graphicFrameLocks noChangeAspect="1"/>
          </p:cNvGraphicFramePr>
          <p:nvPr/>
        </p:nvGraphicFramePr>
        <p:xfrm>
          <a:off x="528638" y="2865438"/>
          <a:ext cx="3937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88" name="수식" r:id="rId8" imgW="126725" imgH="177415" progId="Equation.3">
                  <p:embed/>
                </p:oleObj>
              </mc:Choice>
              <mc:Fallback>
                <p:oleObj name="수식" r:id="rId8" imgW="126725" imgH="177415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638" y="2865438"/>
                        <a:ext cx="393700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35" name="Object 8"/>
          <p:cNvGraphicFramePr>
            <a:graphicFrameLocks noChangeAspect="1"/>
          </p:cNvGraphicFramePr>
          <p:nvPr/>
        </p:nvGraphicFramePr>
        <p:xfrm>
          <a:off x="3157538" y="4124325"/>
          <a:ext cx="433387" cy="677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89" name="수식" r:id="rId10" imgW="139579" imgH="215713" progId="Equation.3">
                  <p:embed/>
                </p:oleObj>
              </mc:Choice>
              <mc:Fallback>
                <p:oleObj name="수식" r:id="rId10" imgW="139579" imgH="215713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7538" y="4124325"/>
                        <a:ext cx="433387" cy="677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36" name="Object 10"/>
          <p:cNvGraphicFramePr>
            <a:graphicFrameLocks noChangeAspect="1"/>
          </p:cNvGraphicFramePr>
          <p:nvPr/>
        </p:nvGraphicFramePr>
        <p:xfrm>
          <a:off x="5078413" y="1692275"/>
          <a:ext cx="2619375" cy="2135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90" name="수식" r:id="rId12" imgW="1143000" imgH="914400" progId="Equation.3">
                  <p:embed/>
                </p:oleObj>
              </mc:Choice>
              <mc:Fallback>
                <p:oleObj name="수식" r:id="rId12" imgW="1143000" imgH="9144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8413" y="1692275"/>
                        <a:ext cx="2619375" cy="2135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그룹 39"/>
          <p:cNvGrpSpPr>
            <a:grpSpLocks/>
          </p:cNvGrpSpPr>
          <p:nvPr/>
        </p:nvGrpSpPr>
        <p:grpSpPr bwMode="auto">
          <a:xfrm>
            <a:off x="5027613" y="3806825"/>
            <a:ext cx="3025775" cy="2555875"/>
            <a:chOff x="5027613" y="3807229"/>
            <a:chExt cx="3025775" cy="2555383"/>
          </a:xfrm>
        </p:grpSpPr>
        <p:graphicFrame>
          <p:nvGraphicFramePr>
            <p:cNvPr id="52244" name="Object 11"/>
            <p:cNvGraphicFramePr>
              <a:graphicFrameLocks noChangeAspect="1"/>
            </p:cNvGraphicFramePr>
            <p:nvPr/>
          </p:nvGraphicFramePr>
          <p:xfrm>
            <a:off x="5027613" y="4225837"/>
            <a:ext cx="3025775" cy="2136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291" name="수식" r:id="rId14" imgW="1320800" imgH="914400" progId="Equation.3">
                    <p:embed/>
                  </p:oleObj>
                </mc:Choice>
                <mc:Fallback>
                  <p:oleObj name="수식" r:id="rId14" imgW="1320800" imgH="914400" progId="Equation.3">
                    <p:embed/>
                    <p:pic>
                      <p:nvPicPr>
                        <p:cNvPr id="0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27613" y="4225837"/>
                          <a:ext cx="3025775" cy="21367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52245" name="직선 화살표 연결선 29"/>
            <p:cNvCxnSpPr>
              <a:cxnSpLocks noChangeShapeType="1"/>
            </p:cNvCxnSpPr>
            <p:nvPr/>
          </p:nvCxnSpPr>
          <p:spPr bwMode="auto">
            <a:xfrm rot="16200000" flipH="1">
              <a:off x="5853158" y="4304994"/>
              <a:ext cx="995532" cy="2"/>
            </a:xfrm>
            <a:prstGeom prst="straightConnector1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" name="그룹 38"/>
          <p:cNvGrpSpPr>
            <a:grpSpLocks/>
          </p:cNvGrpSpPr>
          <p:nvPr/>
        </p:nvGrpSpPr>
        <p:grpSpPr bwMode="auto">
          <a:xfrm>
            <a:off x="469900" y="3046413"/>
            <a:ext cx="1876425" cy="2335212"/>
            <a:chOff x="469889" y="3046626"/>
            <a:chExt cx="1876686" cy="2334999"/>
          </a:xfrm>
        </p:grpSpPr>
        <p:cxnSp>
          <p:nvCxnSpPr>
            <p:cNvPr id="52240" name="직선 화살표 연결선 31"/>
            <p:cNvCxnSpPr>
              <a:cxnSpLocks noChangeShapeType="1"/>
            </p:cNvCxnSpPr>
            <p:nvPr/>
          </p:nvCxnSpPr>
          <p:spPr bwMode="auto">
            <a:xfrm rot="10800000" flipV="1">
              <a:off x="469889" y="3046626"/>
              <a:ext cx="1462246" cy="780600"/>
            </a:xfrm>
            <a:prstGeom prst="straightConnector1">
              <a:avLst/>
            </a:prstGeom>
            <a:noFill/>
            <a:ln w="38100" algn="ctr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aphicFrame>
          <p:nvGraphicFramePr>
            <p:cNvPr id="52241" name="Object 7"/>
            <p:cNvGraphicFramePr>
              <a:graphicFrameLocks noChangeAspect="1"/>
            </p:cNvGraphicFramePr>
            <p:nvPr/>
          </p:nvGraphicFramePr>
          <p:xfrm>
            <a:off x="1994150" y="3327400"/>
            <a:ext cx="352425" cy="4397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292" name="수식" r:id="rId16" imgW="114201" imgH="139579" progId="Equation.3">
                    <p:embed/>
                  </p:oleObj>
                </mc:Choice>
                <mc:Fallback>
                  <p:oleObj name="수식" r:id="rId16" imgW="114201" imgH="139579" progId="Equation.3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94150" y="3327400"/>
                          <a:ext cx="352425" cy="4397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52242" name="직선 화살표 연결선 34"/>
            <p:cNvCxnSpPr>
              <a:cxnSpLocks noChangeShapeType="1"/>
            </p:cNvCxnSpPr>
            <p:nvPr/>
          </p:nvCxnSpPr>
          <p:spPr bwMode="auto">
            <a:xfrm rot="5400000" flipH="1" flipV="1">
              <a:off x="-18037" y="4374180"/>
              <a:ext cx="1093909" cy="2"/>
            </a:xfrm>
            <a:prstGeom prst="straightConnector1">
              <a:avLst/>
            </a:prstGeom>
            <a:noFill/>
            <a:ln w="38100" algn="ctr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aphicFrame>
          <p:nvGraphicFramePr>
            <p:cNvPr id="52243" name="Object 8"/>
            <p:cNvGraphicFramePr>
              <a:graphicFrameLocks noChangeAspect="1"/>
            </p:cNvGraphicFramePr>
            <p:nvPr/>
          </p:nvGraphicFramePr>
          <p:xfrm>
            <a:off x="536825" y="4902200"/>
            <a:ext cx="274638" cy="4794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293" name="수식" r:id="rId18" imgW="88746" imgH="152136" progId="Equation.3">
                    <p:embed/>
                  </p:oleObj>
                </mc:Choice>
                <mc:Fallback>
                  <p:oleObj name="수식" r:id="rId18" imgW="88746" imgH="152136" progId="Equation.3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6825" y="4902200"/>
                          <a:ext cx="274638" cy="4794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2239" name="TextBox 20"/>
          <p:cNvSpPr txBox="1">
            <a:spLocks noChangeArrowheads="1"/>
          </p:cNvSpPr>
          <p:nvPr/>
        </p:nvSpPr>
        <p:spPr bwMode="auto">
          <a:xfrm>
            <a:off x="212725" y="5465763"/>
            <a:ext cx="35607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ko-KR" sz="2000" b="0">
                <a:latin typeface="Arial" panose="020B0604020202020204" pitchFamily="34" charset="0"/>
                <a:ea typeface="굴림" panose="020B0600000101010101" pitchFamily="50" charset="-127"/>
              </a:rPr>
              <a:t>Assume that these basis vectors are normalized</a:t>
            </a:r>
            <a:endParaRPr lang="ko-KR" altLang="en-US" sz="2000" b="0">
              <a:latin typeface="Arial" panose="020B0604020202020204" pitchFamily="34" charset="0"/>
              <a:ea typeface="굴림" panose="020B0600000101010101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50" charset="-127"/>
              </a:rPr>
              <a:t>Quaternion</a:t>
            </a:r>
            <a:endParaRPr lang="ko-KR" altLang="en-US" smtClean="0">
              <a:ea typeface="굴림" panose="020B0600000101010101" pitchFamily="50" charset="-127"/>
            </a:endParaRPr>
          </a:p>
        </p:txBody>
      </p:sp>
      <p:sp>
        <p:nvSpPr>
          <p:cNvPr id="54275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ea typeface="굴림" panose="020B0600000101010101" pitchFamily="50" charset="-127"/>
              </a:rPr>
              <a:t>Developed by W. Hamilton in 1843</a:t>
            </a:r>
          </a:p>
          <a:p>
            <a:pPr lvl="1"/>
            <a:r>
              <a:rPr lang="en-US" altLang="ko-KR" dirty="0" smtClean="0">
                <a:ea typeface="굴림" panose="020B0600000101010101" pitchFamily="50" charset="-127"/>
              </a:rPr>
              <a:t>Based on complex numbers</a:t>
            </a:r>
          </a:p>
          <a:p>
            <a:r>
              <a:rPr lang="en-US" altLang="ko-KR" dirty="0" smtClean="0">
                <a:ea typeface="굴림" panose="020B0600000101010101" pitchFamily="50" charset="-127"/>
              </a:rPr>
              <a:t>Two </a:t>
            </a:r>
            <a:r>
              <a:rPr lang="en-US" altLang="ko-KR" dirty="0" smtClean="0">
                <a:ea typeface="굴림" panose="020B0600000101010101" pitchFamily="50" charset="-127"/>
              </a:rPr>
              <a:t>popular notations for a quaternion, q</a:t>
            </a:r>
          </a:p>
          <a:p>
            <a:pPr lvl="1"/>
            <a:r>
              <a:rPr lang="en-US" altLang="ko-KR" dirty="0" smtClean="0">
                <a:ea typeface="굴림" panose="020B0600000101010101" pitchFamily="50" charset="-127"/>
              </a:rPr>
              <a:t>w + xi + </a:t>
            </a:r>
            <a:r>
              <a:rPr lang="en-US" altLang="ko-KR" dirty="0" err="1" smtClean="0">
                <a:ea typeface="굴림" panose="020B0600000101010101" pitchFamily="50" charset="-127"/>
              </a:rPr>
              <a:t>yj</a:t>
            </a:r>
            <a:r>
              <a:rPr lang="en-US" altLang="ko-KR" dirty="0" smtClean="0">
                <a:ea typeface="굴림" panose="020B0600000101010101" pitchFamily="50" charset="-127"/>
              </a:rPr>
              <a:t> + </a:t>
            </a:r>
            <a:r>
              <a:rPr lang="en-US" altLang="ko-KR" dirty="0" err="1" smtClean="0">
                <a:ea typeface="굴림" panose="020B0600000101010101" pitchFamily="50" charset="-127"/>
              </a:rPr>
              <a:t>zk</a:t>
            </a:r>
            <a:r>
              <a:rPr lang="en-US" altLang="ko-KR" dirty="0" smtClean="0">
                <a:ea typeface="굴림" panose="020B0600000101010101" pitchFamily="50" charset="-127"/>
              </a:rPr>
              <a:t>, where i</a:t>
            </a:r>
            <a:r>
              <a:rPr lang="en-US" altLang="ko-KR" baseline="30000" dirty="0" smtClean="0">
                <a:ea typeface="굴림" panose="020B0600000101010101" pitchFamily="50" charset="-127"/>
              </a:rPr>
              <a:t>2</a:t>
            </a:r>
            <a:r>
              <a:rPr lang="en-US" altLang="ko-KR" dirty="0" smtClean="0">
                <a:ea typeface="굴림" panose="020B0600000101010101" pitchFamily="50" charset="-127"/>
              </a:rPr>
              <a:t>= j</a:t>
            </a:r>
            <a:r>
              <a:rPr lang="en-US" altLang="ko-KR" baseline="30000" dirty="0" smtClean="0">
                <a:ea typeface="굴림" panose="020B0600000101010101" pitchFamily="50" charset="-127"/>
              </a:rPr>
              <a:t>2</a:t>
            </a:r>
            <a:r>
              <a:rPr lang="en-US" altLang="ko-KR" dirty="0" smtClean="0">
                <a:ea typeface="굴림" panose="020B0600000101010101" pitchFamily="50" charset="-127"/>
              </a:rPr>
              <a:t>= k</a:t>
            </a:r>
            <a:r>
              <a:rPr lang="en-US" altLang="ko-KR" baseline="30000" dirty="0" smtClean="0">
                <a:ea typeface="굴림" panose="020B0600000101010101" pitchFamily="50" charset="-127"/>
              </a:rPr>
              <a:t>2</a:t>
            </a:r>
            <a:r>
              <a:rPr lang="en-US" altLang="ko-KR" dirty="0" smtClean="0">
                <a:ea typeface="굴림" panose="020B0600000101010101" pitchFamily="50" charset="-127"/>
              </a:rPr>
              <a:t>= </a:t>
            </a:r>
            <a:r>
              <a:rPr lang="en-US" altLang="ko-KR" dirty="0" err="1" smtClean="0">
                <a:ea typeface="굴림" panose="020B0600000101010101" pitchFamily="50" charset="-127"/>
              </a:rPr>
              <a:t>ijk</a:t>
            </a:r>
            <a:r>
              <a:rPr lang="en-US" altLang="ko-KR" dirty="0" smtClean="0">
                <a:ea typeface="굴림" panose="020B0600000101010101" pitchFamily="50" charset="-127"/>
              </a:rPr>
              <a:t> = -1</a:t>
            </a:r>
            <a:endParaRPr lang="en-US" altLang="ko-KR" baseline="30000" dirty="0" smtClean="0">
              <a:ea typeface="굴림" panose="020B0600000101010101" pitchFamily="50" charset="-127"/>
            </a:endParaRPr>
          </a:p>
          <a:p>
            <a:pPr lvl="1"/>
            <a:r>
              <a:rPr lang="en-US" altLang="ko-KR" dirty="0" smtClean="0">
                <a:ea typeface="굴림" panose="020B0600000101010101" pitchFamily="50" charset="-127"/>
              </a:rPr>
              <a:t>[w, v], where w is a scalar and v is a vector</a:t>
            </a:r>
          </a:p>
          <a:p>
            <a:pPr lvl="1"/>
            <a:endParaRPr lang="en-US" altLang="ko-KR" dirty="0" smtClean="0">
              <a:ea typeface="굴림" panose="020B0600000101010101" pitchFamily="50" charset="-127"/>
            </a:endParaRPr>
          </a:p>
          <a:p>
            <a:r>
              <a:rPr lang="en-US" altLang="ko-KR" dirty="0" smtClean="0">
                <a:ea typeface="굴림" panose="020B0600000101010101" pitchFamily="50" charset="-127"/>
              </a:rPr>
              <a:t>Conversion from the axis, v, and angle, t</a:t>
            </a:r>
          </a:p>
          <a:p>
            <a:pPr lvl="1"/>
            <a:r>
              <a:rPr lang="en-US" altLang="ko-KR" dirty="0" smtClean="0">
                <a:ea typeface="굴림" panose="020B0600000101010101" pitchFamily="50" charset="-127"/>
              </a:rPr>
              <a:t>q = [cos (t/2), sin (t/2) v] </a:t>
            </a:r>
          </a:p>
          <a:p>
            <a:pPr lvl="1"/>
            <a:r>
              <a:rPr lang="en-US" altLang="ko-KR" dirty="0" smtClean="0">
                <a:ea typeface="굴림" panose="020B0600000101010101" pitchFamily="50" charset="-127"/>
              </a:rPr>
              <a:t>Can represent rotation</a:t>
            </a:r>
          </a:p>
          <a:p>
            <a:r>
              <a:rPr lang="en-US" altLang="ko-KR" dirty="0" smtClean="0">
                <a:ea typeface="굴림" panose="020B0600000101010101" pitchFamily="50" charset="-127"/>
              </a:rPr>
              <a:t>Example: rotate </a:t>
            </a:r>
            <a:r>
              <a:rPr lang="en-US" altLang="ko-KR" dirty="0">
                <a:ea typeface="굴림" panose="020B0600000101010101" pitchFamily="50" charset="-127"/>
              </a:rPr>
              <a:t>by degree a along x axis:</a:t>
            </a:r>
          </a:p>
          <a:p>
            <a:pPr>
              <a:buNone/>
            </a:pPr>
            <a:r>
              <a:rPr lang="en-US" altLang="ko-KR" dirty="0">
                <a:ea typeface="굴림" panose="020B0600000101010101" pitchFamily="50" charset="-127"/>
              </a:rPr>
              <a:t>   </a:t>
            </a:r>
            <a:r>
              <a:rPr lang="en-US" altLang="ko-KR" dirty="0" err="1">
                <a:ea typeface="굴림" panose="020B0600000101010101" pitchFamily="50" charset="-127"/>
              </a:rPr>
              <a:t>q</a:t>
            </a:r>
            <a:r>
              <a:rPr lang="en-US" altLang="ko-KR" baseline="-25000" dirty="0" err="1">
                <a:ea typeface="굴림" panose="020B0600000101010101" pitchFamily="50" charset="-127"/>
              </a:rPr>
              <a:t>x</a:t>
            </a:r>
            <a:r>
              <a:rPr lang="en-US" altLang="ko-KR" dirty="0">
                <a:ea typeface="굴림" panose="020B0600000101010101" pitchFamily="50" charset="-127"/>
              </a:rPr>
              <a:t> = </a:t>
            </a:r>
            <a:r>
              <a:rPr lang="es-ES" altLang="ko-KR" dirty="0">
                <a:ea typeface="굴림" panose="020B0600000101010101" pitchFamily="50" charset="-127"/>
              </a:rPr>
              <a:t>[</a:t>
            </a:r>
            <a:r>
              <a:rPr lang="es-ES" altLang="ko-KR" dirty="0" err="1">
                <a:ea typeface="굴림" panose="020B0600000101010101" pitchFamily="50" charset="-127"/>
              </a:rPr>
              <a:t>cos</a:t>
            </a:r>
            <a:r>
              <a:rPr lang="es-ES" altLang="ko-KR" dirty="0">
                <a:ea typeface="굴림" panose="020B0600000101010101" pitchFamily="50" charset="-127"/>
              </a:rPr>
              <a:t> (a/2), sin(a/2) (1, 0, 0)] </a:t>
            </a:r>
          </a:p>
          <a:p>
            <a:pPr lvl="1">
              <a:buNone/>
            </a:pPr>
            <a:endParaRPr lang="en-US" altLang="ko-KR" dirty="0">
              <a:ea typeface="굴림" panose="020B0600000101010101" pitchFamily="50" charset="-127"/>
            </a:endParaRPr>
          </a:p>
          <a:p>
            <a:pPr lvl="1"/>
            <a:endParaRPr lang="en-US" altLang="ko-KR" dirty="0" smtClean="0">
              <a:ea typeface="굴림" panose="020B0600000101010101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50" charset="-127"/>
              </a:rPr>
              <a:t>Basic Quaternion Operations</a:t>
            </a:r>
            <a:endParaRPr lang="ko-KR" altLang="en-US" smtClean="0">
              <a:ea typeface="굴림" panose="020B0600000101010101" pitchFamily="50" charset="-127"/>
            </a:endParaRPr>
          </a:p>
        </p:txBody>
      </p:sp>
      <p:sp>
        <p:nvSpPr>
          <p:cNvPr id="5632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50" charset="-127"/>
              </a:rPr>
              <a:t> Addition</a:t>
            </a:r>
          </a:p>
          <a:p>
            <a:pPr lvl="1"/>
            <a:r>
              <a:rPr lang="en-US" altLang="ko-KR" smtClean="0">
                <a:ea typeface="굴림" panose="020B0600000101010101" pitchFamily="50" charset="-127"/>
              </a:rPr>
              <a:t>q + q´ = [w + w´, v + v´]</a:t>
            </a:r>
          </a:p>
          <a:p>
            <a:r>
              <a:rPr lang="en-US" altLang="ko-KR" smtClean="0">
                <a:ea typeface="굴림" panose="020B0600000101010101" pitchFamily="50" charset="-127"/>
              </a:rPr>
              <a:t> Multiplication</a:t>
            </a:r>
          </a:p>
          <a:p>
            <a:pPr lvl="1"/>
            <a:r>
              <a:rPr lang="en-US" altLang="ko-KR" smtClean="0">
                <a:ea typeface="굴림" panose="020B0600000101010101" pitchFamily="50" charset="-127"/>
              </a:rPr>
              <a:t>qq´ = [ww´ - v · v´, v x v´ + wv´ +w´v] </a:t>
            </a:r>
          </a:p>
          <a:p>
            <a:r>
              <a:rPr lang="en-US" altLang="ko-KR" smtClean="0">
                <a:ea typeface="굴림" panose="020B0600000101010101" pitchFamily="50" charset="-127"/>
              </a:rPr>
              <a:t>Conjugate</a:t>
            </a:r>
          </a:p>
          <a:p>
            <a:pPr lvl="1"/>
            <a:r>
              <a:rPr lang="en-US" altLang="ko-KR" smtClean="0">
                <a:ea typeface="굴림" panose="020B0600000101010101" pitchFamily="50" charset="-127"/>
              </a:rPr>
              <a:t>q* = [w, -v]</a:t>
            </a:r>
          </a:p>
          <a:p>
            <a:r>
              <a:rPr lang="en-US" altLang="ko-KR" smtClean="0">
                <a:ea typeface="굴림" panose="020B0600000101010101" pitchFamily="50" charset="-127"/>
              </a:rPr>
              <a:t>Norm</a:t>
            </a:r>
          </a:p>
          <a:p>
            <a:pPr lvl="1"/>
            <a:r>
              <a:rPr lang="en-US" altLang="ko-KR" smtClean="0">
                <a:ea typeface="굴림" panose="020B0600000101010101" pitchFamily="50" charset="-127"/>
              </a:rPr>
              <a:t>N(q) = w</a:t>
            </a:r>
            <a:r>
              <a:rPr lang="en-US" altLang="ko-KR" baseline="30000" smtClean="0">
                <a:ea typeface="굴림" panose="020B0600000101010101" pitchFamily="50" charset="-127"/>
              </a:rPr>
              <a:t>2</a:t>
            </a:r>
            <a:r>
              <a:rPr lang="en-US" altLang="ko-KR" smtClean="0">
                <a:ea typeface="굴림" panose="020B0600000101010101" pitchFamily="50" charset="-127"/>
              </a:rPr>
              <a:t> + x</a:t>
            </a:r>
            <a:r>
              <a:rPr lang="en-US" altLang="ko-KR" baseline="30000" smtClean="0">
                <a:ea typeface="굴림" panose="020B0600000101010101" pitchFamily="50" charset="-127"/>
              </a:rPr>
              <a:t>2</a:t>
            </a:r>
            <a:r>
              <a:rPr lang="en-US" altLang="ko-KR" smtClean="0">
                <a:ea typeface="굴림" panose="020B0600000101010101" pitchFamily="50" charset="-127"/>
              </a:rPr>
              <a:t> + y</a:t>
            </a:r>
            <a:r>
              <a:rPr lang="en-US" altLang="ko-KR" baseline="30000" smtClean="0">
                <a:ea typeface="굴림" panose="020B0600000101010101" pitchFamily="50" charset="-127"/>
              </a:rPr>
              <a:t>2</a:t>
            </a:r>
            <a:r>
              <a:rPr lang="en-US" altLang="ko-KR" smtClean="0">
                <a:ea typeface="굴림" panose="020B0600000101010101" pitchFamily="50" charset="-127"/>
              </a:rPr>
              <a:t>+ z</a:t>
            </a:r>
            <a:r>
              <a:rPr lang="en-US" altLang="ko-KR" baseline="30000" smtClean="0">
                <a:ea typeface="굴림" panose="020B0600000101010101" pitchFamily="50" charset="-127"/>
              </a:rPr>
              <a:t>2</a:t>
            </a:r>
            <a:r>
              <a:rPr lang="en-US" altLang="ko-KR" smtClean="0">
                <a:ea typeface="굴림" panose="020B0600000101010101" pitchFamily="50" charset="-127"/>
              </a:rPr>
              <a:t> </a:t>
            </a:r>
          </a:p>
          <a:p>
            <a:r>
              <a:rPr lang="en-US" altLang="ko-KR" smtClean="0">
                <a:ea typeface="굴림" panose="020B0600000101010101" pitchFamily="50" charset="-127"/>
              </a:rPr>
              <a:t>Inverse</a:t>
            </a:r>
          </a:p>
          <a:p>
            <a:pPr lvl="1"/>
            <a:r>
              <a:rPr lang="en-US" altLang="ko-KR" smtClean="0">
                <a:ea typeface="굴림" panose="020B0600000101010101" pitchFamily="50" charset="-127"/>
              </a:rPr>
              <a:t>q</a:t>
            </a:r>
            <a:r>
              <a:rPr lang="en-US" altLang="ko-KR" baseline="30000" smtClean="0">
                <a:ea typeface="굴림" panose="020B0600000101010101" pitchFamily="50" charset="-127"/>
              </a:rPr>
              <a:t>-1</a:t>
            </a:r>
            <a:r>
              <a:rPr lang="en-US" altLang="ko-KR" smtClean="0">
                <a:ea typeface="굴림" panose="020B0600000101010101" pitchFamily="50" charset="-127"/>
              </a:rPr>
              <a:t> = q* / N(q)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50" charset="-127"/>
              </a:rPr>
              <a:t>Basic Quaternion Operations</a:t>
            </a:r>
            <a:endParaRPr lang="ko-KR" altLang="en-US" smtClean="0">
              <a:ea typeface="굴림" panose="020B0600000101010101" pitchFamily="50" charset="-127"/>
            </a:endParaRPr>
          </a:p>
        </p:txBody>
      </p:sp>
      <p:sp>
        <p:nvSpPr>
          <p:cNvPr id="58371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50" charset="-127"/>
              </a:rPr>
              <a:t>q is a </a:t>
            </a:r>
            <a:r>
              <a:rPr lang="en-US" altLang="ko-KR" smtClean="0">
                <a:solidFill>
                  <a:srgbClr val="0000FF"/>
                </a:solidFill>
                <a:ea typeface="굴림" panose="020B0600000101010101" pitchFamily="50" charset="-127"/>
              </a:rPr>
              <a:t>unit quaternion</a:t>
            </a:r>
            <a:r>
              <a:rPr lang="en-US" altLang="ko-KR" smtClean="0">
                <a:ea typeface="굴림" panose="020B0600000101010101" pitchFamily="50" charset="-127"/>
              </a:rPr>
              <a:t> if N(q)= 1</a:t>
            </a:r>
          </a:p>
          <a:p>
            <a:pPr lvl="1"/>
            <a:r>
              <a:rPr lang="en-US" altLang="ko-KR" smtClean="0">
                <a:ea typeface="굴림" panose="020B0600000101010101" pitchFamily="50" charset="-127"/>
              </a:rPr>
              <a:t>Then q</a:t>
            </a:r>
            <a:r>
              <a:rPr lang="en-US" altLang="ko-KR" baseline="30000" smtClean="0">
                <a:ea typeface="굴림" panose="020B0600000101010101" pitchFamily="50" charset="-127"/>
              </a:rPr>
              <a:t>-1</a:t>
            </a:r>
            <a:r>
              <a:rPr lang="en-US" altLang="ko-KR" smtClean="0">
                <a:ea typeface="굴림" panose="020B0600000101010101" pitchFamily="50" charset="-127"/>
              </a:rPr>
              <a:t> = q* </a:t>
            </a:r>
          </a:p>
          <a:p>
            <a:endParaRPr lang="en-US" altLang="ko-KR" smtClean="0">
              <a:ea typeface="굴림" panose="020B0600000101010101" pitchFamily="50" charset="-127"/>
            </a:endParaRPr>
          </a:p>
          <a:p>
            <a:r>
              <a:rPr lang="en-US" altLang="ko-KR" smtClean="0">
                <a:ea typeface="굴림" panose="020B0600000101010101" pitchFamily="50" charset="-127"/>
              </a:rPr>
              <a:t>Identity</a:t>
            </a:r>
          </a:p>
          <a:p>
            <a:pPr lvl="1"/>
            <a:r>
              <a:rPr lang="en-US" altLang="ko-KR" smtClean="0">
                <a:ea typeface="굴림" panose="020B0600000101010101" pitchFamily="50" charset="-127"/>
              </a:rPr>
              <a:t>[1, (0, 0, 0)] for multiplication</a:t>
            </a:r>
          </a:p>
          <a:p>
            <a:pPr lvl="1"/>
            <a:r>
              <a:rPr lang="en-US" altLang="ko-KR" smtClean="0">
                <a:ea typeface="굴림" panose="020B0600000101010101" pitchFamily="50" charset="-127"/>
              </a:rPr>
              <a:t>[0, (0, 0, 0)] for addition</a:t>
            </a:r>
            <a:endParaRPr lang="ko-KR" altLang="en-US" smtClean="0">
              <a:ea typeface="굴림" panose="020B0600000101010101" pitchFamily="50" charset="-127"/>
            </a:endParaRPr>
          </a:p>
          <a:p>
            <a:endParaRPr lang="ko-KR" altLang="en-US" smtClean="0">
              <a:ea typeface="굴림" panose="020B0600000101010101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50" charset="-127"/>
              </a:rPr>
              <a:t>Rotations using Quaternions</a:t>
            </a:r>
            <a:endParaRPr lang="ko-KR" altLang="en-US" smtClean="0">
              <a:ea typeface="굴림" panose="020B0600000101010101" pitchFamily="50" charset="-127"/>
            </a:endParaRPr>
          </a:p>
        </p:txBody>
      </p:sp>
      <p:sp>
        <p:nvSpPr>
          <p:cNvPr id="60419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ea typeface="굴림" panose="020B0600000101010101" pitchFamily="50" charset="-127"/>
              </a:rPr>
              <a:t>Suppose that you want to rotate a vector/point </a:t>
            </a:r>
            <a:r>
              <a:rPr lang="en-US" altLang="ko-KR" dirty="0" smtClean="0">
                <a:ea typeface="굴림" panose="020B0600000101010101" pitchFamily="50" charset="-127"/>
              </a:rPr>
              <a:t>v with q</a:t>
            </a:r>
            <a:endParaRPr lang="en-US" altLang="ko-KR" dirty="0" smtClean="0">
              <a:ea typeface="굴림" panose="020B0600000101010101" pitchFamily="50" charset="-127"/>
            </a:endParaRPr>
          </a:p>
          <a:p>
            <a:r>
              <a:rPr lang="en-US" altLang="ko-KR" dirty="0" smtClean="0">
                <a:ea typeface="굴림" panose="020B0600000101010101" pitchFamily="50" charset="-127"/>
              </a:rPr>
              <a:t>Then, the rotated v’</a:t>
            </a:r>
          </a:p>
          <a:p>
            <a:pPr lvl="1"/>
            <a:r>
              <a:rPr lang="en-US" altLang="ko-KR" dirty="0" smtClean="0">
                <a:ea typeface="굴림" panose="020B0600000101010101" pitchFamily="50" charset="-127"/>
              </a:rPr>
              <a:t>v´ = q r q</a:t>
            </a:r>
            <a:r>
              <a:rPr lang="en-US" altLang="ko-KR" baseline="30000" dirty="0" smtClean="0">
                <a:ea typeface="굴림" panose="020B0600000101010101" pitchFamily="50" charset="-127"/>
              </a:rPr>
              <a:t>-1</a:t>
            </a:r>
            <a:r>
              <a:rPr lang="en-US" altLang="ko-KR" dirty="0" smtClean="0">
                <a:ea typeface="굴림" panose="020B0600000101010101" pitchFamily="50" charset="-127"/>
              </a:rPr>
              <a:t>, where r = [0, v]) </a:t>
            </a:r>
          </a:p>
          <a:p>
            <a:pPr lvl="1"/>
            <a:endParaRPr lang="en-US" altLang="ko-KR" dirty="0" smtClean="0">
              <a:ea typeface="굴림" panose="020B0600000101010101" pitchFamily="50" charset="-127"/>
            </a:endParaRPr>
          </a:p>
          <a:p>
            <a:r>
              <a:rPr lang="en-US" altLang="ko-KR" dirty="0" smtClean="0">
                <a:ea typeface="굴림" panose="020B0600000101010101" pitchFamily="50" charset="-127"/>
              </a:rPr>
              <a:t>Compositing rotations</a:t>
            </a:r>
          </a:p>
          <a:p>
            <a:pPr lvl="1"/>
            <a:r>
              <a:rPr lang="en-US" altLang="ko-KR" dirty="0" smtClean="0">
                <a:ea typeface="굴림" panose="020B0600000101010101" pitchFamily="50" charset="-127"/>
              </a:rPr>
              <a:t>R = R2 R1 (rotation R1 followed by rotation R2)</a:t>
            </a:r>
          </a:p>
          <a:p>
            <a:pPr lvl="1"/>
            <a:endParaRPr lang="ko-KR" altLang="en-US" dirty="0" smtClean="0">
              <a:ea typeface="굴림" panose="020B0600000101010101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50" charset="-127"/>
              </a:rPr>
              <a:t>Outline</a:t>
            </a:r>
            <a:endParaRPr lang="ko-KR" altLang="en-US" smtClean="0">
              <a:ea typeface="굴림" panose="020B0600000101010101" pitchFamily="50" charset="-127"/>
            </a:endParaRP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50" charset="-127"/>
              </a:rPr>
              <a:t>Where are we going?</a:t>
            </a:r>
          </a:p>
          <a:p>
            <a:pPr lvl="1"/>
            <a:r>
              <a:rPr lang="en-US" altLang="ko-KR" smtClean="0">
                <a:ea typeface="굴림" panose="020B0600000101010101" pitchFamily="50" charset="-127"/>
              </a:rPr>
              <a:t>Sneak peek at the rendering pipeline</a:t>
            </a:r>
          </a:p>
          <a:p>
            <a:r>
              <a:rPr lang="en-US" altLang="ko-KR" smtClean="0">
                <a:ea typeface="굴림" panose="020B0600000101010101" pitchFamily="50" charset="-127"/>
              </a:rPr>
              <a:t>Vector algebra</a:t>
            </a:r>
          </a:p>
          <a:p>
            <a:r>
              <a:rPr lang="en-US" altLang="ko-KR" smtClean="0">
                <a:ea typeface="굴림" panose="020B0600000101010101" pitchFamily="50" charset="-127"/>
              </a:rPr>
              <a:t>Modeling transformation</a:t>
            </a:r>
          </a:p>
          <a:p>
            <a:r>
              <a:rPr lang="en-US" altLang="ko-KR" smtClean="0">
                <a:ea typeface="굴림" panose="020B0600000101010101" pitchFamily="50" charset="-127"/>
              </a:rPr>
              <a:t>Viewing transformation</a:t>
            </a:r>
          </a:p>
          <a:p>
            <a:r>
              <a:rPr lang="en-US" altLang="ko-KR" smtClean="0">
                <a:ea typeface="굴림" panose="020B0600000101010101" pitchFamily="50" charset="-127"/>
              </a:rPr>
              <a:t>Projections</a:t>
            </a:r>
          </a:p>
          <a:p>
            <a:pPr lvl="1">
              <a:buFont typeface="Arial" panose="020B0604020202020204" pitchFamily="34" charset="0"/>
              <a:buNone/>
            </a:pPr>
            <a:endParaRPr lang="ko-KR" altLang="en-US" smtClean="0">
              <a:ea typeface="굴림" panose="020B0600000101010101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50" charset="-127"/>
              </a:rPr>
              <a:t>Quaternion to Rotation Matrix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50" charset="-127"/>
              </a:rPr>
              <a:t>Q = w + xi + yj + zk </a:t>
            </a:r>
          </a:p>
          <a:p>
            <a:r>
              <a:rPr lang="en-US" altLang="ko-KR" smtClean="0">
                <a:ea typeface="굴림" panose="020B0600000101010101" pitchFamily="50" charset="-127"/>
              </a:rPr>
              <a:t>R</a:t>
            </a:r>
            <a:r>
              <a:rPr lang="en-US" altLang="ko-KR" baseline="-25000" smtClean="0">
                <a:ea typeface="굴림" panose="020B0600000101010101" pitchFamily="50" charset="-127"/>
              </a:rPr>
              <a:t>m </a:t>
            </a:r>
            <a:r>
              <a:rPr lang="en-US" altLang="ko-KR" smtClean="0">
                <a:ea typeface="굴림" panose="020B0600000101010101" pitchFamily="50" charset="-127"/>
              </a:rPr>
              <a:t>=| 1-2y</a:t>
            </a:r>
            <a:r>
              <a:rPr lang="en-US" altLang="ko-KR" baseline="30000" smtClean="0">
                <a:ea typeface="굴림" panose="020B0600000101010101" pitchFamily="50" charset="-127"/>
              </a:rPr>
              <a:t>2</a:t>
            </a:r>
            <a:r>
              <a:rPr lang="en-US" altLang="ko-KR" smtClean="0">
                <a:ea typeface="굴림" panose="020B0600000101010101" pitchFamily="50" charset="-127"/>
              </a:rPr>
              <a:t>-2z</a:t>
            </a:r>
            <a:r>
              <a:rPr lang="en-US" altLang="ko-KR" baseline="30000" smtClean="0">
                <a:ea typeface="굴림" panose="020B0600000101010101" pitchFamily="50" charset="-127"/>
              </a:rPr>
              <a:t>2</a:t>
            </a:r>
            <a:r>
              <a:rPr lang="en-US" altLang="ko-KR" smtClean="0">
                <a:ea typeface="굴림" panose="020B0600000101010101" pitchFamily="50" charset="-127"/>
              </a:rPr>
              <a:t>   2xy-2wz       2xz+2wy|</a:t>
            </a:r>
            <a:br>
              <a:rPr lang="en-US" altLang="ko-KR" smtClean="0">
                <a:ea typeface="굴림" panose="020B0600000101010101" pitchFamily="50" charset="-127"/>
              </a:rPr>
            </a:br>
            <a:r>
              <a:rPr lang="en-US" altLang="ko-KR" smtClean="0">
                <a:ea typeface="굴림" panose="020B0600000101010101" pitchFamily="50" charset="-127"/>
              </a:rPr>
              <a:t>        | 2xy+2wz   1-2x</a:t>
            </a:r>
            <a:r>
              <a:rPr lang="en-US" altLang="ko-KR" baseline="30000" smtClean="0">
                <a:ea typeface="굴림" panose="020B0600000101010101" pitchFamily="50" charset="-127"/>
              </a:rPr>
              <a:t>2</a:t>
            </a:r>
            <a:r>
              <a:rPr lang="en-US" altLang="ko-KR" smtClean="0">
                <a:ea typeface="굴림" panose="020B0600000101010101" pitchFamily="50" charset="-127"/>
              </a:rPr>
              <a:t>-2z</a:t>
            </a:r>
            <a:r>
              <a:rPr lang="en-US" altLang="ko-KR" baseline="30000" smtClean="0">
                <a:ea typeface="굴림" panose="020B0600000101010101" pitchFamily="50" charset="-127"/>
              </a:rPr>
              <a:t>2</a:t>
            </a:r>
            <a:r>
              <a:rPr lang="en-US" altLang="ko-KR" smtClean="0">
                <a:ea typeface="굴림" panose="020B0600000101010101" pitchFamily="50" charset="-127"/>
              </a:rPr>
              <a:t>      2yz-2wx |</a:t>
            </a:r>
            <a:br>
              <a:rPr lang="en-US" altLang="ko-KR" smtClean="0">
                <a:ea typeface="굴림" panose="020B0600000101010101" pitchFamily="50" charset="-127"/>
              </a:rPr>
            </a:br>
            <a:r>
              <a:rPr lang="en-US" altLang="ko-KR" smtClean="0">
                <a:ea typeface="굴림" panose="020B0600000101010101" pitchFamily="50" charset="-127"/>
              </a:rPr>
              <a:t>        | 2xz-2wy    2yz+2wx      1-2x</a:t>
            </a:r>
            <a:r>
              <a:rPr lang="en-US" altLang="ko-KR" baseline="30000" smtClean="0">
                <a:ea typeface="굴림" panose="020B0600000101010101" pitchFamily="50" charset="-127"/>
              </a:rPr>
              <a:t>2</a:t>
            </a:r>
            <a:r>
              <a:rPr lang="en-US" altLang="ko-KR" smtClean="0">
                <a:ea typeface="굴림" panose="020B0600000101010101" pitchFamily="50" charset="-127"/>
              </a:rPr>
              <a:t>-2y</a:t>
            </a:r>
            <a:r>
              <a:rPr lang="en-US" altLang="ko-KR" baseline="30000" smtClean="0">
                <a:ea typeface="굴림" panose="020B0600000101010101" pitchFamily="50" charset="-127"/>
              </a:rPr>
              <a:t>2</a:t>
            </a:r>
            <a:r>
              <a:rPr lang="en-US" altLang="ko-KR" smtClean="0">
                <a:ea typeface="굴림" panose="020B0600000101010101" pitchFamily="50" charset="-127"/>
              </a:rPr>
              <a:t>|</a:t>
            </a:r>
          </a:p>
          <a:p>
            <a:endParaRPr lang="en-US" altLang="ko-KR" smtClean="0">
              <a:ea typeface="굴림" panose="020B0600000101010101" pitchFamily="50" charset="-127"/>
            </a:endParaRPr>
          </a:p>
          <a:p>
            <a:r>
              <a:rPr lang="en-US" altLang="ko-KR" smtClean="0">
                <a:ea typeface="굴림" panose="020B0600000101010101" pitchFamily="50" charset="-127"/>
              </a:rPr>
              <a:t>We can also convert a rotation matrix to a quaternion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ko-KR" smtClean="0">
                <a:ea typeface="굴림" panose="020B0600000101010101" pitchFamily="50" charset="-127"/>
              </a:rPr>
              <a:t> </a:t>
            </a:r>
            <a:br>
              <a:rPr lang="en-US" altLang="ko-KR" smtClean="0">
                <a:ea typeface="굴림" panose="020B0600000101010101" pitchFamily="50" charset="-127"/>
              </a:rPr>
            </a:br>
            <a:r>
              <a:rPr lang="en-US" altLang="ko-KR" smtClean="0">
                <a:ea typeface="굴림" panose="020B0600000101010101" pitchFamily="50" charset="-127"/>
              </a:rPr>
              <a:t/>
            </a:r>
            <a:br>
              <a:rPr lang="en-US" altLang="ko-KR" smtClean="0">
                <a:ea typeface="굴림" panose="020B0600000101010101" pitchFamily="50" charset="-127"/>
              </a:rPr>
            </a:br>
            <a:endParaRPr lang="en-US" altLang="ko-KR" smtClean="0">
              <a:ea typeface="굴림" panose="020B0600000101010101" pitchFamily="50" charset="-127"/>
            </a:endParaRPr>
          </a:p>
          <a:p>
            <a:pPr lvl="1"/>
            <a:endParaRPr lang="en-US" altLang="ko-KR" smtClean="0">
              <a:ea typeface="굴림" panose="020B0600000101010101" pitchFamily="50" charset="-127"/>
            </a:endParaRPr>
          </a:p>
          <a:p>
            <a:pPr lvl="1"/>
            <a:endParaRPr lang="en-US" altLang="ko-KR" smtClean="0">
              <a:ea typeface="굴림" panose="020B0600000101010101" pitchFamily="50" charset="-127"/>
            </a:endParaRPr>
          </a:p>
          <a:p>
            <a:pPr lvl="1">
              <a:buFont typeface="Arial" panose="020B0604020202020204" pitchFamily="34" charset="0"/>
              <a:buNone/>
            </a:pPr>
            <a:endParaRPr lang="en-US" altLang="ko-KR" smtClean="0">
              <a:ea typeface="굴림" panose="020B0600000101010101" pitchFamily="50" charset="-127"/>
            </a:endParaRPr>
          </a:p>
        </p:txBody>
      </p:sp>
    </p:spTree>
  </p:cSld>
  <p:clrMapOvr>
    <a:masterClrMapping/>
  </p:clrMapOvr>
  <p:transition advTm="35581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50" charset="-127"/>
              </a:rPr>
              <a:t>Advantage of Quaternions</a:t>
            </a:r>
            <a:endParaRPr lang="ko-KR" altLang="en-US" smtClean="0">
              <a:ea typeface="굴림" panose="020B0600000101010101" pitchFamily="50" charset="-127"/>
            </a:endParaRPr>
          </a:p>
        </p:txBody>
      </p:sp>
      <p:sp>
        <p:nvSpPr>
          <p:cNvPr id="6656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50" charset="-127"/>
              </a:rPr>
              <a:t>More efficient way to generate arbitrary rotations</a:t>
            </a:r>
          </a:p>
          <a:p>
            <a:r>
              <a:rPr lang="en-US" altLang="ko-KR" smtClean="0">
                <a:ea typeface="굴림" panose="020B0600000101010101" pitchFamily="50" charset="-127"/>
              </a:rPr>
              <a:t>Less storage than 4 x 4 matrix</a:t>
            </a:r>
          </a:p>
          <a:p>
            <a:r>
              <a:rPr lang="en-US" altLang="ko-KR" smtClean="0">
                <a:ea typeface="굴림" panose="020B0600000101010101" pitchFamily="50" charset="-127"/>
              </a:rPr>
              <a:t>Easier for smooth rotation</a:t>
            </a:r>
          </a:p>
          <a:p>
            <a:r>
              <a:rPr lang="en-US" altLang="ko-KR" smtClean="0">
                <a:ea typeface="굴림" panose="020B0600000101010101" pitchFamily="50" charset="-127"/>
              </a:rPr>
              <a:t>Numerically more stable than 4x4 matrix (e.g., no drifting issue)</a:t>
            </a:r>
          </a:p>
          <a:p>
            <a:r>
              <a:rPr lang="en-US" altLang="ko-KR" smtClean="0">
                <a:ea typeface="굴림" panose="020B0600000101010101" pitchFamily="50" charset="-127"/>
              </a:rPr>
              <a:t>More readable</a:t>
            </a:r>
          </a:p>
          <a:p>
            <a:endParaRPr lang="ko-KR" altLang="en-US" smtClean="0">
              <a:ea typeface="굴림" panose="020B0600000101010101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50" charset="-127"/>
              </a:rPr>
              <a:t>Class Objectives were:</a:t>
            </a:r>
            <a:endParaRPr lang="ko-KR" altLang="en-US" smtClean="0">
              <a:ea typeface="굴림" panose="020B0600000101010101" pitchFamily="50" charset="-127"/>
            </a:endParaRPr>
          </a:p>
        </p:txBody>
      </p:sp>
      <p:sp>
        <p:nvSpPr>
          <p:cNvPr id="686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50" charset="-127"/>
              </a:rPr>
              <a:t>Know the classic data processing steps, rendering pipeline, for rendering primitives</a:t>
            </a:r>
          </a:p>
          <a:p>
            <a:r>
              <a:rPr lang="en-US" altLang="ko-KR" smtClean="0">
                <a:ea typeface="굴림" panose="020B0600000101010101" pitchFamily="50" charset="-127"/>
              </a:rPr>
              <a:t>Understand 3D translations and rotations</a:t>
            </a:r>
          </a:p>
          <a:p>
            <a:endParaRPr lang="ko-KR" altLang="en-US" smtClean="0">
              <a:ea typeface="굴림" panose="020B0600000101010101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50" charset="-127"/>
              </a:rPr>
              <a:t>PA2: Simple Animation &amp; Transformation</a:t>
            </a:r>
            <a:endParaRPr lang="ko-KR" altLang="en-US" smtClean="0">
              <a:ea typeface="굴림" panose="020B0600000101010101" pitchFamily="50" charset="-127"/>
            </a:endParaRPr>
          </a:p>
        </p:txBody>
      </p:sp>
      <p:sp>
        <p:nvSpPr>
          <p:cNvPr id="706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smtClean="0">
              <a:ea typeface="굴림" panose="020B0600000101010101" pitchFamily="50" charset="-127"/>
            </a:endParaRPr>
          </a:p>
        </p:txBody>
      </p:sp>
      <p:pic>
        <p:nvPicPr>
          <p:cNvPr id="7066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613" y="1489075"/>
            <a:ext cx="6026150" cy="516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50" charset="-127"/>
              </a:rPr>
              <a:t>OpenGL: Display Lists</a:t>
            </a:r>
            <a:endParaRPr lang="ko-KR" altLang="en-US" smtClean="0">
              <a:ea typeface="굴림" panose="020B0600000101010101" pitchFamily="50" charset="-127"/>
            </a:endParaRPr>
          </a:p>
        </p:txBody>
      </p:sp>
      <p:sp>
        <p:nvSpPr>
          <p:cNvPr id="727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50" charset="-127"/>
              </a:rPr>
              <a:t>Display lists</a:t>
            </a:r>
          </a:p>
          <a:p>
            <a:pPr lvl="1"/>
            <a:r>
              <a:rPr lang="en-US" altLang="ko-KR" smtClean="0">
                <a:ea typeface="굴림" panose="020B0600000101010101" pitchFamily="50" charset="-127"/>
              </a:rPr>
              <a:t>A group of OpenGL commands stored for later executions</a:t>
            </a:r>
          </a:p>
          <a:p>
            <a:pPr lvl="1"/>
            <a:r>
              <a:rPr lang="en-US" altLang="ko-KR" smtClean="0">
                <a:ea typeface="굴림" panose="020B0600000101010101" pitchFamily="50" charset="-127"/>
              </a:rPr>
              <a:t>Can be optimized in the graphics hardware</a:t>
            </a:r>
          </a:p>
          <a:p>
            <a:pPr lvl="1"/>
            <a:r>
              <a:rPr lang="en-US" altLang="ko-KR" smtClean="0">
                <a:ea typeface="굴림" panose="020B0600000101010101" pitchFamily="50" charset="-127"/>
              </a:rPr>
              <a:t>Thus, can show higher performance</a:t>
            </a:r>
          </a:p>
          <a:p>
            <a:pPr lvl="1"/>
            <a:r>
              <a:rPr lang="en-US" altLang="ko-KR" smtClean="0">
                <a:ea typeface="굴림" panose="020B0600000101010101" pitchFamily="50" charset="-127"/>
              </a:rPr>
              <a:t>Ver. 4.3: Vertex Array Object is much better</a:t>
            </a:r>
          </a:p>
          <a:p>
            <a:pPr lvl="1"/>
            <a:endParaRPr lang="en-US" altLang="ko-KR" smtClean="0">
              <a:ea typeface="굴림" panose="020B0600000101010101" pitchFamily="50" charset="-127"/>
            </a:endParaRPr>
          </a:p>
          <a:p>
            <a:r>
              <a:rPr lang="en-US" altLang="ko-KR" smtClean="0">
                <a:ea typeface="굴림" panose="020B0600000101010101" pitchFamily="50" charset="-127"/>
              </a:rPr>
              <a:t>Immediate mode</a:t>
            </a:r>
          </a:p>
          <a:p>
            <a:pPr lvl="1"/>
            <a:r>
              <a:rPr lang="en-US" altLang="ko-KR" smtClean="0">
                <a:ea typeface="굴림" panose="020B0600000101010101" pitchFamily="50" charset="-127"/>
              </a:rPr>
              <a:t>Causes commands to be executed immediately</a:t>
            </a:r>
          </a:p>
          <a:p>
            <a:endParaRPr lang="en-US" altLang="ko-KR" smtClean="0">
              <a:ea typeface="굴림" panose="020B0600000101010101" pitchFamily="50" charset="-127"/>
            </a:endParaRPr>
          </a:p>
          <a:p>
            <a:endParaRPr lang="ko-KR" altLang="en-US" smtClean="0">
              <a:ea typeface="굴림" panose="020B0600000101010101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50" charset="-127"/>
              </a:rPr>
              <a:t>An Example</a:t>
            </a:r>
            <a:endParaRPr lang="ko-KR" altLang="en-US" smtClean="0">
              <a:ea typeface="굴림" panose="020B0600000101010101" pitchFamily="50" charset="-127"/>
            </a:endParaRPr>
          </a:p>
        </p:txBody>
      </p:sp>
      <p:sp>
        <p:nvSpPr>
          <p:cNvPr id="74755" name="Rectangle 3"/>
          <p:cNvSpPr>
            <a:spLocks noChangeArrowheads="1"/>
          </p:cNvSpPr>
          <p:nvPr/>
        </p:nvSpPr>
        <p:spPr bwMode="auto">
          <a:xfrm>
            <a:off x="282575" y="1695450"/>
            <a:ext cx="9659938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ko-KR" sz="2000">
                <a:latin typeface="Arial" panose="020B0604020202020204" pitchFamily="34" charset="0"/>
                <a:ea typeface="굴림" panose="020B0600000101010101" pitchFamily="50" charset="-127"/>
              </a:rPr>
              <a:t>void drawCow()   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ko-KR" sz="2000">
                <a:latin typeface="Arial" panose="020B0604020202020204" pitchFamily="34" charset="0"/>
                <a:ea typeface="굴림" panose="020B0600000101010101" pitchFamily="50" charset="-127"/>
              </a:rPr>
              <a:t>{  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ko-KR" sz="2000">
                <a:latin typeface="Arial" panose="020B0604020202020204" pitchFamily="34" charset="0"/>
                <a:ea typeface="굴림" panose="020B0600000101010101" pitchFamily="50" charset="-127"/>
              </a:rPr>
              <a:t>  if (frame == 0)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ko-KR" altLang="en-US" sz="2000">
                <a:latin typeface="Arial" panose="020B0604020202020204" pitchFamily="34" charset="0"/>
                <a:ea typeface="굴림" panose="020B0600000101010101" pitchFamily="50" charset="-127"/>
              </a:rPr>
              <a:t>  </a:t>
            </a:r>
            <a:r>
              <a:rPr lang="en-US" altLang="ko-KR" sz="2000">
                <a:latin typeface="Arial" panose="020B0604020202020204" pitchFamily="34" charset="0"/>
                <a:ea typeface="굴림" panose="020B0600000101010101" pitchFamily="50" charset="-127"/>
              </a:rPr>
              <a:t>{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ko-KR" sz="2000">
                <a:latin typeface="Arial" panose="020B0604020202020204" pitchFamily="34" charset="0"/>
                <a:ea typeface="굴림" panose="020B0600000101010101" pitchFamily="50" charset="-127"/>
              </a:rPr>
              <a:t>    cow = new WaveFrontOBJ( "cow.obj" );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ko-KR" sz="2000">
                <a:latin typeface="Arial" panose="020B0604020202020204" pitchFamily="34" charset="0"/>
                <a:ea typeface="굴림" panose="020B0600000101010101" pitchFamily="50" charset="-127"/>
              </a:rPr>
              <a:t>    cowID = </a:t>
            </a:r>
            <a:r>
              <a:rPr lang="en-US" altLang="ko-KR" sz="2000">
                <a:solidFill>
                  <a:srgbClr val="0000FF"/>
                </a:solidFill>
                <a:latin typeface="Arial" panose="020B0604020202020204" pitchFamily="34" charset="0"/>
                <a:ea typeface="굴림" panose="020B0600000101010101" pitchFamily="50" charset="-127"/>
              </a:rPr>
              <a:t>glGenList</a:t>
            </a:r>
            <a:r>
              <a:rPr lang="en-US" altLang="ko-KR" sz="2000">
                <a:latin typeface="Arial" panose="020B0604020202020204" pitchFamily="34" charset="0"/>
                <a:ea typeface="굴림" panose="020B0600000101010101" pitchFamily="50" charset="-127"/>
              </a:rPr>
              <a:t>s(1);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ko-KR" sz="2000">
                <a:latin typeface="Arial" panose="020B0604020202020204" pitchFamily="34" charset="0"/>
                <a:ea typeface="굴림" panose="020B0600000101010101" pitchFamily="50" charset="-127"/>
              </a:rPr>
              <a:t>    </a:t>
            </a:r>
            <a:r>
              <a:rPr lang="en-US" altLang="ko-KR" sz="2000">
                <a:solidFill>
                  <a:srgbClr val="0000FF"/>
                </a:solidFill>
                <a:latin typeface="Arial" panose="020B0604020202020204" pitchFamily="34" charset="0"/>
                <a:ea typeface="굴림" panose="020B0600000101010101" pitchFamily="50" charset="-127"/>
              </a:rPr>
              <a:t>glNewList</a:t>
            </a:r>
            <a:r>
              <a:rPr lang="en-US" altLang="ko-KR" sz="2000">
                <a:latin typeface="Arial" panose="020B0604020202020204" pitchFamily="34" charset="0"/>
                <a:ea typeface="굴림" panose="020B0600000101010101" pitchFamily="50" charset="-127"/>
              </a:rPr>
              <a:t>(cowID, GL_COMPILE);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ko-KR" sz="2000">
                <a:latin typeface="Arial" panose="020B0604020202020204" pitchFamily="34" charset="0"/>
                <a:ea typeface="굴림" panose="020B0600000101010101" pitchFamily="50" charset="-127"/>
              </a:rPr>
              <a:t>    cow-&gt;Draw();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ko-KR" sz="2000">
                <a:latin typeface="Arial" panose="020B0604020202020204" pitchFamily="34" charset="0"/>
                <a:ea typeface="굴림" panose="020B0600000101010101" pitchFamily="50" charset="-127"/>
              </a:rPr>
              <a:t>    </a:t>
            </a:r>
            <a:r>
              <a:rPr lang="en-US" altLang="ko-KR" sz="2000">
                <a:solidFill>
                  <a:srgbClr val="0000FF"/>
                </a:solidFill>
                <a:latin typeface="Arial" panose="020B0604020202020204" pitchFamily="34" charset="0"/>
                <a:ea typeface="굴림" panose="020B0600000101010101" pitchFamily="50" charset="-127"/>
              </a:rPr>
              <a:t>glEndList</a:t>
            </a:r>
            <a:r>
              <a:rPr lang="en-US" altLang="ko-KR" sz="2000">
                <a:latin typeface="Arial" panose="020B0604020202020204" pitchFamily="34" charset="0"/>
                <a:ea typeface="굴림" panose="020B0600000101010101" pitchFamily="50" charset="-127"/>
              </a:rPr>
              <a:t>();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ko-KR" sz="2000">
                <a:latin typeface="Arial" panose="020B0604020202020204" pitchFamily="34" charset="0"/>
                <a:ea typeface="굴림" panose="020B0600000101010101" pitchFamily="50" charset="-127"/>
              </a:rPr>
              <a:t>  }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ko-KR" sz="2000">
              <a:latin typeface="Arial" panose="020B0604020202020204" pitchFamily="34" charset="0"/>
              <a:ea typeface="굴림" panose="020B0600000101010101" pitchFamily="50" charset="-127"/>
            </a:endParaRP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ko-KR" sz="2000">
                <a:latin typeface="Arial" panose="020B0604020202020204" pitchFamily="34" charset="0"/>
                <a:ea typeface="굴림" panose="020B0600000101010101" pitchFamily="50" charset="-127"/>
              </a:rPr>
              <a:t>  ..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ko-KR" sz="2000">
                <a:latin typeface="Arial" panose="020B0604020202020204" pitchFamily="34" charset="0"/>
                <a:ea typeface="굴림" panose="020B0600000101010101" pitchFamily="50" charset="-127"/>
              </a:rPr>
              <a:t>  </a:t>
            </a:r>
            <a:r>
              <a:rPr lang="en-US" altLang="ko-KR" sz="2000">
                <a:solidFill>
                  <a:srgbClr val="0000FF"/>
                </a:solidFill>
                <a:latin typeface="Arial" panose="020B0604020202020204" pitchFamily="34" charset="0"/>
                <a:ea typeface="굴림" panose="020B0600000101010101" pitchFamily="50" charset="-127"/>
              </a:rPr>
              <a:t>glCallLis</a:t>
            </a:r>
            <a:r>
              <a:rPr lang="en-US" altLang="ko-KR" sz="2000">
                <a:latin typeface="Arial" panose="020B0604020202020204" pitchFamily="34" charset="0"/>
                <a:ea typeface="굴림" panose="020B0600000101010101" pitchFamily="50" charset="-127"/>
              </a:rPr>
              <a:t>t(cowID);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ko-KR" sz="2000">
                <a:latin typeface="Arial" panose="020B0604020202020204" pitchFamily="34" charset="0"/>
                <a:ea typeface="굴림" panose="020B0600000101010101" pitchFamily="50" charset="-127"/>
              </a:rPr>
              <a:t>  ..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ko-KR" sz="2000">
                <a:latin typeface="Arial" panose="020B0604020202020204" pitchFamily="34" charset="0"/>
                <a:ea typeface="굴림" panose="020B0600000101010101" pitchFamily="50" charset="-127"/>
              </a:rPr>
              <a:t>}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ko-KR" sz="2000">
                <a:latin typeface="Arial" panose="020B0604020202020204" pitchFamily="34" charset="0"/>
                <a:ea typeface="굴림" panose="020B0600000101010101" pitchFamily="50" charset="-127"/>
              </a:rPr>
              <a:t>  </a:t>
            </a:r>
            <a:endParaRPr lang="ko-KR" altLang="en-US" sz="2000">
              <a:latin typeface="Arial" panose="020B0604020202020204" pitchFamily="34" charset="0"/>
              <a:ea typeface="굴림" panose="020B0600000101010101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50" charset="-127"/>
              </a:rPr>
              <a:t>API for Display Lists </a:t>
            </a:r>
            <a:endParaRPr lang="ko-KR" altLang="en-US" smtClean="0">
              <a:ea typeface="굴림" panose="020B0600000101010101" pitchFamily="50" charset="-127"/>
            </a:endParaRPr>
          </a:p>
        </p:txBody>
      </p:sp>
      <p:sp>
        <p:nvSpPr>
          <p:cNvPr id="76803" name="Rectangle 3"/>
          <p:cNvSpPr>
            <a:spLocks noChangeArrowheads="1"/>
          </p:cNvSpPr>
          <p:nvPr/>
        </p:nvSpPr>
        <p:spPr bwMode="auto">
          <a:xfrm>
            <a:off x="419100" y="1812925"/>
            <a:ext cx="84042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ko-KR" sz="2400">
                <a:latin typeface="Arial" panose="020B0604020202020204" pitchFamily="34" charset="0"/>
                <a:ea typeface="굴림" panose="020B0600000101010101" pitchFamily="50" charset="-127"/>
              </a:rPr>
              <a:t>Gluint </a:t>
            </a:r>
            <a:r>
              <a:rPr lang="en-US" altLang="ko-KR" sz="2400">
                <a:solidFill>
                  <a:srgbClr val="0000FF"/>
                </a:solidFill>
                <a:latin typeface="Arial" panose="020B0604020202020204" pitchFamily="34" charset="0"/>
                <a:ea typeface="굴림" panose="020B0600000101010101" pitchFamily="50" charset="-127"/>
              </a:rPr>
              <a:t>glGenLists</a:t>
            </a:r>
            <a:r>
              <a:rPr lang="en-US" altLang="ko-KR" sz="2400">
                <a:latin typeface="Arial" panose="020B0604020202020204" pitchFamily="34" charset="0"/>
                <a:ea typeface="굴림" panose="020B0600000101010101" pitchFamily="50" charset="-127"/>
              </a:rPr>
              <a:t> (range)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ko-KR" sz="2400">
                <a:latin typeface="Arial" panose="020B0604020202020204" pitchFamily="34" charset="0"/>
                <a:ea typeface="굴림" panose="020B0600000101010101" pitchFamily="50" charset="-127"/>
              </a:rPr>
              <a:t>	- generate a continuous set of empty display lists </a:t>
            </a:r>
            <a:endParaRPr lang="ko-KR" altLang="en-US" sz="2400">
              <a:latin typeface="Arial" panose="020B0604020202020204" pitchFamily="34" charset="0"/>
              <a:ea typeface="굴림" panose="020B0600000101010101" pitchFamily="50" charset="-127"/>
            </a:endParaRPr>
          </a:p>
        </p:txBody>
      </p:sp>
      <p:sp>
        <p:nvSpPr>
          <p:cNvPr id="76804" name="Rectangle 4"/>
          <p:cNvSpPr>
            <a:spLocks noChangeArrowheads="1"/>
          </p:cNvSpPr>
          <p:nvPr/>
        </p:nvSpPr>
        <p:spPr bwMode="auto">
          <a:xfrm>
            <a:off x="373063" y="2941638"/>
            <a:ext cx="80232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ko-KR" sz="2400">
                <a:latin typeface="Arial" panose="020B0604020202020204" pitchFamily="34" charset="0"/>
                <a:ea typeface="굴림" panose="020B0600000101010101" pitchFamily="50" charset="-127"/>
              </a:rPr>
              <a:t>void </a:t>
            </a:r>
            <a:r>
              <a:rPr lang="en-US" altLang="ko-KR" sz="2400">
                <a:solidFill>
                  <a:srgbClr val="0000FF"/>
                </a:solidFill>
                <a:latin typeface="Arial" panose="020B0604020202020204" pitchFamily="34" charset="0"/>
                <a:ea typeface="굴림" panose="020B0600000101010101" pitchFamily="50" charset="-127"/>
              </a:rPr>
              <a:t>glNewList</a:t>
            </a:r>
            <a:r>
              <a:rPr lang="en-US" altLang="ko-KR" sz="2400">
                <a:latin typeface="Arial" panose="020B0604020202020204" pitchFamily="34" charset="0"/>
                <a:ea typeface="굴림" panose="020B0600000101010101" pitchFamily="50" charset="-127"/>
              </a:rPr>
              <a:t> (list, mode)  &amp; </a:t>
            </a:r>
            <a:r>
              <a:rPr lang="en-US" altLang="ko-KR" sz="2400">
                <a:solidFill>
                  <a:srgbClr val="0000FF"/>
                </a:solidFill>
                <a:latin typeface="Arial" panose="020B0604020202020204" pitchFamily="34" charset="0"/>
                <a:ea typeface="굴림" panose="020B0600000101010101" pitchFamily="50" charset="-127"/>
              </a:rPr>
              <a:t>glEndList</a:t>
            </a:r>
            <a:r>
              <a:rPr lang="en-US" altLang="ko-KR" sz="2400">
                <a:latin typeface="Arial" panose="020B0604020202020204" pitchFamily="34" charset="0"/>
                <a:ea typeface="굴림" panose="020B0600000101010101" pitchFamily="50" charset="-127"/>
              </a:rPr>
              <a:t> ()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ko-KR" sz="2400">
                <a:latin typeface="Arial" panose="020B0604020202020204" pitchFamily="34" charset="0"/>
                <a:ea typeface="굴림" panose="020B0600000101010101" pitchFamily="50" charset="-127"/>
              </a:rPr>
              <a:t>	: specify the beginning and end of a display list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ko-KR" sz="2400">
                <a:latin typeface="Arial" panose="020B0604020202020204" pitchFamily="34" charset="0"/>
                <a:ea typeface="굴림" panose="020B0600000101010101" pitchFamily="50" charset="-127"/>
              </a:rPr>
              <a:t>	</a:t>
            </a:r>
            <a:endParaRPr lang="ko-KR" altLang="en-US" sz="2400">
              <a:latin typeface="Arial" panose="020B0604020202020204" pitchFamily="34" charset="0"/>
              <a:ea typeface="굴림" panose="020B0600000101010101" pitchFamily="50" charset="-127"/>
            </a:endParaRPr>
          </a:p>
        </p:txBody>
      </p:sp>
      <p:sp>
        <p:nvSpPr>
          <p:cNvPr id="76805" name="Rectangle 5"/>
          <p:cNvSpPr>
            <a:spLocks noChangeArrowheads="1"/>
          </p:cNvSpPr>
          <p:nvPr/>
        </p:nvSpPr>
        <p:spPr bwMode="auto">
          <a:xfrm>
            <a:off x="342900" y="4211638"/>
            <a:ext cx="60817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ko-KR" sz="2400" dirty="0">
                <a:latin typeface="Arial" panose="020B0604020202020204" pitchFamily="34" charset="0"/>
                <a:ea typeface="굴림" panose="020B0600000101010101" pitchFamily="50" charset="-127"/>
              </a:rPr>
              <a:t>void </a:t>
            </a:r>
            <a:r>
              <a:rPr lang="en-US" altLang="ko-KR" sz="2400" dirty="0" err="1">
                <a:solidFill>
                  <a:srgbClr val="0000FF"/>
                </a:solidFill>
                <a:latin typeface="Arial" panose="020B0604020202020204" pitchFamily="34" charset="0"/>
                <a:ea typeface="굴림" panose="020B0600000101010101" pitchFamily="50" charset="-127"/>
              </a:rPr>
              <a:t>glCallLists</a:t>
            </a:r>
            <a:r>
              <a:rPr lang="en-US" altLang="ko-KR" sz="2400" dirty="0">
                <a:latin typeface="Arial" panose="020B0604020202020204" pitchFamily="34" charset="0"/>
                <a:ea typeface="굴림" panose="020B0600000101010101" pitchFamily="50" charset="-127"/>
              </a:rPr>
              <a:t> (list)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ko-KR" sz="2400" dirty="0">
                <a:latin typeface="Arial" panose="020B0604020202020204" pitchFamily="34" charset="0"/>
                <a:ea typeface="굴림" panose="020B0600000101010101" pitchFamily="50" charset="-127"/>
              </a:rPr>
              <a:t>	: execute the specified display list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ko-KR" sz="2400" dirty="0">
                <a:latin typeface="Arial" panose="020B0604020202020204" pitchFamily="34" charset="0"/>
                <a:ea typeface="굴림" panose="020B0600000101010101" pitchFamily="50" charset="-127"/>
              </a:rPr>
              <a:t>	</a:t>
            </a:r>
            <a:endParaRPr lang="ko-KR" altLang="en-US" sz="2400" dirty="0">
              <a:latin typeface="Arial" panose="020B0604020202020204" pitchFamily="34" charset="0"/>
              <a:ea typeface="굴림" panose="020B0600000101010101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50" charset="-127"/>
              </a:rPr>
              <a:t>OpenGL: Getting Information from OpenGL</a:t>
            </a:r>
            <a:endParaRPr lang="ko-KR" altLang="en-US" smtClean="0">
              <a:ea typeface="굴림" panose="020B0600000101010101" pitchFamily="50" charset="-127"/>
            </a:endParaRPr>
          </a:p>
        </p:txBody>
      </p:sp>
      <p:sp>
        <p:nvSpPr>
          <p:cNvPr id="78851" name="Rectangle 3"/>
          <p:cNvSpPr>
            <a:spLocks noChangeArrowheads="1"/>
          </p:cNvSpPr>
          <p:nvPr/>
        </p:nvSpPr>
        <p:spPr bwMode="auto">
          <a:xfrm>
            <a:off x="403225" y="1446213"/>
            <a:ext cx="8004175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ko-KR" sz="2000">
                <a:latin typeface="Arial" panose="020B0604020202020204" pitchFamily="34" charset="0"/>
                <a:ea typeface="굴림" panose="020B0600000101010101" pitchFamily="50" charset="-127"/>
              </a:rPr>
              <a:t>void main( int argc, char* argv[] )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ko-KR" sz="2000">
                <a:latin typeface="Arial" panose="020B0604020202020204" pitchFamily="34" charset="0"/>
                <a:ea typeface="굴림" panose="020B0600000101010101" pitchFamily="50" charset="-127"/>
              </a:rPr>
              <a:t>{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ko-KR" sz="2000">
                <a:latin typeface="Arial" panose="020B0604020202020204" pitchFamily="34" charset="0"/>
                <a:ea typeface="굴림" panose="020B0600000101010101" pitchFamily="50" charset="-127"/>
              </a:rPr>
              <a:t>  …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ko-KR" sz="2000">
                <a:latin typeface="Arial" panose="020B0604020202020204" pitchFamily="34" charset="0"/>
                <a:ea typeface="굴림" panose="020B0600000101010101" pitchFamily="50" charset="-127"/>
              </a:rPr>
              <a:t>  int rv,gv,bv;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ko-KR" sz="2000">
                <a:latin typeface="Arial" panose="020B0604020202020204" pitchFamily="34" charset="0"/>
                <a:ea typeface="굴림" panose="020B0600000101010101" pitchFamily="50" charset="-127"/>
              </a:rPr>
              <a:t>  </a:t>
            </a:r>
            <a:r>
              <a:rPr lang="en-US" altLang="ko-KR" sz="2000">
                <a:solidFill>
                  <a:srgbClr val="0000FF"/>
                </a:solidFill>
                <a:latin typeface="Arial" panose="020B0604020202020204" pitchFamily="34" charset="0"/>
                <a:ea typeface="굴림" panose="020B0600000101010101" pitchFamily="50" charset="-127"/>
              </a:rPr>
              <a:t>glGetIntegerv</a:t>
            </a:r>
            <a:r>
              <a:rPr lang="en-US" altLang="ko-KR" sz="2000">
                <a:latin typeface="Arial" panose="020B0604020202020204" pitchFamily="34" charset="0"/>
                <a:ea typeface="굴림" panose="020B0600000101010101" pitchFamily="50" charset="-127"/>
              </a:rPr>
              <a:t>(GL_RED_BITS,&amp;rv);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ko-KR" sz="2000">
                <a:latin typeface="Arial" panose="020B0604020202020204" pitchFamily="34" charset="0"/>
                <a:ea typeface="굴림" panose="020B0600000101010101" pitchFamily="50" charset="-127"/>
              </a:rPr>
              <a:t>  glGetIntegerv(GL_GREEN_BITS,&amp;gv);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ko-KR" sz="2000">
                <a:latin typeface="Arial" panose="020B0604020202020204" pitchFamily="34" charset="0"/>
                <a:ea typeface="굴림" panose="020B0600000101010101" pitchFamily="50" charset="-127"/>
              </a:rPr>
              <a:t>  glGetIntegerv(GL_BLUE_BITS,&amp;bv);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DE" altLang="ko-KR" sz="2000">
                <a:latin typeface="Arial" panose="020B0604020202020204" pitchFamily="34" charset="0"/>
                <a:ea typeface="굴림" panose="020B0600000101010101" pitchFamily="50" charset="-127"/>
              </a:rPr>
              <a:t>  printf( "Pixel </a:t>
            </a:r>
            <a:r>
              <a:rPr lang="en-US" altLang="ko-KR" sz="2000">
                <a:latin typeface="Arial" panose="020B0604020202020204" pitchFamily="34" charset="0"/>
                <a:ea typeface="굴림" panose="020B0600000101010101" pitchFamily="50" charset="-127"/>
              </a:rPr>
              <a:t>colors</a:t>
            </a:r>
            <a:r>
              <a:rPr lang="de-DE" altLang="ko-KR" sz="2000">
                <a:latin typeface="Arial" panose="020B0604020202020204" pitchFamily="34" charset="0"/>
                <a:ea typeface="굴림" panose="020B0600000101010101" pitchFamily="50" charset="-127"/>
              </a:rPr>
              <a:t> = %d : %d : %d\n", rv, gv, bv );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ko-KR" sz="2000">
                <a:latin typeface="Arial" panose="020B0604020202020204" pitchFamily="34" charset="0"/>
                <a:ea typeface="굴림" panose="020B0600000101010101" pitchFamily="50" charset="-127"/>
              </a:rPr>
              <a:t>  ….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ko-KR" sz="2000">
                <a:latin typeface="Arial" panose="020B0604020202020204" pitchFamily="34" charset="0"/>
                <a:ea typeface="굴림" panose="020B0600000101010101" pitchFamily="50" charset="-127"/>
              </a:rPr>
              <a:t>}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ko-KR" sz="2000">
              <a:latin typeface="Arial" panose="020B0604020202020204" pitchFamily="34" charset="0"/>
              <a:ea typeface="굴림" panose="020B0600000101010101" pitchFamily="50" charset="-127"/>
            </a:endParaRP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ko-KR" sz="2000">
                <a:latin typeface="Arial" panose="020B0604020202020204" pitchFamily="34" charset="0"/>
                <a:ea typeface="굴림" panose="020B0600000101010101" pitchFamily="50" charset="-127"/>
              </a:rPr>
              <a:t>void display () {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ko-KR" sz="2000">
                <a:latin typeface="Arial" panose="020B0604020202020204" pitchFamily="34" charset="0"/>
                <a:ea typeface="굴림" panose="020B0600000101010101" pitchFamily="50" charset="-127"/>
              </a:rPr>
              <a:t>..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ko-KR" sz="2000">
                <a:solidFill>
                  <a:srgbClr val="0000FF"/>
                </a:solidFill>
                <a:latin typeface="Arial" panose="020B0604020202020204" pitchFamily="34" charset="0"/>
                <a:ea typeface="굴림" panose="020B0600000101010101" pitchFamily="50" charset="-127"/>
              </a:rPr>
              <a:t>glGetDoublev</a:t>
            </a:r>
            <a:r>
              <a:rPr lang="en-US" altLang="ko-KR" sz="2000">
                <a:latin typeface="Arial" panose="020B0604020202020204" pitchFamily="34" charset="0"/>
                <a:ea typeface="굴림" panose="020B0600000101010101" pitchFamily="50" charset="-127"/>
              </a:rPr>
              <a:t>(GL_MODELVIEW_MATRIX, cow2wld.matrix());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ko-KR" sz="2000">
                <a:latin typeface="Arial" panose="020B0604020202020204" pitchFamily="34" charset="0"/>
                <a:ea typeface="굴림" panose="020B0600000101010101" pitchFamily="50" charset="-127"/>
              </a:rPr>
              <a:t>..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ko-KR" sz="2000">
                <a:latin typeface="Arial" panose="020B0604020202020204" pitchFamily="34" charset="0"/>
                <a:ea typeface="굴림" panose="020B0600000101010101" pitchFamily="50" charset="-127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50" charset="-127"/>
              </a:rPr>
              <a:t>Homework</a:t>
            </a:r>
            <a:endParaRPr lang="ko-KR" altLang="en-US" smtClean="0">
              <a:ea typeface="굴림" panose="020B0600000101010101" pitchFamily="50" charset="-127"/>
            </a:endParaRPr>
          </a:p>
        </p:txBody>
      </p:sp>
      <p:sp>
        <p:nvSpPr>
          <p:cNvPr id="808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rgbClr val="0000FF"/>
                </a:solidFill>
                <a:ea typeface="굴림" panose="020B0600000101010101" pitchFamily="50" charset="-127"/>
              </a:rPr>
              <a:t>Watch </a:t>
            </a:r>
            <a:r>
              <a:rPr lang="en-US" altLang="ko-KR" dirty="0" smtClean="0">
                <a:solidFill>
                  <a:srgbClr val="0000FF"/>
                </a:solidFill>
                <a:ea typeface="굴림" panose="020B0600000101010101" pitchFamily="50" charset="-127"/>
              </a:rPr>
              <a:t>SIGGRAPH Videos</a:t>
            </a:r>
          </a:p>
          <a:p>
            <a:r>
              <a:rPr lang="en-US" altLang="ko-KR" dirty="0" smtClean="0">
                <a:solidFill>
                  <a:srgbClr val="0000FF"/>
                </a:solidFill>
                <a:ea typeface="굴림" panose="020B0600000101010101" pitchFamily="50" charset="-127"/>
              </a:rPr>
              <a:t>Go over the next lecture slides</a:t>
            </a:r>
          </a:p>
          <a:p>
            <a:pPr lvl="1"/>
            <a:endParaRPr lang="en-US" altLang="ko-KR" dirty="0" smtClean="0">
              <a:ea typeface="굴림" panose="020B0600000101010101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50" charset="-127"/>
              </a:rPr>
              <a:t>Next Time</a:t>
            </a:r>
            <a:endParaRPr lang="ko-KR" altLang="en-US" smtClean="0">
              <a:ea typeface="굴림" panose="020B0600000101010101" pitchFamily="50" charset="-127"/>
            </a:endParaRPr>
          </a:p>
        </p:txBody>
      </p:sp>
      <p:sp>
        <p:nvSpPr>
          <p:cNvPr id="829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50" charset="-127"/>
              </a:rPr>
              <a:t>Viewing transformations</a:t>
            </a:r>
            <a:endParaRPr lang="ko-KR" altLang="en-US" smtClean="0">
              <a:ea typeface="굴림" panose="020B0600000101010101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50" charset="-127"/>
              </a:rPr>
              <a:t>The Classic Rendering Pipeline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38400" y="1565275"/>
            <a:ext cx="6400800" cy="5334000"/>
          </a:xfrm>
        </p:spPr>
        <p:txBody>
          <a:bodyPr/>
          <a:lstStyle/>
          <a:p>
            <a:r>
              <a:rPr lang="en-US" altLang="ko-KR" smtClean="0">
                <a:ea typeface="굴림" panose="020B0600000101010101" pitchFamily="50" charset="-127"/>
              </a:rPr>
              <a:t>Object </a:t>
            </a:r>
            <a:r>
              <a:rPr lang="en-US" altLang="ko-KR" smtClean="0">
                <a:solidFill>
                  <a:srgbClr val="EA8B00"/>
                </a:solidFill>
                <a:ea typeface="굴림" panose="020B0600000101010101" pitchFamily="50" charset="-127"/>
              </a:rPr>
              <a:t>primitives</a:t>
            </a:r>
            <a:r>
              <a:rPr lang="en-US" altLang="ko-KR" smtClean="0">
                <a:ea typeface="굴림" panose="020B0600000101010101" pitchFamily="50" charset="-127"/>
              </a:rPr>
              <a:t> defined by vertices fed in at the top</a:t>
            </a:r>
          </a:p>
          <a:p>
            <a:r>
              <a:rPr lang="en-US" altLang="ko-KR" smtClean="0">
                <a:ea typeface="굴림" panose="020B0600000101010101" pitchFamily="50" charset="-127"/>
              </a:rPr>
              <a:t>Pixels come out in the display at the bottom</a:t>
            </a:r>
          </a:p>
          <a:p>
            <a:r>
              <a:rPr lang="en-US" altLang="ko-KR" smtClean="0">
                <a:ea typeface="굴림" panose="020B0600000101010101" pitchFamily="50" charset="-127"/>
              </a:rPr>
              <a:t>Commonly have multiple primitives in various stages of rendering</a:t>
            </a:r>
          </a:p>
          <a:p>
            <a:endParaRPr lang="en-US" altLang="ko-KR" smtClean="0">
              <a:ea typeface="굴림" panose="020B0600000101010101" pitchFamily="50" charset="-127"/>
            </a:endParaRPr>
          </a:p>
        </p:txBody>
      </p:sp>
      <p:pic>
        <p:nvPicPr>
          <p:cNvPr id="9220" name="Picture 4" descr="Pipel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489075"/>
            <a:ext cx="1152525" cy="528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50" charset="-127"/>
              </a:rPr>
              <a:t>Modeling Transforms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06613" y="1465263"/>
            <a:ext cx="6675437" cy="5334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ko-KR" sz="2400" smtClean="0">
                <a:ea typeface="굴림" panose="020B0600000101010101" pitchFamily="50" charset="-127"/>
              </a:rPr>
              <a:t>Start with 3D models defined in </a:t>
            </a:r>
            <a:r>
              <a:rPr lang="en-US" altLang="ko-KR" sz="2400" smtClean="0">
                <a:solidFill>
                  <a:srgbClr val="EA8B00"/>
                </a:solidFill>
                <a:ea typeface="굴림" panose="020B0600000101010101" pitchFamily="50" charset="-127"/>
              </a:rPr>
              <a:t>modeling spaces </a:t>
            </a:r>
            <a:r>
              <a:rPr lang="en-US" altLang="ko-KR" sz="2400" smtClean="0">
                <a:ea typeface="굴림" panose="020B0600000101010101" pitchFamily="50" charset="-127"/>
              </a:rPr>
              <a:t>with their own </a:t>
            </a:r>
            <a:r>
              <a:rPr lang="en-US" altLang="ko-KR" sz="2400" smtClean="0">
                <a:solidFill>
                  <a:srgbClr val="EA8B00"/>
                </a:solidFill>
                <a:ea typeface="굴림" panose="020B0600000101010101" pitchFamily="50" charset="-127"/>
              </a:rPr>
              <a:t>modeling frames</a:t>
            </a:r>
            <a:r>
              <a:rPr lang="en-US" altLang="ko-KR" sz="2400" smtClean="0">
                <a:ea typeface="굴림" panose="020B0600000101010101" pitchFamily="50" charset="-127"/>
              </a:rPr>
              <a:t>: </a:t>
            </a:r>
          </a:p>
          <a:p>
            <a:pPr>
              <a:lnSpc>
                <a:spcPct val="90000"/>
              </a:lnSpc>
            </a:pPr>
            <a:r>
              <a:rPr lang="en-US" altLang="ko-KR" sz="2400" smtClean="0">
                <a:ea typeface="굴림" panose="020B0600000101010101" pitchFamily="50" charset="-127"/>
              </a:rPr>
              <a:t>Modeling transformations orient models within a common coordinate frame called </a:t>
            </a:r>
            <a:r>
              <a:rPr lang="en-US" altLang="ko-KR" sz="2400" smtClean="0">
                <a:solidFill>
                  <a:srgbClr val="EA8B00"/>
                </a:solidFill>
                <a:ea typeface="굴림" panose="020B0600000101010101" pitchFamily="50" charset="-127"/>
              </a:rPr>
              <a:t>world space</a:t>
            </a:r>
            <a:r>
              <a:rPr lang="en-US" altLang="ko-KR" sz="2400" i="1" smtClean="0">
                <a:ea typeface="굴림" panose="020B0600000101010101" pitchFamily="50" charset="-127"/>
              </a:rPr>
              <a:t>, </a:t>
            </a:r>
            <a:endParaRPr lang="en-US" altLang="ko-KR" sz="2400" smtClean="0">
              <a:ea typeface="굴림" panose="020B0600000101010101" pitchFamily="50" charset="-127"/>
            </a:endParaRPr>
          </a:p>
          <a:p>
            <a:pPr lvl="1">
              <a:lnSpc>
                <a:spcPct val="90000"/>
              </a:lnSpc>
            </a:pPr>
            <a:r>
              <a:rPr lang="en-US" altLang="ko-KR" sz="2000" smtClean="0">
                <a:ea typeface="굴림" panose="020B0600000101010101" pitchFamily="50" charset="-127"/>
              </a:rPr>
              <a:t>All objects, light sources, and the camera live in world space</a:t>
            </a:r>
          </a:p>
          <a:p>
            <a:pPr>
              <a:lnSpc>
                <a:spcPct val="90000"/>
              </a:lnSpc>
            </a:pPr>
            <a:r>
              <a:rPr lang="en-US" altLang="ko-KR" sz="2400" smtClean="0">
                <a:solidFill>
                  <a:srgbClr val="EA8B00"/>
                </a:solidFill>
                <a:ea typeface="굴림" panose="020B0600000101010101" pitchFamily="50" charset="-127"/>
              </a:rPr>
              <a:t>Trivial rejection</a:t>
            </a:r>
            <a:r>
              <a:rPr lang="en-US" altLang="ko-KR" sz="2400" smtClean="0">
                <a:ea typeface="굴림" panose="020B0600000101010101" pitchFamily="50" charset="-127"/>
              </a:rPr>
              <a:t/>
            </a:r>
            <a:br>
              <a:rPr lang="en-US" altLang="ko-KR" sz="2400" smtClean="0">
                <a:ea typeface="굴림" panose="020B0600000101010101" pitchFamily="50" charset="-127"/>
              </a:rPr>
            </a:br>
            <a:r>
              <a:rPr lang="en-US" altLang="ko-KR" sz="2400" smtClean="0">
                <a:ea typeface="굴림" panose="020B0600000101010101" pitchFamily="50" charset="-127"/>
              </a:rPr>
              <a:t>attempts to </a:t>
            </a:r>
            <a:br>
              <a:rPr lang="en-US" altLang="ko-KR" sz="2400" smtClean="0">
                <a:ea typeface="굴림" panose="020B0600000101010101" pitchFamily="50" charset="-127"/>
              </a:rPr>
            </a:br>
            <a:r>
              <a:rPr lang="en-US" altLang="ko-KR" sz="2400" smtClean="0">
                <a:ea typeface="굴림" panose="020B0600000101010101" pitchFamily="50" charset="-127"/>
              </a:rPr>
              <a:t>eliminate</a:t>
            </a:r>
            <a:br>
              <a:rPr lang="en-US" altLang="ko-KR" sz="2400" smtClean="0">
                <a:ea typeface="굴림" panose="020B0600000101010101" pitchFamily="50" charset="-127"/>
              </a:rPr>
            </a:br>
            <a:r>
              <a:rPr lang="en-US" altLang="ko-KR" sz="2400" smtClean="0">
                <a:ea typeface="굴림" panose="020B0600000101010101" pitchFamily="50" charset="-127"/>
              </a:rPr>
              <a:t>objects that</a:t>
            </a:r>
            <a:br>
              <a:rPr lang="en-US" altLang="ko-KR" sz="2400" smtClean="0">
                <a:ea typeface="굴림" panose="020B0600000101010101" pitchFamily="50" charset="-127"/>
              </a:rPr>
            </a:br>
            <a:r>
              <a:rPr lang="en-US" altLang="ko-KR" sz="2400" smtClean="0">
                <a:ea typeface="굴림" panose="020B0600000101010101" pitchFamily="50" charset="-127"/>
              </a:rPr>
              <a:t>cannot possibly</a:t>
            </a:r>
            <a:br>
              <a:rPr lang="en-US" altLang="ko-KR" sz="2400" smtClean="0">
                <a:ea typeface="굴림" panose="020B0600000101010101" pitchFamily="50" charset="-127"/>
              </a:rPr>
            </a:br>
            <a:r>
              <a:rPr lang="en-US" altLang="ko-KR" sz="2400" smtClean="0">
                <a:ea typeface="굴림" panose="020B0600000101010101" pitchFamily="50" charset="-127"/>
              </a:rPr>
              <a:t>be seen</a:t>
            </a:r>
          </a:p>
          <a:p>
            <a:pPr lvl="1">
              <a:lnSpc>
                <a:spcPct val="90000"/>
              </a:lnSpc>
            </a:pPr>
            <a:r>
              <a:rPr lang="en-US" altLang="ko-KR" sz="2000" smtClean="0">
                <a:ea typeface="굴림" panose="020B0600000101010101" pitchFamily="50" charset="-127"/>
              </a:rPr>
              <a:t>An optimization</a:t>
            </a:r>
          </a:p>
        </p:txBody>
      </p:sp>
      <p:pic>
        <p:nvPicPr>
          <p:cNvPr id="11268" name="Picture 5" descr="Pipeline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489075"/>
            <a:ext cx="1152525" cy="527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269" name="Object 2"/>
          <p:cNvGraphicFramePr>
            <a:graphicFrameLocks noChangeAspect="1"/>
          </p:cNvGraphicFramePr>
          <p:nvPr/>
        </p:nvGraphicFramePr>
        <p:xfrm>
          <a:off x="5273675" y="2144713"/>
          <a:ext cx="14986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2" name="Equation" r:id="rId5" imgW="1497950" imgH="406224" progId="Equation.3">
                  <p:embed/>
                </p:oleObj>
              </mc:Choice>
              <mc:Fallback>
                <p:oleObj name="Equation" r:id="rId5" imgW="1497950" imgH="406224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3675" y="2144713"/>
                        <a:ext cx="14986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5453063" y="3276600"/>
          <a:ext cx="330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3" name="Equation" r:id="rId7" imgW="330200" imgH="457200" progId="Equation.3">
                  <p:embed/>
                </p:oleObj>
              </mc:Choice>
              <mc:Fallback>
                <p:oleObj name="Equation" r:id="rId7" imgW="330200" imgH="4572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53063" y="3276600"/>
                        <a:ext cx="3302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271" name="Picture 8" descr="frames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3725" y="4073525"/>
            <a:ext cx="2992438" cy="196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50" charset="-127"/>
              </a:rPr>
              <a:t>Illumination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9475" y="1457325"/>
            <a:ext cx="6761163" cy="5334000"/>
          </a:xfrm>
        </p:spPr>
        <p:txBody>
          <a:bodyPr/>
          <a:lstStyle/>
          <a:p>
            <a:r>
              <a:rPr lang="en-US" altLang="ko-KR" sz="2400" smtClean="0">
                <a:ea typeface="굴림" panose="020B0600000101010101" pitchFamily="50" charset="-127"/>
              </a:rPr>
              <a:t>Illuminate potentially visible objects</a:t>
            </a:r>
          </a:p>
          <a:p>
            <a:r>
              <a:rPr lang="en-US" altLang="ko-KR" sz="2400" smtClean="0">
                <a:ea typeface="굴림" panose="020B0600000101010101" pitchFamily="50" charset="-127"/>
              </a:rPr>
              <a:t>Final rendered color is determined by object’s orientation, its material properties, and the light sources in the scene</a:t>
            </a:r>
          </a:p>
          <a:p>
            <a:endParaRPr lang="en-US" altLang="ko-KR" sz="2400" smtClean="0">
              <a:ea typeface="굴림" panose="020B0600000101010101" pitchFamily="50" charset="-127"/>
            </a:endParaRPr>
          </a:p>
        </p:txBody>
      </p:sp>
      <p:pic>
        <p:nvPicPr>
          <p:cNvPr id="13316" name="Picture 8" descr="Pipeline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489075"/>
            <a:ext cx="1152525" cy="527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12" descr="lambe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022725"/>
            <a:ext cx="5629275" cy="150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50" charset="-127"/>
              </a:rPr>
              <a:t>Viewing Transformations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47875" y="1508125"/>
            <a:ext cx="6651625" cy="5334000"/>
          </a:xfrm>
        </p:spPr>
        <p:txBody>
          <a:bodyPr/>
          <a:lstStyle/>
          <a:p>
            <a:r>
              <a:rPr lang="en-US" altLang="ko-KR" smtClean="0">
                <a:ea typeface="굴림" panose="020B0600000101010101" pitchFamily="50" charset="-127"/>
              </a:rPr>
              <a:t>Maps points from world space to </a:t>
            </a:r>
            <a:r>
              <a:rPr lang="en-US" altLang="ko-KR" smtClean="0">
                <a:solidFill>
                  <a:srgbClr val="EA8B00"/>
                </a:solidFill>
                <a:ea typeface="굴림" panose="020B0600000101010101" pitchFamily="50" charset="-127"/>
              </a:rPr>
              <a:t>eye space</a:t>
            </a:r>
            <a:r>
              <a:rPr lang="en-US" altLang="ko-KR" smtClean="0">
                <a:ea typeface="굴림" panose="020B0600000101010101" pitchFamily="50" charset="-127"/>
              </a:rPr>
              <a:t>:</a:t>
            </a:r>
            <a:br>
              <a:rPr lang="en-US" altLang="ko-KR" smtClean="0">
                <a:ea typeface="굴림" panose="020B0600000101010101" pitchFamily="50" charset="-127"/>
              </a:rPr>
            </a:br>
            <a:endParaRPr lang="en-US" altLang="ko-KR" smtClean="0">
              <a:ea typeface="굴림" panose="020B0600000101010101" pitchFamily="50" charset="-127"/>
            </a:endParaRPr>
          </a:p>
          <a:p>
            <a:pPr lvl="1"/>
            <a:r>
              <a:rPr lang="en-US" altLang="ko-KR" smtClean="0">
                <a:ea typeface="굴림" panose="020B0600000101010101" pitchFamily="50" charset="-127"/>
              </a:rPr>
              <a:t>Viewing position is transformed to the origin</a:t>
            </a:r>
          </a:p>
          <a:p>
            <a:pPr lvl="1"/>
            <a:r>
              <a:rPr lang="en-US" altLang="ko-KR" smtClean="0">
                <a:ea typeface="굴림" panose="020B0600000101010101" pitchFamily="50" charset="-127"/>
              </a:rPr>
              <a:t>Viewing direction is oriented along some axis</a:t>
            </a:r>
          </a:p>
          <a:p>
            <a:pPr>
              <a:buFontTx/>
              <a:buNone/>
            </a:pPr>
            <a:endParaRPr lang="en-US" altLang="ko-KR" smtClean="0">
              <a:ea typeface="굴림" panose="020B0600000101010101" pitchFamily="50" charset="-127"/>
            </a:endParaRPr>
          </a:p>
        </p:txBody>
      </p:sp>
      <p:graphicFrame>
        <p:nvGraphicFramePr>
          <p:cNvPr id="15364" name="Object 2"/>
          <p:cNvGraphicFramePr>
            <a:graphicFrameLocks noChangeAspect="1"/>
          </p:cNvGraphicFramePr>
          <p:nvPr/>
        </p:nvGraphicFramePr>
        <p:xfrm>
          <a:off x="4659313" y="2109788"/>
          <a:ext cx="16256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2" name="Equation" r:id="rId4" imgW="1143000" imgH="330200" progId="Equation.3">
                  <p:embed/>
                </p:oleObj>
              </mc:Choice>
              <mc:Fallback>
                <p:oleObj name="Equation" r:id="rId4" imgW="1143000" imgH="3302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9313" y="2109788"/>
                        <a:ext cx="16256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365" name="Picture 7" descr="Pipeline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489075"/>
            <a:ext cx="1152525" cy="527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8" descr="view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313" y="4116388"/>
            <a:ext cx="3811587" cy="2497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50" charset="-127"/>
              </a:rPr>
              <a:t>Clipping and Projection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73263" y="1498600"/>
            <a:ext cx="7170737" cy="5334000"/>
          </a:xfrm>
        </p:spPr>
        <p:txBody>
          <a:bodyPr/>
          <a:lstStyle/>
          <a:p>
            <a:r>
              <a:rPr lang="en-US" altLang="ko-KR" sz="2400" smtClean="0">
                <a:ea typeface="굴림" panose="020B0600000101010101" pitchFamily="50" charset="-127"/>
              </a:rPr>
              <a:t>We specify a volume called a </a:t>
            </a:r>
            <a:r>
              <a:rPr lang="en-US" altLang="ko-KR" sz="2400" i="1" smtClean="0">
                <a:ea typeface="굴림" panose="020B0600000101010101" pitchFamily="50" charset="-127"/>
              </a:rPr>
              <a:t>viewing frustum</a:t>
            </a:r>
          </a:p>
          <a:p>
            <a:r>
              <a:rPr lang="en-US" altLang="ko-KR" sz="2400" smtClean="0">
                <a:ea typeface="굴림" panose="020B0600000101010101" pitchFamily="50" charset="-127"/>
              </a:rPr>
              <a:t>Map the view frustum to the unit cube</a:t>
            </a:r>
          </a:p>
          <a:p>
            <a:r>
              <a:rPr lang="en-US" altLang="ko-KR" sz="2400" smtClean="0">
                <a:ea typeface="굴림" panose="020B0600000101010101" pitchFamily="50" charset="-127"/>
              </a:rPr>
              <a:t>Clip objects against the view volume, thereby eliminating geometry not visible in the image</a:t>
            </a:r>
          </a:p>
          <a:p>
            <a:r>
              <a:rPr lang="en-US" altLang="ko-KR" sz="2400" smtClean="0">
                <a:ea typeface="굴림" panose="020B0600000101010101" pitchFamily="50" charset="-127"/>
              </a:rPr>
              <a:t>Project objects 				           into two-dimensions</a:t>
            </a:r>
          </a:p>
          <a:p>
            <a:r>
              <a:rPr lang="en-US" altLang="ko-KR" sz="2400" smtClean="0">
                <a:ea typeface="굴림" panose="020B0600000101010101" pitchFamily="50" charset="-127"/>
              </a:rPr>
              <a:t>Transform from</a:t>
            </a:r>
            <a:br>
              <a:rPr lang="en-US" altLang="ko-KR" sz="2400" smtClean="0">
                <a:ea typeface="굴림" panose="020B0600000101010101" pitchFamily="50" charset="-127"/>
              </a:rPr>
            </a:br>
            <a:r>
              <a:rPr lang="en-US" altLang="ko-KR" sz="2400" smtClean="0">
                <a:ea typeface="굴림" panose="020B0600000101010101" pitchFamily="50" charset="-127"/>
              </a:rPr>
              <a:t>eye space to </a:t>
            </a:r>
            <a:br>
              <a:rPr lang="en-US" altLang="ko-KR" sz="2400" smtClean="0">
                <a:ea typeface="굴림" panose="020B0600000101010101" pitchFamily="50" charset="-127"/>
              </a:rPr>
            </a:br>
            <a:r>
              <a:rPr lang="en-US" altLang="ko-KR" sz="2400" smtClean="0">
                <a:ea typeface="굴림" panose="020B0600000101010101" pitchFamily="50" charset="-127"/>
              </a:rPr>
              <a:t>normalized device </a:t>
            </a:r>
            <a:br>
              <a:rPr lang="en-US" altLang="ko-KR" sz="2400" smtClean="0">
                <a:ea typeface="굴림" panose="020B0600000101010101" pitchFamily="50" charset="-127"/>
              </a:rPr>
            </a:br>
            <a:r>
              <a:rPr lang="en-US" altLang="ko-KR" sz="2400" smtClean="0">
                <a:ea typeface="굴림" panose="020B0600000101010101" pitchFamily="50" charset="-127"/>
              </a:rPr>
              <a:t>coordinates</a:t>
            </a:r>
          </a:p>
          <a:p>
            <a:endParaRPr lang="en-US" altLang="ko-KR" sz="2400" smtClean="0">
              <a:ea typeface="굴림" panose="020B0600000101010101" pitchFamily="50" charset="-127"/>
            </a:endParaRPr>
          </a:p>
          <a:p>
            <a:pPr>
              <a:buFontTx/>
              <a:buNone/>
            </a:pPr>
            <a:endParaRPr lang="en-US" altLang="ko-KR" sz="2400" smtClean="0">
              <a:ea typeface="굴림" panose="020B0600000101010101" pitchFamily="50" charset="-127"/>
            </a:endParaRPr>
          </a:p>
        </p:txBody>
      </p:sp>
      <p:pic>
        <p:nvPicPr>
          <p:cNvPr id="17412" name="Picture 7" descr="Pipeline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489075"/>
            <a:ext cx="1152525" cy="527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8" descr="frustu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3088" y="3654425"/>
            <a:ext cx="2797175" cy="263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50" charset="-127"/>
              </a:rPr>
              <a:t>Rasterization and Display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98700" y="1524000"/>
            <a:ext cx="6400800" cy="5334000"/>
          </a:xfrm>
        </p:spPr>
        <p:txBody>
          <a:bodyPr/>
          <a:lstStyle/>
          <a:p>
            <a:r>
              <a:rPr lang="en-US" altLang="ko-KR" sz="2400" smtClean="0">
                <a:ea typeface="굴림" panose="020B0600000101010101" pitchFamily="50" charset="-127"/>
              </a:rPr>
              <a:t>Transform normalized device coordinates to screen space</a:t>
            </a:r>
          </a:p>
          <a:p>
            <a:r>
              <a:rPr lang="en-US" altLang="ko-KR" sz="2400" smtClean="0">
                <a:ea typeface="굴림" panose="020B0600000101010101" pitchFamily="50" charset="-127"/>
              </a:rPr>
              <a:t>Rasterization converts objects pixels </a:t>
            </a:r>
          </a:p>
          <a:p>
            <a:endParaRPr lang="en-US" altLang="ko-KR" sz="2400" smtClean="0">
              <a:ea typeface="굴림" panose="020B0600000101010101" pitchFamily="50" charset="-127"/>
            </a:endParaRPr>
          </a:p>
          <a:p>
            <a:endParaRPr lang="en-US" altLang="ko-KR" sz="2400" smtClean="0">
              <a:solidFill>
                <a:srgbClr val="CC0000"/>
              </a:solidFill>
              <a:ea typeface="굴림" panose="020B0600000101010101" pitchFamily="50" charset="-127"/>
            </a:endParaRPr>
          </a:p>
          <a:p>
            <a:pPr>
              <a:buFontTx/>
              <a:buNone/>
            </a:pPr>
            <a:endParaRPr lang="en-US" altLang="ko-KR" sz="2400" smtClean="0">
              <a:ea typeface="굴림" panose="020B0600000101010101" pitchFamily="50" charset="-127"/>
            </a:endParaRPr>
          </a:p>
        </p:txBody>
      </p:sp>
      <p:pic>
        <p:nvPicPr>
          <p:cNvPr id="19460" name="Picture 6" descr="Pipeline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06538"/>
            <a:ext cx="1152525" cy="527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298700" y="3673475"/>
            <a:ext cx="6400800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ko-KR" sz="2400">
                <a:solidFill>
                  <a:srgbClr val="EA8B00"/>
                </a:solidFill>
                <a:latin typeface="Arial" panose="020B0604020202020204" pitchFamily="34" charset="0"/>
                <a:ea typeface="굴림" panose="020B0600000101010101" pitchFamily="50" charset="-127"/>
              </a:rPr>
              <a:t>- Almost every step in the rendering pipeline involves a change of coordinate systems!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ko-KR" sz="2400">
                <a:solidFill>
                  <a:srgbClr val="EA8B00"/>
                </a:solidFill>
                <a:latin typeface="Arial" panose="020B0604020202020204" pitchFamily="34" charset="0"/>
                <a:ea typeface="굴림" panose="020B0600000101010101" pitchFamily="50" charset="-127"/>
              </a:rPr>
              <a:t>- Transformations are central to understanding 3D computer graphics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untitled 1">
  <a:themeElements>
    <a:clrScheme name="">
      <a:dk1>
        <a:srgbClr val="000000"/>
      </a:dk1>
      <a:lt1>
        <a:srgbClr val="FFFFFF"/>
      </a:lt1>
      <a:dk2>
        <a:srgbClr val="006B61"/>
      </a:dk2>
      <a:lt2>
        <a:srgbClr val="C0C0C0"/>
      </a:lt2>
      <a:accent1>
        <a:srgbClr val="FF00FF"/>
      </a:accent1>
      <a:accent2>
        <a:srgbClr val="00C0C0"/>
      </a:accent2>
      <a:accent3>
        <a:srgbClr val="FFFFFF"/>
      </a:accent3>
      <a:accent4>
        <a:srgbClr val="000000"/>
      </a:accent4>
      <a:accent5>
        <a:srgbClr val="FFAAFF"/>
      </a:accent5>
      <a:accent6>
        <a:srgbClr val="00AEAE"/>
      </a:accent6>
      <a:hlink>
        <a:srgbClr val="00C000"/>
      </a:hlink>
      <a:folHlink>
        <a:srgbClr val="800080"/>
      </a:folHlink>
    </a:clrScheme>
    <a:fontScheme name="untitled 1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noFill/>
        <a:ln w="31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untitled 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titled 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22386</TotalTime>
  <Pages>3</Pages>
  <Words>1174</Words>
  <Application>Microsoft Office PowerPoint</Application>
  <PresentationFormat>On-screen Show (4:3)</PresentationFormat>
  <Paragraphs>255</Paragraphs>
  <Slides>39</Slides>
  <Notes>39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39</vt:i4>
      </vt:variant>
    </vt:vector>
  </HeadingPairs>
  <TitlesOfParts>
    <vt:vector size="47" baseType="lpstr">
      <vt:lpstr>굴림</vt:lpstr>
      <vt:lpstr>맑은 고딕</vt:lpstr>
      <vt:lpstr>Arial</vt:lpstr>
      <vt:lpstr>Tahoma</vt:lpstr>
      <vt:lpstr>Times New Roman</vt:lpstr>
      <vt:lpstr>untitled 1</vt:lpstr>
      <vt:lpstr>Equation</vt:lpstr>
      <vt:lpstr>수식</vt:lpstr>
      <vt:lpstr>PowerPoint Presentation</vt:lpstr>
      <vt:lpstr>Class Objectives (Ch. 3.5)</vt:lpstr>
      <vt:lpstr>Outline</vt:lpstr>
      <vt:lpstr>The Classic Rendering Pipeline</vt:lpstr>
      <vt:lpstr>Modeling Transforms</vt:lpstr>
      <vt:lpstr>Illumination</vt:lpstr>
      <vt:lpstr>Viewing Transformations</vt:lpstr>
      <vt:lpstr>Clipping and Projection</vt:lpstr>
      <vt:lpstr>Rasterization and Display</vt:lpstr>
      <vt:lpstr>But, this is a architectural overview of a recent GPU (Fermi) </vt:lpstr>
      <vt:lpstr>But, this is a architectural overview of a recent GPU </vt:lpstr>
      <vt:lpstr>Recent CPU Chips (Intel’s Core i7 processors)</vt:lpstr>
      <vt:lpstr>Vector Algebra</vt:lpstr>
      <vt:lpstr>Dot Product (⋅)</vt:lpstr>
      <vt:lpstr>Cross Product (×)</vt:lpstr>
      <vt:lpstr>Cross Product (×)</vt:lpstr>
      <vt:lpstr>Modeling Transformations</vt:lpstr>
      <vt:lpstr>Translations</vt:lpstr>
      <vt:lpstr>3D Rotations</vt:lpstr>
      <vt:lpstr>Geometry of a Rotation</vt:lpstr>
      <vt:lpstr>Geometry of a Rotation</vt:lpstr>
      <vt:lpstr>Tensor Product (⊗)</vt:lpstr>
      <vt:lpstr>Tensor Product (⊗)</vt:lpstr>
      <vt:lpstr>Sanity Check</vt:lpstr>
      <vt:lpstr>Rotation using Affine Transformation</vt:lpstr>
      <vt:lpstr>Quaternion</vt:lpstr>
      <vt:lpstr>Basic Quaternion Operations</vt:lpstr>
      <vt:lpstr>Basic Quaternion Operations</vt:lpstr>
      <vt:lpstr>Rotations using Quaternions</vt:lpstr>
      <vt:lpstr>Quaternion to Rotation Matrix</vt:lpstr>
      <vt:lpstr>Advantage of Quaternions</vt:lpstr>
      <vt:lpstr>Class Objectives were:</vt:lpstr>
      <vt:lpstr>PA2: Simple Animation &amp; Transformation</vt:lpstr>
      <vt:lpstr>OpenGL: Display Lists</vt:lpstr>
      <vt:lpstr>An Example</vt:lpstr>
      <vt:lpstr>API for Display Lists </vt:lpstr>
      <vt:lpstr>OpenGL: Getting Information from OpenGL</vt:lpstr>
      <vt:lpstr>Homework</vt:lpstr>
      <vt:lpstr>Next Time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Steven F. Ashby Center for Applied Scientific Computing  Month DD, 1997</dc:title>
  <dc:creator>Computations</dc:creator>
  <cp:lastModifiedBy>sungeui</cp:lastModifiedBy>
  <cp:revision>2040</cp:revision>
  <cp:lastPrinted>2017-03-20T05:41:32Z</cp:lastPrinted>
  <dcterms:created xsi:type="dcterms:W3CDTF">1998-03-18T13:44:31Z</dcterms:created>
  <dcterms:modified xsi:type="dcterms:W3CDTF">2017-03-20T05:42:09Z</dcterms:modified>
</cp:coreProperties>
</file>