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90" r:id="rId3"/>
    <p:sldId id="491" r:id="rId4"/>
    <p:sldId id="492" r:id="rId5"/>
    <p:sldId id="493" r:id="rId6"/>
    <p:sldId id="494" r:id="rId7"/>
    <p:sldId id="495" r:id="rId8"/>
    <p:sldId id="496" r:id="rId9"/>
    <p:sldId id="497" r:id="rId10"/>
    <p:sldId id="499" r:id="rId11"/>
    <p:sldId id="523" r:id="rId12"/>
    <p:sldId id="498" r:id="rId13"/>
    <p:sldId id="500" r:id="rId14"/>
    <p:sldId id="502" r:id="rId15"/>
    <p:sldId id="504" r:id="rId16"/>
    <p:sldId id="508" r:id="rId17"/>
    <p:sldId id="509" r:id="rId18"/>
    <p:sldId id="510" r:id="rId19"/>
    <p:sldId id="511" r:id="rId20"/>
    <p:sldId id="512" r:id="rId21"/>
    <p:sldId id="513" r:id="rId22"/>
    <p:sldId id="525" r:id="rId23"/>
    <p:sldId id="514" r:id="rId24"/>
    <p:sldId id="515" r:id="rId25"/>
    <p:sldId id="516" r:id="rId26"/>
    <p:sldId id="524" r:id="rId27"/>
    <p:sldId id="521" r:id="rId28"/>
    <p:sldId id="517" r:id="rId29"/>
  </p:sldIdLst>
  <p:sldSz cx="9144000" cy="6858000" type="screen4x3"/>
  <p:notesSz cx="7099300" cy="1023461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CCCCFF"/>
    <a:srgbClr val="99CCFF"/>
    <a:srgbClr val="0000FF"/>
    <a:srgbClr val="00FFFF"/>
    <a:srgbClr val="EA8B00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71023" autoAdjust="0"/>
  </p:normalViewPr>
  <p:slideViewPr>
    <p:cSldViewPr snapToGrid="0" snapToObjects="1">
      <p:cViewPr varScale="1">
        <p:scale>
          <a:sx n="48" d="100"/>
          <a:sy n="48" d="100"/>
        </p:scale>
        <p:origin x="1668" y="54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38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w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wmf"/><Relationship Id="rId2" Type="http://schemas.openxmlformats.org/officeDocument/2006/relationships/image" Target="../media/image25.png"/><Relationship Id="rId1" Type="http://schemas.openxmlformats.org/officeDocument/2006/relationships/image" Target="../media/image28.png"/><Relationship Id="rId6" Type="http://schemas.openxmlformats.org/officeDocument/2006/relationships/image" Target="../media/image32.png"/><Relationship Id="rId11" Type="http://schemas.openxmlformats.org/officeDocument/2006/relationships/image" Target="../media/image37.wmf"/><Relationship Id="rId5" Type="http://schemas.openxmlformats.org/officeDocument/2006/relationships/image" Target="../media/image31.png"/><Relationship Id="rId10" Type="http://schemas.openxmlformats.org/officeDocument/2006/relationships/image" Target="../media/image36.wmf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7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08587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453" tIns="51726" rIns="103453" bIns="51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3113"/>
            <a:ext cx="5097462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766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ko-K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91" tIns="0" rIns="20691" bIns="0" anchor="b"/>
          <a:lstStyle>
            <a:lvl1pPr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10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ko-K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74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ko-KR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08587" cy="460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01" tIns="53451" rIns="106901" bIns="53451"/>
          <a:lstStyle/>
          <a:p>
            <a:pPr defTabSz="1050925"/>
            <a:endParaRPr lang="en-US" altLang="ko-KR" smtClean="0">
              <a:ea typeface="굴림" panose="020B0600000101010101" pitchFamily="50" charset="-127"/>
              <a:sym typeface="Wingdings" panose="05000000000000000000" pitchFamily="2" charset="2"/>
            </a:endParaRPr>
          </a:p>
          <a:p>
            <a:pPr defTabSz="1050925"/>
            <a:endParaRPr lang="en-US" altLang="ko-KR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3937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8266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8276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51608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31267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6381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02649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02727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52132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3471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6637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92055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b="1" smtClean="0">
                <a:ea typeface="굴림" panose="020B0600000101010101" pitchFamily="50" charset="-127"/>
              </a:rPr>
              <a:t>INPUT    OUTPUT</a:t>
            </a:r>
            <a:r>
              <a:rPr lang="en-US" altLang="ko-KR" smtClean="0">
                <a:ea typeface="굴림" panose="020B0600000101010101" pitchFamily="50" charset="-127"/>
              </a:rPr>
              <a:t/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A   B          A XOR B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0 0  	0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0 1 	1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1 0 	1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1 1 	0</a:t>
            </a:r>
          </a:p>
        </p:txBody>
      </p:sp>
    </p:spTree>
    <p:extLst>
      <p:ext uri="{BB962C8B-B14F-4D97-AF65-F5344CB8AC3E}">
        <p14:creationId xmlns:p14="http://schemas.microsoft.com/office/powerpoint/2010/main" val="4264997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93008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3A936865-D4AB-427F-AE93-DF00C4F39CF6}" type="slidenum">
              <a:rPr lang="en-US" altLang="ko-KR">
                <a:ea typeface="굴림" panose="020B0600000101010101" pitchFamily="50" charset="-127"/>
              </a:rPr>
              <a:pPr algn="ctr"/>
              <a:t>23</a:t>
            </a:fld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Near/far clipping is to preserve depth range. Clipping against the side faces adequate for proper projection</a:t>
            </a:r>
          </a:p>
        </p:txBody>
      </p:sp>
    </p:spTree>
    <p:extLst>
      <p:ext uri="{BB962C8B-B14F-4D97-AF65-F5344CB8AC3E}">
        <p14:creationId xmlns:p14="http://schemas.microsoft.com/office/powerpoint/2010/main" val="2357937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/>
              <a:t>3</a:t>
            </a:r>
            <a:r>
              <a:rPr lang="ko-KR" altLang="en-US" smtClean="0"/>
              <a:t>번 </a:t>
            </a:r>
            <a:r>
              <a:rPr lang="en-US" altLang="ko-KR" smtClean="0"/>
              <a:t>space</a:t>
            </a:r>
            <a:r>
              <a:rPr lang="ko-KR" altLang="en-US" smtClean="0"/>
              <a:t>에서 </a:t>
            </a:r>
            <a:r>
              <a:rPr lang="en-US" altLang="ko-KR" smtClean="0"/>
              <a:t>x= 1</a:t>
            </a:r>
            <a:r>
              <a:rPr lang="ko-KR" altLang="en-US" smtClean="0"/>
              <a:t>이 </a:t>
            </a:r>
            <a:r>
              <a:rPr lang="en-US" altLang="ko-KR" smtClean="0"/>
              <a:t>culling plane</a:t>
            </a:r>
            <a:r>
              <a:rPr lang="ko-KR" altLang="en-US" smtClean="0"/>
              <a:t>임</a:t>
            </a:r>
            <a:r>
              <a:rPr lang="en-US" altLang="ko-KR" smtClean="0"/>
              <a:t>. </a:t>
            </a:r>
            <a:r>
              <a:rPr lang="ko-KR" altLang="en-US" smtClean="0"/>
              <a:t>그럼 </a:t>
            </a:r>
            <a:r>
              <a:rPr lang="en-US" altLang="ko-KR" smtClean="0"/>
              <a:t>2</a:t>
            </a:r>
            <a:r>
              <a:rPr lang="ko-KR" altLang="en-US" smtClean="0"/>
              <a:t>번에서는 </a:t>
            </a:r>
            <a:r>
              <a:rPr lang="en-US" altLang="ko-KR" smtClean="0"/>
              <a:t>x/w= 1</a:t>
            </a:r>
            <a:r>
              <a:rPr lang="en-US" altLang="ko-KR" smtClean="0">
                <a:sym typeface="Wingdings" panose="05000000000000000000" pitchFamily="2" charset="2"/>
              </a:rPr>
              <a:t> x= w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39849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27878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12073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38065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8B6C8DEE-7E2A-4050-991E-F1710879F25B}" type="slidenum">
              <a:rPr lang="en-US" altLang="ko-KR">
                <a:ea typeface="굴림" panose="020B0600000101010101" pitchFamily="50" charset="-127"/>
              </a:rPr>
              <a:pPr algn="ctr"/>
              <a:t>28</a:t>
            </a:fld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What advantages does 3D culling have over 2D trivial rejection? (No need to project points to 2D)</a:t>
            </a:r>
          </a:p>
        </p:txBody>
      </p:sp>
    </p:spTree>
    <p:extLst>
      <p:ext uri="{BB962C8B-B14F-4D97-AF65-F5344CB8AC3E}">
        <p14:creationId xmlns:p14="http://schemas.microsoft.com/office/powerpoint/2010/main" val="17873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7367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903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464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Let (x, y) to be the point that will give you the distance from (0, 0).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Then, Nx * x + Ny * y – d = 0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And, (Nx, Ny) = s( x, y) and Nx*Nx + Ny*Ny = 1.</a:t>
            </a:r>
          </a:p>
          <a:p>
            <a:r>
              <a:rPr lang="en-US" altLang="ko-KR" smtClean="0">
                <a:ea typeface="굴림" panose="020B0600000101010101" pitchFamily="50" charset="-127"/>
                <a:sym typeface="Wingdings" panose="05000000000000000000" pitchFamily="2" charset="2"/>
              </a:rPr>
              <a:t> S = d</a:t>
            </a: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Then, sqrt (x*x + y*y) = d. </a:t>
            </a:r>
          </a:p>
        </p:txBody>
      </p:sp>
    </p:spTree>
    <p:extLst>
      <p:ext uri="{BB962C8B-B14F-4D97-AF65-F5344CB8AC3E}">
        <p14:creationId xmlns:p14="http://schemas.microsoft.com/office/powerpoint/2010/main" val="92728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988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869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Ic will give a distance from c to the plane.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We can prove similar to what we did for the origin.</a:t>
            </a:r>
          </a:p>
        </p:txBody>
      </p:sp>
    </p:spTree>
    <p:extLst>
      <p:ext uri="{BB962C8B-B14F-4D97-AF65-F5344CB8AC3E}">
        <p14:creationId xmlns:p14="http://schemas.microsoft.com/office/powerpoint/2010/main" val="116276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2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2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9927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7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92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9220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1400" smtClean="0">
                <a:ea typeface="굴림" panose="020B0600000101010101" pitchFamily="50" charset="-127"/>
              </a:rPr>
              <a:t> </a:t>
            </a:r>
            <a:fld id="{AB6A49BE-C463-4B1B-8418-7E18B2530183}" type="slidenum">
              <a:rPr lang="en-US" altLang="ko-KR" sz="1400" smtClean="0">
                <a:ea typeface="굴림" panose="020B0600000101010101" pitchFamily="50" charset="-127"/>
              </a:rPr>
              <a:pPr>
                <a:defRPr/>
              </a:pPr>
              <a:t>‹#›</a:t>
            </a:fld>
            <a:endParaRPr lang="en-US" altLang="ko-KR" sz="1400" smtClean="0">
              <a:ea typeface="굴림" panose="020B0600000101010101" pitchFamily="50" charset="-127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1.png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35.png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3.png"/><Relationship Id="rId25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0.png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28.png"/><Relationship Id="rId15" Type="http://schemas.openxmlformats.org/officeDocument/2006/relationships/image" Target="../media/image32.png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32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4.png"/><Relationship Id="rId31" Type="http://schemas.openxmlformats.org/officeDocument/2006/relationships/image" Target="../media/image4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842963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CS380: Computer Graphics</a:t>
            </a:r>
          </a:p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4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Clipping and Culling</a:t>
            </a:r>
          </a:p>
        </p:txBody>
      </p:sp>
      <p:pic>
        <p:nvPicPr>
          <p:cNvPr id="3077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 b="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Sung-Eui Yoon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 b="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(</a:t>
            </a:r>
            <a:r>
              <a:rPr lang="ko-KR" altLang="en-US" sz="3200" b="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윤성의</a:t>
            </a:r>
            <a:r>
              <a:rPr lang="en-US" altLang="ko-KR" sz="3200" b="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3079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29"/>
          <p:cNvSpPr txBox="1">
            <a:spLocks noChangeArrowheads="1"/>
          </p:cNvSpPr>
          <p:nvPr/>
        </p:nvSpPr>
        <p:spPr bwMode="auto">
          <a:xfrm>
            <a:off x="1663700" y="4968875"/>
            <a:ext cx="5135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Course URL: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http://sglab.kaist.ac.kr/~sungeui/CG/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148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Hierarchical Culling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87488"/>
            <a:ext cx="8318500" cy="50673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Bounding volume hierarchies accelerate culling by rejecting/accepting entire sub-trees at a time</a:t>
            </a:r>
          </a:p>
          <a:p>
            <a:endParaRPr lang="en-US" altLang="ko-KR" sz="2400" smtClean="0">
              <a:ea typeface="굴림" panose="020B0600000101010101" pitchFamily="50" charset="-127"/>
            </a:endParaRPr>
          </a:p>
          <a:p>
            <a:r>
              <a:rPr lang="en-US" altLang="ko-KR" sz="2400" smtClean="0">
                <a:ea typeface="굴림" panose="020B0600000101010101" pitchFamily="50" charset="-127"/>
              </a:rPr>
              <a:t>Bounding volume hierarchies (BVHs)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Object partitioning hierarchies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Uses axis-aligned bounding boxes</a:t>
            </a:r>
          </a:p>
          <a:p>
            <a:endParaRPr lang="en-US" altLang="ko-KR" sz="2400" smtClean="0">
              <a:ea typeface="굴림" panose="020B0600000101010101" pitchFamily="50" charset="-127"/>
            </a:endParaRPr>
          </a:p>
        </p:txBody>
      </p:sp>
      <p:grpSp>
        <p:nvGrpSpPr>
          <p:cNvPr id="21508" name="Group 30"/>
          <p:cNvGrpSpPr>
            <a:grpSpLocks/>
          </p:cNvGrpSpPr>
          <p:nvPr/>
        </p:nvGrpSpPr>
        <p:grpSpPr bwMode="auto">
          <a:xfrm>
            <a:off x="1104900" y="4400550"/>
            <a:ext cx="2667000" cy="1238250"/>
            <a:chOff x="456" y="2676"/>
            <a:chExt cx="1680" cy="780"/>
          </a:xfrm>
        </p:grpSpPr>
        <p:sp>
          <p:nvSpPr>
            <p:cNvPr id="21526" name="Freeform 28"/>
            <p:cNvSpPr>
              <a:spLocks/>
            </p:cNvSpPr>
            <p:nvPr/>
          </p:nvSpPr>
          <p:spPr bwMode="auto">
            <a:xfrm>
              <a:off x="456" y="2676"/>
              <a:ext cx="840" cy="780"/>
            </a:xfrm>
            <a:custGeom>
              <a:avLst/>
              <a:gdLst>
                <a:gd name="T0" fmla="*/ 828 w 840"/>
                <a:gd name="T1" fmla="*/ 0 h 780"/>
                <a:gd name="T2" fmla="*/ 0 w 840"/>
                <a:gd name="T3" fmla="*/ 660 h 780"/>
                <a:gd name="T4" fmla="*/ 696 w 840"/>
                <a:gd name="T5" fmla="*/ 780 h 780"/>
                <a:gd name="T6" fmla="*/ 840 w 840"/>
                <a:gd name="T7" fmla="*/ 12 h 780"/>
                <a:gd name="T8" fmla="*/ 828 w 840"/>
                <a:gd name="T9" fmla="*/ 0 h 7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780"/>
                <a:gd name="T17" fmla="*/ 840 w 840"/>
                <a:gd name="T18" fmla="*/ 780 h 7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780">
                  <a:moveTo>
                    <a:pt x="828" y="0"/>
                  </a:moveTo>
                  <a:lnTo>
                    <a:pt x="0" y="660"/>
                  </a:lnTo>
                  <a:lnTo>
                    <a:pt x="696" y="780"/>
                  </a:lnTo>
                  <a:lnTo>
                    <a:pt x="840" y="12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6600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 anchorCtr="1"/>
            <a:lstStyle/>
            <a:p>
              <a:endParaRPr lang="ko-KR" altLang="en-US"/>
            </a:p>
          </p:txBody>
        </p:sp>
        <p:sp>
          <p:nvSpPr>
            <p:cNvPr id="21527" name="Freeform 29"/>
            <p:cNvSpPr>
              <a:spLocks/>
            </p:cNvSpPr>
            <p:nvPr/>
          </p:nvSpPr>
          <p:spPr bwMode="auto">
            <a:xfrm>
              <a:off x="1176" y="2688"/>
              <a:ext cx="960" cy="744"/>
            </a:xfrm>
            <a:custGeom>
              <a:avLst/>
              <a:gdLst>
                <a:gd name="T0" fmla="*/ 144 w 960"/>
                <a:gd name="T1" fmla="*/ 0 h 732"/>
                <a:gd name="T2" fmla="*/ 0 w 960"/>
                <a:gd name="T3" fmla="*/ 833 h 732"/>
                <a:gd name="T4" fmla="*/ 960 w 960"/>
                <a:gd name="T5" fmla="*/ 80 h 732"/>
                <a:gd name="T6" fmla="*/ 144 w 960"/>
                <a:gd name="T7" fmla="*/ 0 h 7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32"/>
                <a:gd name="T14" fmla="*/ 960 w 960"/>
                <a:gd name="T15" fmla="*/ 732 h 7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32">
                  <a:moveTo>
                    <a:pt x="144" y="0"/>
                  </a:moveTo>
                  <a:lnTo>
                    <a:pt x="0" y="732"/>
                  </a:lnTo>
                  <a:lnTo>
                    <a:pt x="960" y="7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6600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 anchorCtr="1"/>
            <a:lstStyle/>
            <a:p>
              <a:endParaRPr lang="ko-KR" altLang="en-US"/>
            </a:p>
          </p:txBody>
        </p:sp>
      </p:grp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1066800" y="4267200"/>
            <a:ext cx="2819400" cy="1447800"/>
          </a:xfrm>
          <a:prstGeom prst="rect">
            <a:avLst/>
          </a:prstGeom>
          <a:noFill/>
          <a:ln w="76200">
            <a:solidFill>
              <a:srgbClr val="FFFF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104900" y="4343400"/>
            <a:ext cx="2686050" cy="1295400"/>
            <a:chOff x="456" y="2640"/>
            <a:chExt cx="1692" cy="816"/>
          </a:xfrm>
        </p:grpSpPr>
        <p:sp>
          <p:nvSpPr>
            <p:cNvPr id="21524" name="Rectangle 12"/>
            <p:cNvSpPr>
              <a:spLocks noChangeArrowheads="1"/>
            </p:cNvSpPr>
            <p:nvPr/>
          </p:nvSpPr>
          <p:spPr bwMode="auto">
            <a:xfrm>
              <a:off x="456" y="2652"/>
              <a:ext cx="852" cy="804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5" name="Rectangle 13"/>
            <p:cNvSpPr>
              <a:spLocks noChangeArrowheads="1"/>
            </p:cNvSpPr>
            <p:nvPr/>
          </p:nvSpPr>
          <p:spPr bwMode="auto">
            <a:xfrm>
              <a:off x="1152" y="2640"/>
              <a:ext cx="996" cy="816"/>
            </a:xfrm>
            <a:prstGeom prst="rect">
              <a:avLst/>
            </a:prstGeom>
            <a:noFill/>
            <a:ln w="76200">
              <a:solidFill>
                <a:srgbClr val="CF7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870575" y="5897563"/>
            <a:ext cx="144938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A BVH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867400" y="3881438"/>
            <a:ext cx="1524000" cy="685800"/>
            <a:chOff x="3888" y="2349"/>
            <a:chExt cx="960" cy="432"/>
          </a:xfrm>
        </p:grpSpPr>
        <p:sp>
          <p:nvSpPr>
            <p:cNvPr id="21520" name="Rectangle 8"/>
            <p:cNvSpPr>
              <a:spLocks noChangeArrowheads="1"/>
            </p:cNvSpPr>
            <p:nvPr/>
          </p:nvSpPr>
          <p:spPr bwMode="auto">
            <a:xfrm>
              <a:off x="3888" y="2349"/>
              <a:ext cx="960" cy="432"/>
            </a:xfrm>
            <a:prstGeom prst="rect">
              <a:avLst/>
            </a:prstGeom>
            <a:solidFill>
              <a:srgbClr val="FFF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grpSp>
          <p:nvGrpSpPr>
            <p:cNvPr id="21521" name="Group 19"/>
            <p:cNvGrpSpPr>
              <a:grpSpLocks/>
            </p:cNvGrpSpPr>
            <p:nvPr/>
          </p:nvGrpSpPr>
          <p:grpSpPr bwMode="auto">
            <a:xfrm rot="-2188048">
              <a:off x="3984" y="2448"/>
              <a:ext cx="708" cy="189"/>
              <a:chOff x="480" y="3072"/>
              <a:chExt cx="1620" cy="618"/>
            </a:xfrm>
          </p:grpSpPr>
          <p:sp>
            <p:nvSpPr>
              <p:cNvPr id="21522" name="AutoShape 20"/>
              <p:cNvSpPr>
                <a:spLocks noChangeArrowheads="1"/>
              </p:cNvSpPr>
              <p:nvPr/>
            </p:nvSpPr>
            <p:spPr bwMode="auto">
              <a:xfrm rot="10800000">
                <a:off x="480" y="3072"/>
                <a:ext cx="1068" cy="618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57150">
                <a:solidFill>
                  <a:srgbClr val="D7D7D7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 b="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1523" name="AutoShape 21"/>
              <p:cNvSpPr>
                <a:spLocks noChangeArrowheads="1"/>
              </p:cNvSpPr>
              <p:nvPr/>
            </p:nvSpPr>
            <p:spPr bwMode="auto">
              <a:xfrm>
                <a:off x="1032" y="3072"/>
                <a:ext cx="1068" cy="618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57150">
                <a:solidFill>
                  <a:srgbClr val="D7D7D7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 b="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800600" y="4567238"/>
            <a:ext cx="3733800" cy="1295400"/>
            <a:chOff x="3216" y="2688"/>
            <a:chExt cx="2352" cy="816"/>
          </a:xfrm>
        </p:grpSpPr>
        <p:sp>
          <p:nvSpPr>
            <p:cNvPr id="21514" name="Rectangle 14"/>
            <p:cNvSpPr>
              <a:spLocks noChangeArrowheads="1"/>
            </p:cNvSpPr>
            <p:nvPr/>
          </p:nvSpPr>
          <p:spPr bwMode="auto">
            <a:xfrm>
              <a:off x="3216" y="3072"/>
              <a:ext cx="960" cy="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15" name="Rectangle 15"/>
            <p:cNvSpPr>
              <a:spLocks noChangeArrowheads="1"/>
            </p:cNvSpPr>
            <p:nvPr/>
          </p:nvSpPr>
          <p:spPr bwMode="auto">
            <a:xfrm>
              <a:off x="4608" y="3072"/>
              <a:ext cx="960" cy="432"/>
            </a:xfrm>
            <a:prstGeom prst="rect">
              <a:avLst/>
            </a:prstGeom>
            <a:solidFill>
              <a:srgbClr val="CF7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16" name="Line 16"/>
            <p:cNvSpPr>
              <a:spLocks noChangeShapeType="1"/>
            </p:cNvSpPr>
            <p:nvPr/>
          </p:nvSpPr>
          <p:spPr bwMode="auto">
            <a:xfrm flipH="1">
              <a:off x="3696" y="2688"/>
              <a:ext cx="48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1517" name="Line 17"/>
            <p:cNvSpPr>
              <a:spLocks noChangeShapeType="1"/>
            </p:cNvSpPr>
            <p:nvPr/>
          </p:nvSpPr>
          <p:spPr bwMode="auto">
            <a:xfrm>
              <a:off x="4608" y="2688"/>
              <a:ext cx="48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1518" name="AutoShape 23"/>
            <p:cNvSpPr>
              <a:spLocks noChangeArrowheads="1"/>
            </p:cNvSpPr>
            <p:nvPr/>
          </p:nvSpPr>
          <p:spPr bwMode="auto">
            <a:xfrm rot="8611952">
              <a:off x="3456" y="3219"/>
              <a:ext cx="467" cy="189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19" name="AutoShape 24"/>
            <p:cNvSpPr>
              <a:spLocks noChangeArrowheads="1"/>
            </p:cNvSpPr>
            <p:nvPr/>
          </p:nvSpPr>
          <p:spPr bwMode="auto">
            <a:xfrm rot="-2188048">
              <a:off x="4848" y="3108"/>
              <a:ext cx="467" cy="189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Hierarchical Culling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87488"/>
            <a:ext cx="8318500" cy="50673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Simple algorithm: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   while( node is indeterminate ) recurse on children</a:t>
            </a:r>
          </a:p>
        </p:txBody>
      </p:sp>
      <p:sp>
        <p:nvSpPr>
          <p:cNvPr id="23556" name="Line 39"/>
          <p:cNvSpPr>
            <a:spLocks noChangeShapeType="1"/>
          </p:cNvSpPr>
          <p:nvPr/>
        </p:nvSpPr>
        <p:spPr bwMode="auto">
          <a:xfrm flipH="1">
            <a:off x="2535238" y="3348038"/>
            <a:ext cx="1503362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57" name="Line 40"/>
          <p:cNvSpPr>
            <a:spLocks noChangeShapeType="1"/>
          </p:cNvSpPr>
          <p:nvPr/>
        </p:nvSpPr>
        <p:spPr bwMode="auto">
          <a:xfrm flipH="1">
            <a:off x="1544638" y="4252913"/>
            <a:ext cx="1079500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58" name="Line 41"/>
          <p:cNvSpPr>
            <a:spLocks noChangeShapeType="1"/>
          </p:cNvSpPr>
          <p:nvPr/>
        </p:nvSpPr>
        <p:spPr bwMode="auto">
          <a:xfrm>
            <a:off x="2624138" y="4264025"/>
            <a:ext cx="9144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59" name="Line 42"/>
          <p:cNvSpPr>
            <a:spLocks noChangeShapeType="1"/>
          </p:cNvSpPr>
          <p:nvPr/>
        </p:nvSpPr>
        <p:spPr bwMode="auto">
          <a:xfrm>
            <a:off x="4541838" y="3360738"/>
            <a:ext cx="1585912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60" name="Line 43"/>
          <p:cNvSpPr>
            <a:spLocks noChangeShapeType="1"/>
          </p:cNvSpPr>
          <p:nvPr/>
        </p:nvSpPr>
        <p:spPr bwMode="auto">
          <a:xfrm flipH="1">
            <a:off x="5500688" y="4308475"/>
            <a:ext cx="550862" cy="550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61" name="Line 44"/>
          <p:cNvSpPr>
            <a:spLocks noChangeShapeType="1"/>
          </p:cNvSpPr>
          <p:nvPr/>
        </p:nvSpPr>
        <p:spPr bwMode="auto">
          <a:xfrm>
            <a:off x="6062663" y="4297363"/>
            <a:ext cx="1454150" cy="550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62" name="Text Box 45"/>
          <p:cNvSpPr txBox="1">
            <a:spLocks noChangeArrowheads="1"/>
          </p:cNvSpPr>
          <p:nvPr/>
        </p:nvSpPr>
        <p:spPr bwMode="auto">
          <a:xfrm>
            <a:off x="7526338" y="3146425"/>
            <a:ext cx="1281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not visited</a:t>
            </a:r>
          </a:p>
        </p:txBody>
      </p:sp>
      <p:sp>
        <p:nvSpPr>
          <p:cNvPr id="23563" name="Text Box 46"/>
          <p:cNvSpPr txBox="1">
            <a:spLocks noChangeArrowheads="1"/>
          </p:cNvSpPr>
          <p:nvPr/>
        </p:nvSpPr>
        <p:spPr bwMode="auto">
          <a:xfrm>
            <a:off x="7543800" y="3482975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visited</a:t>
            </a:r>
          </a:p>
        </p:txBody>
      </p:sp>
      <p:sp>
        <p:nvSpPr>
          <p:cNvPr id="23564" name="Rectangle 47"/>
          <p:cNvSpPr>
            <a:spLocks noChangeArrowheads="1"/>
          </p:cNvSpPr>
          <p:nvPr/>
        </p:nvSpPr>
        <p:spPr bwMode="auto">
          <a:xfrm>
            <a:off x="7200900" y="3232150"/>
            <a:ext cx="228600" cy="228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5" name="Rectangle 48"/>
          <p:cNvSpPr>
            <a:spLocks noChangeArrowheads="1"/>
          </p:cNvSpPr>
          <p:nvPr/>
        </p:nvSpPr>
        <p:spPr bwMode="auto">
          <a:xfrm>
            <a:off x="7200900" y="3570288"/>
            <a:ext cx="228600" cy="228600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235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564188"/>
            <a:ext cx="6111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2216">
            <a:off x="2765425" y="5634038"/>
            <a:ext cx="6111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5462588"/>
            <a:ext cx="914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75325"/>
            <a:ext cx="6080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6100">
            <a:off x="2020094" y="5730081"/>
            <a:ext cx="606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5635625"/>
            <a:ext cx="9858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5775325"/>
            <a:ext cx="606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Line 21"/>
          <p:cNvSpPr>
            <a:spLocks noChangeShapeType="1"/>
          </p:cNvSpPr>
          <p:nvPr/>
        </p:nvSpPr>
        <p:spPr bwMode="auto">
          <a:xfrm flipH="1">
            <a:off x="1038225" y="5211763"/>
            <a:ext cx="341313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1601788" y="5211763"/>
            <a:ext cx="0" cy="423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1812925" y="5211763"/>
            <a:ext cx="422275" cy="563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 flipH="1">
            <a:off x="3187700" y="5202238"/>
            <a:ext cx="200025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77" name="Line 26"/>
          <p:cNvSpPr>
            <a:spLocks noChangeShapeType="1"/>
          </p:cNvSpPr>
          <p:nvPr/>
        </p:nvSpPr>
        <p:spPr bwMode="auto">
          <a:xfrm>
            <a:off x="3730625" y="5222875"/>
            <a:ext cx="160338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2357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6100">
            <a:off x="6910387" y="5799138"/>
            <a:ext cx="606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5635625"/>
            <a:ext cx="6111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0" name="Line 30"/>
          <p:cNvSpPr>
            <a:spLocks noChangeShapeType="1"/>
          </p:cNvSpPr>
          <p:nvPr/>
        </p:nvSpPr>
        <p:spPr bwMode="auto">
          <a:xfrm flipH="1">
            <a:off x="5229225" y="5211763"/>
            <a:ext cx="141288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581" name="Line 31"/>
          <p:cNvSpPr>
            <a:spLocks noChangeShapeType="1"/>
          </p:cNvSpPr>
          <p:nvPr/>
        </p:nvSpPr>
        <p:spPr bwMode="auto">
          <a:xfrm>
            <a:off x="5792788" y="5211763"/>
            <a:ext cx="280987" cy="563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582" name="Line 33"/>
          <p:cNvSpPr>
            <a:spLocks noChangeShapeType="1"/>
          </p:cNvSpPr>
          <p:nvPr/>
        </p:nvSpPr>
        <p:spPr bwMode="auto">
          <a:xfrm flipH="1">
            <a:off x="7286625" y="5211763"/>
            <a:ext cx="69850" cy="563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583" name="Line 34"/>
          <p:cNvSpPr>
            <a:spLocks noChangeShapeType="1"/>
          </p:cNvSpPr>
          <p:nvPr/>
        </p:nvSpPr>
        <p:spPr bwMode="auto">
          <a:xfrm>
            <a:off x="7708900" y="5211763"/>
            <a:ext cx="69850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584" name="Rectangle 35"/>
          <p:cNvSpPr>
            <a:spLocks noChangeArrowheads="1"/>
          </p:cNvSpPr>
          <p:nvPr/>
        </p:nvSpPr>
        <p:spPr bwMode="auto">
          <a:xfrm>
            <a:off x="2225675" y="3816350"/>
            <a:ext cx="793750" cy="409575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Inside</a:t>
            </a:r>
          </a:p>
        </p:txBody>
      </p:sp>
      <p:sp>
        <p:nvSpPr>
          <p:cNvPr id="23585" name="Rectangle 36"/>
          <p:cNvSpPr>
            <a:spLocks noChangeArrowheads="1"/>
          </p:cNvSpPr>
          <p:nvPr/>
        </p:nvSpPr>
        <p:spPr bwMode="auto">
          <a:xfrm>
            <a:off x="5219700" y="3875088"/>
            <a:ext cx="1644650" cy="409575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Indeterminate</a:t>
            </a:r>
          </a:p>
        </p:txBody>
      </p:sp>
      <p:sp>
        <p:nvSpPr>
          <p:cNvPr id="23586" name="Rectangle 37"/>
          <p:cNvSpPr>
            <a:spLocks noChangeArrowheads="1"/>
          </p:cNvSpPr>
          <p:nvPr/>
        </p:nvSpPr>
        <p:spPr bwMode="auto">
          <a:xfrm>
            <a:off x="3468688" y="2992438"/>
            <a:ext cx="1644650" cy="409575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Indeterminate</a:t>
            </a:r>
          </a:p>
        </p:txBody>
      </p:sp>
      <p:sp>
        <p:nvSpPr>
          <p:cNvPr id="23587" name="Rectangle 29"/>
          <p:cNvSpPr>
            <a:spLocks noChangeArrowheads="1"/>
          </p:cNvSpPr>
          <p:nvPr/>
        </p:nvSpPr>
        <p:spPr bwMode="auto">
          <a:xfrm>
            <a:off x="4762500" y="4799013"/>
            <a:ext cx="1644650" cy="409575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Indeterminate</a:t>
            </a:r>
          </a:p>
        </p:txBody>
      </p:sp>
      <p:sp>
        <p:nvSpPr>
          <p:cNvPr id="23588" name="Rectangle 32"/>
          <p:cNvSpPr>
            <a:spLocks noChangeArrowheads="1"/>
          </p:cNvSpPr>
          <p:nvPr/>
        </p:nvSpPr>
        <p:spPr bwMode="auto">
          <a:xfrm>
            <a:off x="6997700" y="4799013"/>
            <a:ext cx="1000125" cy="409575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Outside</a:t>
            </a:r>
          </a:p>
        </p:txBody>
      </p:sp>
      <p:sp>
        <p:nvSpPr>
          <p:cNvPr id="23589" name="Rectangle 24"/>
          <p:cNvSpPr>
            <a:spLocks noChangeArrowheads="1"/>
          </p:cNvSpPr>
          <p:nvPr/>
        </p:nvSpPr>
        <p:spPr bwMode="auto">
          <a:xfrm>
            <a:off x="3144838" y="4787900"/>
            <a:ext cx="793750" cy="4095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Inside</a:t>
            </a:r>
          </a:p>
        </p:txBody>
      </p:sp>
      <p:sp>
        <p:nvSpPr>
          <p:cNvPr id="23590" name="Rectangle 20"/>
          <p:cNvSpPr>
            <a:spLocks noChangeArrowheads="1"/>
          </p:cNvSpPr>
          <p:nvPr/>
        </p:nvSpPr>
        <p:spPr bwMode="auto">
          <a:xfrm>
            <a:off x="1206500" y="4787900"/>
            <a:ext cx="793750" cy="4095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ko-KR" smtClean="0">
                <a:ea typeface="굴림" panose="020B0600000101010101" pitchFamily="50" charset="-127"/>
              </a:rPr>
              <a:t>View Frustum Culling</a:t>
            </a:r>
            <a:endParaRPr lang="en-US" altLang="ko-KR" smtClean="0">
              <a:ea typeface="굴림" panose="020B0600000101010101" pitchFamily="50" charset="-127"/>
            </a:endParaRP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ko-KR" smtClean="0">
                <a:ea typeface="굴림" panose="020B0600000101010101" pitchFamily="50" charset="-127"/>
              </a:rPr>
              <a:t>Test objects against planes defining view frustum</a:t>
            </a:r>
          </a:p>
          <a:p>
            <a:r>
              <a:rPr lang="it-IT" altLang="ko-KR" smtClean="0">
                <a:ea typeface="굴림" panose="020B0600000101010101" pitchFamily="50" charset="-127"/>
              </a:rPr>
              <a:t>How do you compute them?</a:t>
            </a:r>
            <a:br>
              <a:rPr lang="it-IT" altLang="ko-KR" smtClean="0">
                <a:ea typeface="굴림" panose="020B0600000101010101" pitchFamily="50" charset="-127"/>
              </a:rPr>
            </a:br>
            <a:endParaRPr lang="it-IT" altLang="ko-KR" smtClean="0">
              <a:ea typeface="굴림" panose="020B0600000101010101" pitchFamily="50" charset="-127"/>
            </a:endParaRPr>
          </a:p>
          <a:p>
            <a:endParaRPr lang="it-IT" altLang="ko-KR" smtClean="0">
              <a:ea typeface="굴림" panose="020B0600000101010101" pitchFamily="50" charset="-127"/>
            </a:endParaRPr>
          </a:p>
          <a:p>
            <a:endParaRPr lang="it-IT" altLang="ko-KR" smtClean="0">
              <a:ea typeface="굴림" panose="020B0600000101010101" pitchFamily="50" charset="-127"/>
            </a:endParaRPr>
          </a:p>
          <a:p>
            <a:endParaRPr lang="it-IT" altLang="ko-KR" smtClean="0">
              <a:ea typeface="굴림" panose="020B0600000101010101" pitchFamily="50" charset="-127"/>
            </a:endParaRPr>
          </a:p>
          <a:p>
            <a:endParaRPr lang="it-IT" altLang="ko-KR" smtClean="0">
              <a:ea typeface="굴림" panose="020B0600000101010101" pitchFamily="50" charset="-127"/>
            </a:endParaRPr>
          </a:p>
          <a:p>
            <a:endParaRPr lang="it-IT" altLang="ko-KR" smtClean="0">
              <a:ea typeface="굴림" panose="020B0600000101010101" pitchFamily="50" charset="-127"/>
            </a:endParaRPr>
          </a:p>
          <a:p>
            <a:endParaRPr lang="it-IT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Other planes can be computed similarly</a:t>
            </a:r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 flipH="1" flipV="1">
            <a:off x="1265238" y="3009900"/>
            <a:ext cx="2219325" cy="320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 flipH="1" flipV="1">
            <a:off x="1244600" y="3016250"/>
            <a:ext cx="1241425" cy="18748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5606" name="AutoShape 4"/>
          <p:cNvSpPr>
            <a:spLocks noChangeArrowheads="1"/>
          </p:cNvSpPr>
          <p:nvPr/>
        </p:nvSpPr>
        <p:spPr bwMode="auto">
          <a:xfrm rot="7341766">
            <a:off x="1350963" y="2811463"/>
            <a:ext cx="1828800" cy="1676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53 w 21600"/>
              <a:gd name="T13" fmla="*/ 6253 h 21600"/>
              <a:gd name="T14" fmla="*/ 15347 w 21600"/>
              <a:gd name="T15" fmla="*/ 153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06" y="21600"/>
                </a:lnTo>
                <a:lnTo>
                  <a:pt x="1269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5607" name="Oval 5"/>
          <p:cNvSpPr>
            <a:spLocks noChangeArrowheads="1"/>
          </p:cNvSpPr>
          <p:nvPr/>
        </p:nvSpPr>
        <p:spPr bwMode="auto">
          <a:xfrm>
            <a:off x="1219200" y="2974975"/>
            <a:ext cx="106363" cy="1063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978150" y="4103688"/>
            <a:ext cx="215900" cy="142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2516188" y="2935288"/>
            <a:ext cx="26987" cy="2428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1744663" y="4070350"/>
            <a:ext cx="209550" cy="1349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 flipV="1">
            <a:off x="1392238" y="3078163"/>
            <a:ext cx="153987" cy="1222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657600" y="2430463"/>
            <a:ext cx="4267200" cy="2895600"/>
            <a:chOff x="2304" y="1392"/>
            <a:chExt cx="2688" cy="1824"/>
          </a:xfrm>
        </p:grpSpPr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>
              <a:off x="4032" y="1392"/>
              <a:ext cx="0" cy="1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5619" name="Line 13"/>
            <p:cNvSpPr>
              <a:spLocks noChangeShapeType="1"/>
            </p:cNvSpPr>
            <p:nvPr/>
          </p:nvSpPr>
          <p:spPr bwMode="auto">
            <a:xfrm flipV="1">
              <a:off x="4032" y="1679"/>
              <a:ext cx="0" cy="1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5620" name="Line 16"/>
            <p:cNvSpPr>
              <a:spLocks noChangeShapeType="1"/>
            </p:cNvSpPr>
            <p:nvPr/>
          </p:nvSpPr>
          <p:spPr bwMode="auto">
            <a:xfrm>
              <a:off x="4032" y="2776"/>
              <a:ext cx="0" cy="1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3072" y="2304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25622" name="Line 14"/>
            <p:cNvSpPr>
              <a:spLocks noChangeShapeType="1"/>
            </p:cNvSpPr>
            <p:nvPr/>
          </p:nvSpPr>
          <p:spPr bwMode="auto">
            <a:xfrm flipH="1">
              <a:off x="3400" y="2304"/>
              <a:ext cx="15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5623" name="Line 15"/>
            <p:cNvSpPr>
              <a:spLocks noChangeShapeType="1"/>
            </p:cNvSpPr>
            <p:nvPr/>
          </p:nvSpPr>
          <p:spPr bwMode="auto">
            <a:xfrm>
              <a:off x="4504" y="2304"/>
              <a:ext cx="17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5624" name="Rectangle 12"/>
            <p:cNvSpPr>
              <a:spLocks noChangeArrowheads="1"/>
            </p:cNvSpPr>
            <p:nvPr/>
          </p:nvSpPr>
          <p:spPr bwMode="auto">
            <a:xfrm>
              <a:off x="3552" y="1824"/>
              <a:ext cx="960" cy="96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5625" name="Text Box 19"/>
            <p:cNvSpPr txBox="1">
              <a:spLocks noChangeArrowheads="1"/>
            </p:cNvSpPr>
            <p:nvPr/>
          </p:nvSpPr>
          <p:spPr bwMode="auto">
            <a:xfrm>
              <a:off x="3529" y="206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it-IT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-1</a:t>
              </a:r>
              <a:endParaRPr lang="en-US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5626" name="Text Box 20"/>
            <p:cNvSpPr txBox="1">
              <a:spLocks noChangeArrowheads="1"/>
            </p:cNvSpPr>
            <p:nvPr/>
          </p:nvSpPr>
          <p:spPr bwMode="auto">
            <a:xfrm>
              <a:off x="4339" y="2064"/>
              <a:ext cx="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it-IT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1</a:t>
              </a:r>
              <a:endParaRPr lang="en-US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5627" name="Text Box 21"/>
            <p:cNvSpPr txBox="1">
              <a:spLocks noChangeArrowheads="1"/>
            </p:cNvSpPr>
            <p:nvPr/>
          </p:nvSpPr>
          <p:spPr bwMode="auto">
            <a:xfrm>
              <a:off x="4031" y="1795"/>
              <a:ext cx="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it-IT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1</a:t>
              </a:r>
              <a:endParaRPr lang="en-US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5628" name="Text Box 22"/>
            <p:cNvSpPr txBox="1">
              <a:spLocks noChangeArrowheads="1"/>
            </p:cNvSpPr>
            <p:nvPr/>
          </p:nvSpPr>
          <p:spPr bwMode="auto">
            <a:xfrm>
              <a:off x="3999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it-IT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-1</a:t>
              </a:r>
              <a:endParaRPr lang="en-US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5629" name="Arc 23"/>
            <p:cNvSpPr>
              <a:spLocks/>
            </p:cNvSpPr>
            <p:nvPr/>
          </p:nvSpPr>
          <p:spPr bwMode="auto">
            <a:xfrm>
              <a:off x="2304" y="1824"/>
              <a:ext cx="797" cy="720"/>
            </a:xfrm>
            <a:custGeom>
              <a:avLst/>
              <a:gdLst>
                <a:gd name="T0" fmla="*/ 0 w 23914"/>
                <a:gd name="T1" fmla="*/ 0 h 21600"/>
                <a:gd name="T2" fmla="*/ 0 w 23914"/>
                <a:gd name="T3" fmla="*/ 0 h 21600"/>
                <a:gd name="T4" fmla="*/ 0 w 23914"/>
                <a:gd name="T5" fmla="*/ 0 h 21600"/>
                <a:gd name="T6" fmla="*/ 0 60000 65536"/>
                <a:gd name="T7" fmla="*/ 0 60000 65536"/>
                <a:gd name="T8" fmla="*/ 0 60000 65536"/>
                <a:gd name="T9" fmla="*/ 0 w 23914"/>
                <a:gd name="T10" fmla="*/ 0 h 21600"/>
                <a:gd name="T11" fmla="*/ 23914 w 239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14" h="21600" fill="none" extrusionOk="0">
                  <a:moveTo>
                    <a:pt x="0" y="3365"/>
                  </a:moveTo>
                  <a:cubicBezTo>
                    <a:pt x="3461" y="1167"/>
                    <a:pt x="7477" y="-1"/>
                    <a:pt x="11578" y="0"/>
                  </a:cubicBezTo>
                  <a:cubicBezTo>
                    <a:pt x="15988" y="0"/>
                    <a:pt x="20293" y="1350"/>
                    <a:pt x="23913" y="3869"/>
                  </a:cubicBezTo>
                </a:path>
                <a:path w="23914" h="21600" stroke="0" extrusionOk="0">
                  <a:moveTo>
                    <a:pt x="0" y="3365"/>
                  </a:moveTo>
                  <a:cubicBezTo>
                    <a:pt x="3461" y="1167"/>
                    <a:pt x="7477" y="-1"/>
                    <a:pt x="11578" y="0"/>
                  </a:cubicBezTo>
                  <a:cubicBezTo>
                    <a:pt x="15988" y="0"/>
                    <a:pt x="20293" y="1350"/>
                    <a:pt x="23913" y="3869"/>
                  </a:cubicBezTo>
                  <a:lnTo>
                    <a:pt x="11578" y="21600"/>
                  </a:lnTo>
                  <a:lnTo>
                    <a:pt x="0" y="336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25630" name="Object 4"/>
            <p:cNvGraphicFramePr>
              <a:graphicFrameLocks noChangeAspect="1"/>
            </p:cNvGraphicFramePr>
            <p:nvPr/>
          </p:nvGraphicFramePr>
          <p:xfrm>
            <a:off x="2599" y="1584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1" name="Equation" r:id="rId4" imgW="304536" imgH="304536" progId="Equation.DSMT4">
                    <p:embed/>
                  </p:oleObj>
                </mc:Choice>
                <mc:Fallback>
                  <p:oleObj name="Equation" r:id="rId4" imgW="304536" imgH="304536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9" y="1584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8601" name="Line 25"/>
          <p:cNvSpPr>
            <a:spLocks noChangeShapeType="1"/>
          </p:cNvSpPr>
          <p:nvPr/>
        </p:nvSpPr>
        <p:spPr bwMode="auto">
          <a:xfrm>
            <a:off x="7162800" y="2201863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408602" name="Object 2"/>
          <p:cNvGraphicFramePr>
            <a:graphicFrameLocks noChangeAspect="1"/>
          </p:cNvGraphicFramePr>
          <p:nvPr/>
        </p:nvGraphicFramePr>
        <p:xfrm>
          <a:off x="7239000" y="4868863"/>
          <a:ext cx="177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6" imgW="1778000" imgH="381000" progId="Equation.DSMT4">
                  <p:embed/>
                </p:oleObj>
              </mc:Choice>
              <mc:Fallback>
                <p:oleObj name="Equation" r:id="rId6" imgW="1778000" imgH="38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68863"/>
                        <a:ext cx="177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3" name="Line 27"/>
          <p:cNvSpPr>
            <a:spLocks noChangeShapeType="1"/>
          </p:cNvSpPr>
          <p:nvPr/>
        </p:nvSpPr>
        <p:spPr bwMode="auto">
          <a:xfrm flipH="1">
            <a:off x="2111375" y="2735263"/>
            <a:ext cx="1728788" cy="2751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08606" name="Line 30"/>
          <p:cNvSpPr>
            <a:spLocks noChangeShapeType="1"/>
          </p:cNvSpPr>
          <p:nvPr/>
        </p:nvSpPr>
        <p:spPr bwMode="auto">
          <a:xfrm flipH="1">
            <a:off x="4876800" y="3113088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08607" name="Line 31"/>
          <p:cNvSpPr>
            <a:spLocks noChangeShapeType="1"/>
          </p:cNvSpPr>
          <p:nvPr/>
        </p:nvSpPr>
        <p:spPr bwMode="auto">
          <a:xfrm flipH="1">
            <a:off x="4891088" y="4638675"/>
            <a:ext cx="22701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Back-Face Culling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Special case of occlusion - </a:t>
            </a:r>
            <a:r>
              <a:rPr lang="en-US" altLang="ko-KR" smtClean="0">
                <a:solidFill>
                  <a:srgbClr val="FF0000"/>
                </a:solidFill>
                <a:ea typeface="굴림" panose="020B0600000101010101" pitchFamily="50" charset="-127"/>
              </a:rPr>
              <a:t>convex self-occlusion</a:t>
            </a:r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it-IT" altLang="ko-KR" smtClean="0">
                <a:ea typeface="굴림" panose="020B0600000101010101" pitchFamily="50" charset="-127"/>
              </a:rPr>
              <a:t>For closed objects (has well-defined inside and outside) some parts of the surface must be blocked by other parts of the surface</a:t>
            </a:r>
          </a:p>
          <a:p>
            <a:r>
              <a:rPr lang="it-IT" altLang="ko-KR" smtClean="0">
                <a:ea typeface="굴림" panose="020B0600000101010101" pitchFamily="50" charset="-127"/>
              </a:rPr>
              <a:t>Specifically, the backside of the object is not visible</a:t>
            </a:r>
            <a:endParaRPr lang="en-US" altLang="ko-KR" smtClean="0">
              <a:ea typeface="굴림" panose="020B0600000101010101" pitchFamily="50" charset="-127"/>
            </a:endParaRP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2278063" y="4233863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Image" r:id="rId4" imgW="4780952" imgH="2457143" progId="PSP7.Image">
                  <p:embed/>
                </p:oleObj>
              </mc:Choice>
              <mc:Fallback>
                <p:oleObj name="Image" r:id="rId4" imgW="4780952" imgH="2457143" progId="PSP7.Im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233863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3" name="Object 3"/>
          <p:cNvGraphicFramePr>
            <a:graphicFrameLocks noChangeAspect="1"/>
          </p:cNvGraphicFramePr>
          <p:nvPr/>
        </p:nvGraphicFramePr>
        <p:xfrm>
          <a:off x="2278063" y="4233863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Image" r:id="rId6" imgW="4780952" imgH="2457143" progId="PSP7.Image">
                  <p:embed/>
                </p:oleObj>
              </mc:Choice>
              <mc:Fallback>
                <p:oleObj name="Image" r:id="rId6" imgW="4780952" imgH="2457143" progId="PSP7.Im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233863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4" name="Object 4"/>
          <p:cNvGraphicFramePr>
            <a:graphicFrameLocks noChangeAspect="1"/>
          </p:cNvGraphicFramePr>
          <p:nvPr/>
        </p:nvGraphicFramePr>
        <p:xfrm>
          <a:off x="2278063" y="4233863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Image" r:id="rId8" imgW="4780952" imgH="2457143" progId="PSP7.Image">
                  <p:embed/>
                </p:oleObj>
              </mc:Choice>
              <mc:Fallback>
                <p:oleObj name="Image" r:id="rId8" imgW="4780952" imgH="2457143" progId="PSP7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233863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5" name="Object 5"/>
          <p:cNvGraphicFramePr>
            <a:graphicFrameLocks noChangeAspect="1"/>
          </p:cNvGraphicFramePr>
          <p:nvPr/>
        </p:nvGraphicFramePr>
        <p:xfrm>
          <a:off x="2278063" y="4233863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Image" r:id="rId10" imgW="4780952" imgH="2457143" progId="PSP7.Image">
                  <p:embed/>
                </p:oleObj>
              </mc:Choice>
              <mc:Fallback>
                <p:oleObj name="Image" r:id="rId10" imgW="4780952" imgH="2457143" progId="PSP7.Im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233863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324" name="Object 2"/>
          <p:cNvGraphicFramePr>
            <a:graphicFrameLocks noChangeAspect="1"/>
          </p:cNvGraphicFramePr>
          <p:nvPr/>
        </p:nvGraphicFramePr>
        <p:xfrm>
          <a:off x="2438400" y="4016375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Image" r:id="rId4" imgW="4780952" imgH="2457143" progId="PSP7.Image">
                  <p:embed/>
                </p:oleObj>
              </mc:Choice>
              <mc:Fallback>
                <p:oleObj name="Image" r:id="rId4" imgW="4780952" imgH="2457143" progId="PSP7.Im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6375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Face Plane Test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Compute the plane for the face: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Cull if eye point in the negative half-space </a:t>
            </a:r>
            <a:endParaRPr lang="en-US" altLang="ko-KR" sz="2400" smtClean="0">
              <a:ea typeface="굴림" panose="020B0600000101010101" pitchFamily="50" charset="-127"/>
            </a:endParaRPr>
          </a:p>
        </p:txBody>
      </p:sp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2438400" y="4016375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Image" r:id="rId6" imgW="4780952" imgH="2457143" progId="PSP7.Image">
                  <p:embed/>
                </p:oleObj>
              </mc:Choice>
              <mc:Fallback>
                <p:oleObj name="Image" r:id="rId6" imgW="4780952" imgH="2457143" progId="PSP7.Im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6375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7" name="Object 4"/>
          <p:cNvGraphicFramePr>
            <a:graphicFrameLocks noChangeAspect="1"/>
          </p:cNvGraphicFramePr>
          <p:nvPr/>
        </p:nvGraphicFramePr>
        <p:xfrm>
          <a:off x="2438400" y="4016375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Image" r:id="rId8" imgW="4780952" imgH="2457143" progId="PSP7.Image">
                  <p:embed/>
                </p:oleObj>
              </mc:Choice>
              <mc:Fallback>
                <p:oleObj name="Image" r:id="rId8" imgW="4780952" imgH="2457143" progId="PSP7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6375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8" name="Object 5"/>
          <p:cNvGraphicFramePr>
            <a:graphicFrameLocks noChangeAspect="1"/>
          </p:cNvGraphicFramePr>
          <p:nvPr/>
        </p:nvGraphicFramePr>
        <p:xfrm>
          <a:off x="2438400" y="4016375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" name="Image" r:id="rId10" imgW="4780952" imgH="2457143" progId="PSP7.Image">
                  <p:embed/>
                </p:oleObj>
              </mc:Choice>
              <mc:Fallback>
                <p:oleObj name="Image" r:id="rId10" imgW="4780952" imgH="2457143" progId="PSP7.Im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6375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9" name="Object 6"/>
          <p:cNvGraphicFramePr>
            <a:graphicFrameLocks noChangeAspect="1"/>
          </p:cNvGraphicFramePr>
          <p:nvPr/>
        </p:nvGraphicFramePr>
        <p:xfrm>
          <a:off x="2438400" y="4016375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Image" r:id="rId12" imgW="4780952" imgH="2457143" progId="PSP7.Image">
                  <p:embed/>
                </p:oleObj>
              </mc:Choice>
              <mc:Fallback>
                <p:oleObj name="Image" r:id="rId12" imgW="4780952" imgH="2457143" progId="PSP7.Im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6375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20" name="Object 7"/>
          <p:cNvGraphicFramePr>
            <a:graphicFrameLocks noChangeAspect="1"/>
          </p:cNvGraphicFramePr>
          <p:nvPr/>
        </p:nvGraphicFramePr>
        <p:xfrm>
          <a:off x="2438400" y="4016375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" name="Image" r:id="rId14" imgW="4780952" imgH="2457143" progId="PSP7.Image">
                  <p:embed/>
                </p:oleObj>
              </mc:Choice>
              <mc:Fallback>
                <p:oleObj name="Image" r:id="rId14" imgW="4780952" imgH="2457143" progId="PSP7.Imag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6375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21" name="Object 8"/>
          <p:cNvGraphicFramePr>
            <a:graphicFrameLocks noChangeAspect="1"/>
          </p:cNvGraphicFramePr>
          <p:nvPr/>
        </p:nvGraphicFramePr>
        <p:xfrm>
          <a:off x="2438400" y="4016375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Image" r:id="rId16" imgW="4780952" imgH="2457143" progId="PSP7.Image">
                  <p:embed/>
                </p:oleObj>
              </mc:Choice>
              <mc:Fallback>
                <p:oleObj name="Image" r:id="rId16" imgW="4780952" imgH="2457143" progId="PSP7.Imag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6375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22" name="Object 9"/>
          <p:cNvGraphicFramePr>
            <a:graphicFrameLocks noChangeAspect="1"/>
          </p:cNvGraphicFramePr>
          <p:nvPr/>
        </p:nvGraphicFramePr>
        <p:xfrm>
          <a:off x="2438400" y="4016375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Image" r:id="rId18" imgW="4780952" imgH="2457143" progId="PSP7.Image">
                  <p:embed/>
                </p:oleObj>
              </mc:Choice>
              <mc:Fallback>
                <p:oleObj name="Image" r:id="rId18" imgW="4780952" imgH="2457143" progId="PSP7.Imag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6375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23" name="Object 10"/>
          <p:cNvGraphicFramePr>
            <a:graphicFrameLocks noChangeAspect="1"/>
          </p:cNvGraphicFramePr>
          <p:nvPr/>
        </p:nvGraphicFramePr>
        <p:xfrm>
          <a:off x="2438400" y="4016375"/>
          <a:ext cx="4781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Image" r:id="rId20" imgW="4780952" imgH="2457143" progId="PSP7.Image">
                  <p:embed/>
                </p:oleObj>
              </mc:Choice>
              <mc:Fallback>
                <p:oleObj name="Image" r:id="rId20" imgW="4780952" imgH="2457143" progId="PSP7.Imag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6375"/>
                        <a:ext cx="47815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25" name="Object 11"/>
          <p:cNvGraphicFramePr>
            <a:graphicFrameLocks noChangeAspect="1"/>
          </p:cNvGraphicFramePr>
          <p:nvPr/>
        </p:nvGraphicFramePr>
        <p:xfrm>
          <a:off x="1219200" y="2070100"/>
          <a:ext cx="265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Equation" r:id="rId22" imgW="2654300" imgH="355600" progId="Equation.DSMT4">
                  <p:embed/>
                </p:oleObj>
              </mc:Choice>
              <mc:Fallback>
                <p:oleObj name="Equation" r:id="rId22" imgW="2654300" imgH="355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70100"/>
                        <a:ext cx="2654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Freeform 14"/>
          <p:cNvSpPr>
            <a:spLocks/>
          </p:cNvSpPr>
          <p:nvPr/>
        </p:nvSpPr>
        <p:spPr bwMode="auto">
          <a:xfrm>
            <a:off x="7010400" y="1725613"/>
            <a:ext cx="1447800" cy="1295400"/>
          </a:xfrm>
          <a:custGeom>
            <a:avLst/>
            <a:gdLst>
              <a:gd name="T0" fmla="*/ 0 w 912"/>
              <a:gd name="T1" fmla="*/ 0 h 816"/>
              <a:gd name="T2" fmla="*/ 2147483646 w 912"/>
              <a:gd name="T3" fmla="*/ 2147483646 h 816"/>
              <a:gd name="T4" fmla="*/ 2147483646 w 912"/>
              <a:gd name="T5" fmla="*/ 2147483646 h 816"/>
              <a:gd name="T6" fmla="*/ 0 w 912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816"/>
              <a:gd name="T14" fmla="*/ 912 w 91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816">
                <a:moveTo>
                  <a:pt x="0" y="0"/>
                </a:moveTo>
                <a:lnTo>
                  <a:pt x="48" y="816"/>
                </a:lnTo>
                <a:lnTo>
                  <a:pt x="912" y="288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9711" name="Oval 16"/>
          <p:cNvSpPr>
            <a:spLocks noChangeArrowheads="1"/>
          </p:cNvSpPr>
          <p:nvPr/>
        </p:nvSpPr>
        <p:spPr bwMode="auto">
          <a:xfrm>
            <a:off x="7032625" y="2967038"/>
            <a:ext cx="106363" cy="106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9712" name="Oval 17"/>
          <p:cNvSpPr>
            <a:spLocks noChangeArrowheads="1"/>
          </p:cNvSpPr>
          <p:nvPr/>
        </p:nvSpPr>
        <p:spPr bwMode="auto">
          <a:xfrm>
            <a:off x="8380413" y="2128838"/>
            <a:ext cx="106362" cy="106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9713" name="Oval 18"/>
          <p:cNvSpPr>
            <a:spLocks noChangeArrowheads="1"/>
          </p:cNvSpPr>
          <p:nvPr/>
        </p:nvSpPr>
        <p:spPr bwMode="auto">
          <a:xfrm>
            <a:off x="6970713" y="1676400"/>
            <a:ext cx="106362" cy="1063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29714" name="Object 12"/>
          <p:cNvGraphicFramePr>
            <a:graphicFrameLocks noChangeAspect="1"/>
          </p:cNvGraphicFramePr>
          <p:nvPr/>
        </p:nvGraphicFramePr>
        <p:xfrm>
          <a:off x="6718300" y="2868613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Equation" r:id="rId24" imgW="291973" imgH="355446" progId="Equation.DSMT4">
                  <p:embed/>
                </p:oleObj>
              </mc:Choice>
              <mc:Fallback>
                <p:oleObj name="Equation" r:id="rId24" imgW="291973" imgH="3554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2868613"/>
                        <a:ext cx="29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5" name="Object 13"/>
          <p:cNvGraphicFramePr>
            <a:graphicFrameLocks noChangeAspect="1"/>
          </p:cNvGraphicFramePr>
          <p:nvPr/>
        </p:nvGraphicFramePr>
        <p:xfrm>
          <a:off x="8545513" y="2036763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Equation" r:id="rId26" imgW="228501" imgH="342751" progId="Equation.DSMT4">
                  <p:embed/>
                </p:oleObj>
              </mc:Choice>
              <mc:Fallback>
                <p:oleObj name="Equation" r:id="rId26" imgW="228501" imgH="34275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513" y="2036763"/>
                        <a:ext cx="22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6" name="Object 14"/>
          <p:cNvGraphicFramePr>
            <a:graphicFrameLocks noChangeAspect="1"/>
          </p:cNvGraphicFramePr>
          <p:nvPr/>
        </p:nvGraphicFramePr>
        <p:xfrm>
          <a:off x="6637338" y="1573213"/>
          <a:ext cx="27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Equation" r:id="rId28" imgW="279279" imgH="355446" progId="Equation.DSMT4">
                  <p:embed/>
                </p:oleObj>
              </mc:Choice>
              <mc:Fallback>
                <p:oleObj name="Equation" r:id="rId28" imgW="279279" imgH="3554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1573213"/>
                        <a:ext cx="27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34" name="Object 15"/>
          <p:cNvGraphicFramePr>
            <a:graphicFrameLocks noChangeAspect="1"/>
          </p:cNvGraphicFramePr>
          <p:nvPr/>
        </p:nvGraphicFramePr>
        <p:xfrm>
          <a:off x="1219200" y="2451100"/>
          <a:ext cx="1028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30" imgW="1028254" imgH="355446" progId="Equation.DSMT4">
                  <p:embed/>
                </p:oleObj>
              </mc:Choice>
              <mc:Fallback>
                <p:oleObj name="Equation" r:id="rId30" imgW="1028254" imgH="35544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51100"/>
                        <a:ext cx="1028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Back-Face Culling in OpenGL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2663825"/>
            <a:ext cx="7759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solidFill>
                  <a:srgbClr val="00008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1800">
                <a:solidFill>
                  <a:srgbClr val="00008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if (cull):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8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    glFrontFace(GL_CCW)    	# define winding order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8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    glEnable(GL_CULL_FACE) 	# enable Culling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8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    glCullFace(GL_BACK)    	# which faces to cull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8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else: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8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    glDisable(GL_CULL_FACE)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8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      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Can cull front faces or back faces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Back-face culling can sometimes double performance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445000"/>
            <a:ext cx="2235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39725" y="5605463"/>
            <a:ext cx="479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You can also do front-face culling!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Clipping a Line Segment 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against a Line</a:t>
            </a:r>
          </a:p>
        </p:txBody>
      </p:sp>
      <p:sp>
        <p:nvSpPr>
          <p:cNvPr id="7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First check endpoints against the plane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If they are on the same side, no clipping is needed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Interpolate to get new point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Vertex attributes interpolated the same way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6019800" y="2895600"/>
            <a:ext cx="24384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6096000" y="2971800"/>
            <a:ext cx="19050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6073775" y="4713288"/>
            <a:ext cx="106363" cy="106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33799" name="Object 2"/>
          <p:cNvGraphicFramePr>
            <a:graphicFrameLocks noChangeAspect="1"/>
          </p:cNvGraphicFramePr>
          <p:nvPr/>
        </p:nvGraphicFramePr>
        <p:xfrm>
          <a:off x="5791200" y="4800600"/>
          <a:ext cx="29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Equation" r:id="rId4" imgW="291973" imgH="368140" progId="Equation.DSMT4">
                  <p:embed/>
                </p:oleObj>
              </mc:Choice>
              <mc:Fallback>
                <p:oleObj name="Equation" r:id="rId4" imgW="291973" imgH="3681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00600"/>
                        <a:ext cx="29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7956550" y="2906713"/>
            <a:ext cx="106363" cy="106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33801" name="Object 3"/>
          <p:cNvGraphicFramePr>
            <a:graphicFrameLocks noChangeAspect="1"/>
          </p:cNvGraphicFramePr>
          <p:nvPr/>
        </p:nvGraphicFramePr>
        <p:xfrm>
          <a:off x="8153400" y="2667000"/>
          <a:ext cx="228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Equation" r:id="rId6" imgW="228600" imgH="368300" progId="Equation.DSMT4">
                  <p:embed/>
                </p:oleObj>
              </mc:Choice>
              <mc:Fallback>
                <p:oleObj name="Equation" r:id="rId6" imgW="2286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667000"/>
                        <a:ext cx="228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Oval 13"/>
          <p:cNvSpPr>
            <a:spLocks noChangeArrowheads="1"/>
          </p:cNvSpPr>
          <p:nvPr/>
        </p:nvSpPr>
        <p:spPr bwMode="auto">
          <a:xfrm>
            <a:off x="6988175" y="3843338"/>
            <a:ext cx="106363" cy="1063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33803" name="Object 4"/>
          <p:cNvGraphicFramePr>
            <a:graphicFrameLocks noChangeAspect="1"/>
          </p:cNvGraphicFramePr>
          <p:nvPr/>
        </p:nvGraphicFramePr>
        <p:xfrm>
          <a:off x="6959600" y="4108450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name="Equation" r:id="rId8" imgW="241195" imgH="380835" progId="Equation.DSMT4">
                  <p:embed/>
                </p:oleObj>
              </mc:Choice>
              <mc:Fallback>
                <p:oleObj name="Equation" r:id="rId8" imgW="241195" imgH="38083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4108450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5"/>
          <p:cNvGraphicFramePr>
            <a:graphicFrameLocks noChangeAspect="1"/>
          </p:cNvGraphicFramePr>
          <p:nvPr/>
        </p:nvGraphicFramePr>
        <p:xfrm>
          <a:off x="7816850" y="507365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Equation" r:id="rId10" imgW="203112" imgH="279279" progId="Equation.DSMT4">
                  <p:embed/>
                </p:oleObj>
              </mc:Choice>
              <mc:Fallback>
                <p:oleObj name="Equation" r:id="rId10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50" y="507365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그룹 17"/>
          <p:cNvGrpSpPr>
            <a:grpSpLocks/>
          </p:cNvGrpSpPr>
          <p:nvPr/>
        </p:nvGrpSpPr>
        <p:grpSpPr bwMode="auto">
          <a:xfrm>
            <a:off x="914400" y="3409950"/>
            <a:ext cx="3898900" cy="1924050"/>
            <a:chOff x="914400" y="3409950"/>
            <a:chExt cx="3898900" cy="1924050"/>
          </a:xfrm>
        </p:grpSpPr>
        <p:graphicFrame>
          <p:nvGraphicFramePr>
            <p:cNvPr id="33806" name="Object 6"/>
            <p:cNvGraphicFramePr>
              <a:graphicFrameLocks noChangeAspect="1"/>
            </p:cNvGraphicFramePr>
            <p:nvPr/>
          </p:nvGraphicFramePr>
          <p:xfrm>
            <a:off x="914400" y="3409950"/>
            <a:ext cx="2184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1" name="Equation" r:id="rId12" imgW="2184400" imgH="381000" progId="Equation.DSMT4">
                    <p:embed/>
                  </p:oleObj>
                </mc:Choice>
                <mc:Fallback>
                  <p:oleObj name="Equation" r:id="rId12" imgW="2184400" imgH="381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409950"/>
                          <a:ext cx="21844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7" name="Object 7"/>
            <p:cNvGraphicFramePr>
              <a:graphicFrameLocks noChangeAspect="1"/>
            </p:cNvGraphicFramePr>
            <p:nvPr/>
          </p:nvGraphicFramePr>
          <p:xfrm>
            <a:off x="3771900" y="3429000"/>
            <a:ext cx="1041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2" name="Equation" r:id="rId14" imgW="1040948" imgH="380835" progId="Equation.DSMT4">
                    <p:embed/>
                  </p:oleObj>
                </mc:Choice>
                <mc:Fallback>
                  <p:oleObj name="Equation" r:id="rId14" imgW="1040948" imgH="380835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1900" y="3429000"/>
                          <a:ext cx="10414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8"/>
            <p:cNvGraphicFramePr>
              <a:graphicFrameLocks noChangeAspect="1"/>
            </p:cNvGraphicFramePr>
            <p:nvPr/>
          </p:nvGraphicFramePr>
          <p:xfrm>
            <a:off x="1758950" y="4038600"/>
            <a:ext cx="2679700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3" name="Equation" r:id="rId16" imgW="2679700" imgH="1295400" progId="Equation.DSMT4">
                    <p:embed/>
                  </p:oleObj>
                </mc:Choice>
                <mc:Fallback>
                  <p:oleObj name="Equation" r:id="rId16" imgW="2679700" imgH="1295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8950" y="4038600"/>
                          <a:ext cx="2679700" cy="129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Clipping a Polygon against a Line</a:t>
            </a:r>
          </a:p>
        </p:txBody>
      </p:sp>
      <p:sp>
        <p:nvSpPr>
          <p:cNvPr id="35843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267200" cy="44196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Traverse edges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Keep edges that are  entirely inside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Create new point when we exit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Throw away edges entirely outside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Create new point and new edge when we enter</a:t>
            </a:r>
          </a:p>
        </p:txBody>
      </p:sp>
      <p:sp>
        <p:nvSpPr>
          <p:cNvPr id="35844" name="Freeform 21"/>
          <p:cNvSpPr>
            <a:spLocks/>
          </p:cNvSpPr>
          <p:nvPr/>
        </p:nvSpPr>
        <p:spPr bwMode="auto">
          <a:xfrm>
            <a:off x="5849938" y="2332038"/>
            <a:ext cx="2335212" cy="2228850"/>
          </a:xfrm>
          <a:custGeom>
            <a:avLst/>
            <a:gdLst>
              <a:gd name="T0" fmla="*/ 0 w 1235"/>
              <a:gd name="T1" fmla="*/ 2147483646 h 1179"/>
              <a:gd name="T2" fmla="*/ 2147483646 w 1235"/>
              <a:gd name="T3" fmla="*/ 2147483646 h 1179"/>
              <a:gd name="T4" fmla="*/ 2147483646 w 1235"/>
              <a:gd name="T5" fmla="*/ 2147483646 h 1179"/>
              <a:gd name="T6" fmla="*/ 2147483646 w 1235"/>
              <a:gd name="T7" fmla="*/ 0 h 1179"/>
              <a:gd name="T8" fmla="*/ 0 w 1235"/>
              <a:gd name="T9" fmla="*/ 2147483646 h 1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5"/>
              <a:gd name="T16" fmla="*/ 0 h 1179"/>
              <a:gd name="T17" fmla="*/ 1235 w 1235"/>
              <a:gd name="T18" fmla="*/ 1179 h 1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5" h="1179">
                <a:moveTo>
                  <a:pt x="0" y="208"/>
                </a:moveTo>
                <a:lnTo>
                  <a:pt x="978" y="1179"/>
                </a:lnTo>
                <a:lnTo>
                  <a:pt x="1235" y="909"/>
                </a:lnTo>
                <a:lnTo>
                  <a:pt x="895" y="0"/>
                </a:lnTo>
                <a:lnTo>
                  <a:pt x="0" y="208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35845" name="Freeform 20"/>
          <p:cNvSpPr>
            <a:spLocks/>
          </p:cNvSpPr>
          <p:nvPr/>
        </p:nvSpPr>
        <p:spPr bwMode="auto">
          <a:xfrm>
            <a:off x="5189538" y="2711450"/>
            <a:ext cx="2509837" cy="2614613"/>
          </a:xfrm>
          <a:custGeom>
            <a:avLst/>
            <a:gdLst>
              <a:gd name="T0" fmla="*/ 2147483646 w 1327"/>
              <a:gd name="T1" fmla="*/ 0 h 1382"/>
              <a:gd name="T2" fmla="*/ 0 w 1327"/>
              <a:gd name="T3" fmla="*/ 2147483646 h 1382"/>
              <a:gd name="T4" fmla="*/ 2147483646 w 1327"/>
              <a:gd name="T5" fmla="*/ 2147483646 h 1382"/>
              <a:gd name="T6" fmla="*/ 2147483646 w 1327"/>
              <a:gd name="T7" fmla="*/ 2147483646 h 1382"/>
              <a:gd name="T8" fmla="*/ 2147483646 w 1327"/>
              <a:gd name="T9" fmla="*/ 2147483646 h 1382"/>
              <a:gd name="T10" fmla="*/ 2147483646 w 1327"/>
              <a:gd name="T11" fmla="*/ 0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27"/>
              <a:gd name="T19" fmla="*/ 0 h 1382"/>
              <a:gd name="T20" fmla="*/ 1327 w 1327"/>
              <a:gd name="T21" fmla="*/ 1382 h 1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27" h="1382">
                <a:moveTo>
                  <a:pt x="363" y="0"/>
                </a:moveTo>
                <a:lnTo>
                  <a:pt x="0" y="86"/>
                </a:lnTo>
                <a:lnTo>
                  <a:pt x="96" y="1238"/>
                </a:lnTo>
                <a:lnTo>
                  <a:pt x="960" y="1382"/>
                </a:lnTo>
                <a:lnTo>
                  <a:pt x="1327" y="985"/>
                </a:lnTo>
                <a:lnTo>
                  <a:pt x="363" y="0"/>
                </a:lnTo>
                <a:close/>
              </a:path>
            </a:pathLst>
          </a:cu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35846" name="Line 4"/>
          <p:cNvSpPr>
            <a:spLocks noChangeShapeType="1"/>
          </p:cNvSpPr>
          <p:nvPr/>
        </p:nvSpPr>
        <p:spPr bwMode="auto">
          <a:xfrm>
            <a:off x="5189538" y="2057400"/>
            <a:ext cx="3268662" cy="3268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5847" name="Oval 14"/>
          <p:cNvSpPr>
            <a:spLocks noChangeArrowheads="1"/>
          </p:cNvSpPr>
          <p:nvPr/>
        </p:nvSpPr>
        <p:spPr bwMode="auto">
          <a:xfrm>
            <a:off x="5313363" y="4983163"/>
            <a:ext cx="125412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5848" name="Oval 22"/>
          <p:cNvSpPr>
            <a:spLocks noChangeArrowheads="1"/>
          </p:cNvSpPr>
          <p:nvPr/>
        </p:nvSpPr>
        <p:spPr bwMode="auto">
          <a:xfrm>
            <a:off x="6943725" y="5251450"/>
            <a:ext cx="125413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5849" name="Oval 23"/>
          <p:cNvSpPr>
            <a:spLocks noChangeArrowheads="1"/>
          </p:cNvSpPr>
          <p:nvPr/>
        </p:nvSpPr>
        <p:spPr bwMode="auto">
          <a:xfrm>
            <a:off x="8115300" y="3971925"/>
            <a:ext cx="127000" cy="1254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5850" name="Oval 25"/>
          <p:cNvSpPr>
            <a:spLocks noChangeArrowheads="1"/>
          </p:cNvSpPr>
          <p:nvPr/>
        </p:nvSpPr>
        <p:spPr bwMode="auto">
          <a:xfrm>
            <a:off x="7472363" y="2266950"/>
            <a:ext cx="127000" cy="127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5851" name="Oval 26"/>
          <p:cNvSpPr>
            <a:spLocks noChangeArrowheads="1"/>
          </p:cNvSpPr>
          <p:nvPr/>
        </p:nvSpPr>
        <p:spPr bwMode="auto">
          <a:xfrm>
            <a:off x="5138738" y="280035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5852" name="Oval 28"/>
          <p:cNvSpPr>
            <a:spLocks noChangeArrowheads="1"/>
          </p:cNvSpPr>
          <p:nvPr/>
        </p:nvSpPr>
        <p:spPr bwMode="auto">
          <a:xfrm>
            <a:off x="5802313" y="2657475"/>
            <a:ext cx="127000" cy="125413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5853" name="Oval 29"/>
          <p:cNvSpPr>
            <a:spLocks noChangeArrowheads="1"/>
          </p:cNvSpPr>
          <p:nvPr/>
        </p:nvSpPr>
        <p:spPr bwMode="auto">
          <a:xfrm>
            <a:off x="7637463" y="4492625"/>
            <a:ext cx="127000" cy="1270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5854" name="Line 33"/>
          <p:cNvSpPr>
            <a:spLocks noChangeShapeType="1"/>
          </p:cNvSpPr>
          <p:nvPr/>
        </p:nvSpPr>
        <p:spPr bwMode="auto">
          <a:xfrm flipV="1">
            <a:off x="6705600" y="3140075"/>
            <a:ext cx="422275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Clipping against a Convex Region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ko-KR" sz="3200" smtClean="0">
                <a:ea typeface="굴림" panose="020B0600000101010101" pitchFamily="50" charset="-127"/>
              </a:rPr>
              <a:t>Sutherland-Hodgman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Just clip against one edge at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a time</a:t>
            </a:r>
          </a:p>
        </p:txBody>
      </p:sp>
      <p:grpSp>
        <p:nvGrpSpPr>
          <p:cNvPr id="37892" name="Group 9"/>
          <p:cNvGrpSpPr>
            <a:grpSpLocks/>
          </p:cNvGrpSpPr>
          <p:nvPr/>
        </p:nvGrpSpPr>
        <p:grpSpPr bwMode="auto">
          <a:xfrm>
            <a:off x="5715000" y="1371600"/>
            <a:ext cx="2438400" cy="2184400"/>
            <a:chOff x="428" y="1584"/>
            <a:chExt cx="1636" cy="1466"/>
          </a:xfrm>
        </p:grpSpPr>
        <p:sp>
          <p:nvSpPr>
            <p:cNvPr id="37913" name="Freeform 4"/>
            <p:cNvSpPr>
              <a:spLocks/>
            </p:cNvSpPr>
            <p:nvPr/>
          </p:nvSpPr>
          <p:spPr bwMode="auto">
            <a:xfrm>
              <a:off x="428" y="1648"/>
              <a:ext cx="1636" cy="1402"/>
            </a:xfrm>
            <a:custGeom>
              <a:avLst/>
              <a:gdLst>
                <a:gd name="T0" fmla="*/ 1 w 2688"/>
                <a:gd name="T1" fmla="*/ 1 h 2304"/>
                <a:gd name="T2" fmla="*/ 1 w 2688"/>
                <a:gd name="T3" fmla="*/ 1 h 2304"/>
                <a:gd name="T4" fmla="*/ 1 w 2688"/>
                <a:gd name="T5" fmla="*/ 1 h 2304"/>
                <a:gd name="T6" fmla="*/ 1 w 2688"/>
                <a:gd name="T7" fmla="*/ 1 h 2304"/>
                <a:gd name="T8" fmla="*/ 1 w 2688"/>
                <a:gd name="T9" fmla="*/ 1 h 2304"/>
                <a:gd name="T10" fmla="*/ 0 w 2688"/>
                <a:gd name="T11" fmla="*/ 1 h 2304"/>
                <a:gd name="T12" fmla="*/ 0 w 2688"/>
                <a:gd name="T13" fmla="*/ 1 h 2304"/>
                <a:gd name="T14" fmla="*/ 1 w 2688"/>
                <a:gd name="T15" fmla="*/ 1 h 2304"/>
                <a:gd name="T16" fmla="*/ 1 w 2688"/>
                <a:gd name="T17" fmla="*/ 1 h 2304"/>
                <a:gd name="T18" fmla="*/ 1 w 2688"/>
                <a:gd name="T19" fmla="*/ 1 h 2304"/>
                <a:gd name="T20" fmla="*/ 1 w 2688"/>
                <a:gd name="T21" fmla="*/ 1 h 2304"/>
                <a:gd name="T22" fmla="*/ 1 w 2688"/>
                <a:gd name="T23" fmla="*/ 0 h 2304"/>
                <a:gd name="T24" fmla="*/ 1 w 2688"/>
                <a:gd name="T25" fmla="*/ 1 h 2304"/>
                <a:gd name="T26" fmla="*/ 1 w 2688"/>
                <a:gd name="T27" fmla="*/ 1 h 2304"/>
                <a:gd name="T28" fmla="*/ 1 w 2688"/>
                <a:gd name="T29" fmla="*/ 1 h 23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8"/>
                <a:gd name="T46" fmla="*/ 0 h 2304"/>
                <a:gd name="T47" fmla="*/ 2688 w 2688"/>
                <a:gd name="T48" fmla="*/ 2304 h 23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8" h="2304">
                  <a:moveTo>
                    <a:pt x="912" y="96"/>
                  </a:moveTo>
                  <a:lnTo>
                    <a:pt x="624" y="768"/>
                  </a:lnTo>
                  <a:lnTo>
                    <a:pt x="48" y="432"/>
                  </a:lnTo>
                  <a:lnTo>
                    <a:pt x="96" y="768"/>
                  </a:lnTo>
                  <a:lnTo>
                    <a:pt x="576" y="1152"/>
                  </a:lnTo>
                  <a:lnTo>
                    <a:pt x="0" y="1296"/>
                  </a:lnTo>
                  <a:lnTo>
                    <a:pt x="0" y="1824"/>
                  </a:lnTo>
                  <a:lnTo>
                    <a:pt x="432" y="2304"/>
                  </a:lnTo>
                  <a:lnTo>
                    <a:pt x="1056" y="1584"/>
                  </a:lnTo>
                  <a:lnTo>
                    <a:pt x="1440" y="2016"/>
                  </a:lnTo>
                  <a:lnTo>
                    <a:pt x="1968" y="1488"/>
                  </a:lnTo>
                  <a:lnTo>
                    <a:pt x="2688" y="0"/>
                  </a:lnTo>
                  <a:lnTo>
                    <a:pt x="1680" y="480"/>
                  </a:lnTo>
                  <a:lnTo>
                    <a:pt x="1584" y="96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14" name="Freeform 5"/>
            <p:cNvSpPr>
              <a:spLocks/>
            </p:cNvSpPr>
            <p:nvPr/>
          </p:nvSpPr>
          <p:spPr bwMode="auto">
            <a:xfrm>
              <a:off x="869" y="1584"/>
              <a:ext cx="963" cy="1440"/>
            </a:xfrm>
            <a:custGeom>
              <a:avLst/>
              <a:gdLst>
                <a:gd name="T0" fmla="*/ 1 w 1582"/>
                <a:gd name="T1" fmla="*/ 1 h 2367"/>
                <a:gd name="T2" fmla="*/ 1 w 1582"/>
                <a:gd name="T3" fmla="*/ 1 h 2367"/>
                <a:gd name="T4" fmla="*/ 1 w 1582"/>
                <a:gd name="T5" fmla="*/ 1 h 2367"/>
                <a:gd name="T6" fmla="*/ 0 w 1582"/>
                <a:gd name="T7" fmla="*/ 1 h 2367"/>
                <a:gd name="T8" fmla="*/ 1 w 1582"/>
                <a:gd name="T9" fmla="*/ 0 h 2367"/>
                <a:gd name="T10" fmla="*/ 1 w 1582"/>
                <a:gd name="T11" fmla="*/ 1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2"/>
                <a:gd name="T19" fmla="*/ 0 h 2367"/>
                <a:gd name="T20" fmla="*/ 1582 w 1582"/>
                <a:gd name="T21" fmla="*/ 2367 h 2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2" h="2367">
                  <a:moveTo>
                    <a:pt x="1339" y="687"/>
                  </a:moveTo>
                  <a:lnTo>
                    <a:pt x="1582" y="1943"/>
                  </a:lnTo>
                  <a:lnTo>
                    <a:pt x="250" y="2367"/>
                  </a:lnTo>
                  <a:lnTo>
                    <a:pt x="0" y="1263"/>
                  </a:lnTo>
                  <a:lnTo>
                    <a:pt x="305" y="0"/>
                  </a:lnTo>
                  <a:lnTo>
                    <a:pt x="1339" y="68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15" name="Freeform 8"/>
            <p:cNvSpPr>
              <a:spLocks/>
            </p:cNvSpPr>
            <p:nvPr/>
          </p:nvSpPr>
          <p:spPr bwMode="auto">
            <a:xfrm>
              <a:off x="1659" y="1644"/>
              <a:ext cx="405" cy="663"/>
            </a:xfrm>
            <a:custGeom>
              <a:avLst/>
              <a:gdLst>
                <a:gd name="T0" fmla="*/ 0 w 405"/>
                <a:gd name="T1" fmla="*/ 195 h 663"/>
                <a:gd name="T2" fmla="*/ 405 w 405"/>
                <a:gd name="T3" fmla="*/ 0 h 663"/>
                <a:gd name="T4" fmla="*/ 81 w 405"/>
                <a:gd name="T5" fmla="*/ 663 h 663"/>
                <a:gd name="T6" fmla="*/ 0 60000 65536"/>
                <a:gd name="T7" fmla="*/ 0 60000 65536"/>
                <a:gd name="T8" fmla="*/ 0 60000 65536"/>
                <a:gd name="T9" fmla="*/ 0 w 405"/>
                <a:gd name="T10" fmla="*/ 0 h 663"/>
                <a:gd name="T11" fmla="*/ 405 w 405"/>
                <a:gd name="T12" fmla="*/ 663 h 6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" h="663">
                  <a:moveTo>
                    <a:pt x="0" y="195"/>
                  </a:moveTo>
                  <a:lnTo>
                    <a:pt x="405" y="0"/>
                  </a:lnTo>
                  <a:lnTo>
                    <a:pt x="81" y="66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819400" y="4057650"/>
            <a:ext cx="2043113" cy="2147888"/>
            <a:chOff x="3312" y="1618"/>
            <a:chExt cx="1612" cy="1694"/>
          </a:xfrm>
        </p:grpSpPr>
        <p:sp>
          <p:nvSpPr>
            <p:cNvPr id="37909" name="Freeform 14"/>
            <p:cNvSpPr>
              <a:spLocks/>
            </p:cNvSpPr>
            <p:nvPr/>
          </p:nvSpPr>
          <p:spPr bwMode="auto">
            <a:xfrm>
              <a:off x="3312" y="1968"/>
              <a:ext cx="1312" cy="1344"/>
            </a:xfrm>
            <a:custGeom>
              <a:avLst/>
              <a:gdLst>
                <a:gd name="T0" fmla="*/ 555 w 1312"/>
                <a:gd name="T1" fmla="*/ 0 h 1344"/>
                <a:gd name="T2" fmla="*/ 380 w 1312"/>
                <a:gd name="T3" fmla="*/ 409 h 1344"/>
                <a:gd name="T4" fmla="*/ 29 w 1312"/>
                <a:gd name="T5" fmla="*/ 205 h 1344"/>
                <a:gd name="T6" fmla="*/ 58 w 1312"/>
                <a:gd name="T7" fmla="*/ 409 h 1344"/>
                <a:gd name="T8" fmla="*/ 351 w 1312"/>
                <a:gd name="T9" fmla="*/ 643 h 1344"/>
                <a:gd name="T10" fmla="*/ 0 w 1312"/>
                <a:gd name="T11" fmla="*/ 731 h 1344"/>
                <a:gd name="T12" fmla="*/ 0 w 1312"/>
                <a:gd name="T13" fmla="*/ 1052 h 1344"/>
                <a:gd name="T14" fmla="*/ 263 w 1312"/>
                <a:gd name="T15" fmla="*/ 1344 h 1344"/>
                <a:gd name="T16" fmla="*/ 643 w 1312"/>
                <a:gd name="T17" fmla="*/ 906 h 1344"/>
                <a:gd name="T18" fmla="*/ 876 w 1312"/>
                <a:gd name="T19" fmla="*/ 1169 h 1344"/>
                <a:gd name="T20" fmla="*/ 1198 w 1312"/>
                <a:gd name="T21" fmla="*/ 847 h 1344"/>
                <a:gd name="T22" fmla="*/ 1312 w 1312"/>
                <a:gd name="T23" fmla="*/ 592 h 1344"/>
                <a:gd name="T24" fmla="*/ 1258 w 1312"/>
                <a:gd name="T25" fmla="*/ 295 h 1344"/>
                <a:gd name="T26" fmla="*/ 1105 w 1312"/>
                <a:gd name="T27" fmla="*/ 199 h 1344"/>
                <a:gd name="T28" fmla="*/ 1023 w 1312"/>
                <a:gd name="T29" fmla="*/ 234 h 1344"/>
                <a:gd name="T30" fmla="*/ 991 w 1312"/>
                <a:gd name="T31" fmla="*/ 121 h 1344"/>
                <a:gd name="T32" fmla="*/ 817 w 1312"/>
                <a:gd name="T33" fmla="*/ 1 h 1344"/>
                <a:gd name="T34" fmla="*/ 555 w 1312"/>
                <a:gd name="T35" fmla="*/ 0 h 1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2"/>
                <a:gd name="T55" fmla="*/ 0 h 1344"/>
                <a:gd name="T56" fmla="*/ 1312 w 1312"/>
                <a:gd name="T57" fmla="*/ 1344 h 1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2" h="1344">
                  <a:moveTo>
                    <a:pt x="555" y="0"/>
                  </a:moveTo>
                  <a:lnTo>
                    <a:pt x="380" y="409"/>
                  </a:lnTo>
                  <a:lnTo>
                    <a:pt x="29" y="205"/>
                  </a:lnTo>
                  <a:lnTo>
                    <a:pt x="58" y="409"/>
                  </a:lnTo>
                  <a:lnTo>
                    <a:pt x="351" y="643"/>
                  </a:lnTo>
                  <a:lnTo>
                    <a:pt x="0" y="731"/>
                  </a:lnTo>
                  <a:lnTo>
                    <a:pt x="0" y="1052"/>
                  </a:lnTo>
                  <a:lnTo>
                    <a:pt x="263" y="1344"/>
                  </a:lnTo>
                  <a:lnTo>
                    <a:pt x="643" y="906"/>
                  </a:lnTo>
                  <a:lnTo>
                    <a:pt x="876" y="1169"/>
                  </a:lnTo>
                  <a:lnTo>
                    <a:pt x="1198" y="847"/>
                  </a:lnTo>
                  <a:lnTo>
                    <a:pt x="1312" y="592"/>
                  </a:lnTo>
                  <a:lnTo>
                    <a:pt x="1258" y="295"/>
                  </a:lnTo>
                  <a:lnTo>
                    <a:pt x="1105" y="199"/>
                  </a:lnTo>
                  <a:lnTo>
                    <a:pt x="1023" y="234"/>
                  </a:lnTo>
                  <a:lnTo>
                    <a:pt x="991" y="121"/>
                  </a:lnTo>
                  <a:lnTo>
                    <a:pt x="817" y="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10" name="Freeform 15"/>
            <p:cNvSpPr>
              <a:spLocks/>
            </p:cNvSpPr>
            <p:nvPr/>
          </p:nvSpPr>
          <p:spPr bwMode="auto">
            <a:xfrm>
              <a:off x="3753" y="1846"/>
              <a:ext cx="963" cy="1440"/>
            </a:xfrm>
            <a:custGeom>
              <a:avLst/>
              <a:gdLst>
                <a:gd name="T0" fmla="*/ 1 w 1582"/>
                <a:gd name="T1" fmla="*/ 1 h 2367"/>
                <a:gd name="T2" fmla="*/ 1 w 1582"/>
                <a:gd name="T3" fmla="*/ 1 h 2367"/>
                <a:gd name="T4" fmla="*/ 1 w 1582"/>
                <a:gd name="T5" fmla="*/ 1 h 2367"/>
                <a:gd name="T6" fmla="*/ 0 w 1582"/>
                <a:gd name="T7" fmla="*/ 1 h 2367"/>
                <a:gd name="T8" fmla="*/ 1 w 1582"/>
                <a:gd name="T9" fmla="*/ 0 h 2367"/>
                <a:gd name="T10" fmla="*/ 1 w 1582"/>
                <a:gd name="T11" fmla="*/ 1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2"/>
                <a:gd name="T19" fmla="*/ 0 h 2367"/>
                <a:gd name="T20" fmla="*/ 1582 w 1582"/>
                <a:gd name="T21" fmla="*/ 2367 h 2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2" h="2367">
                  <a:moveTo>
                    <a:pt x="1339" y="687"/>
                  </a:moveTo>
                  <a:lnTo>
                    <a:pt x="1582" y="1943"/>
                  </a:lnTo>
                  <a:lnTo>
                    <a:pt x="250" y="2367"/>
                  </a:lnTo>
                  <a:lnTo>
                    <a:pt x="0" y="1263"/>
                  </a:lnTo>
                  <a:lnTo>
                    <a:pt x="305" y="0"/>
                  </a:lnTo>
                  <a:lnTo>
                    <a:pt x="1339" y="68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11" name="Line 16"/>
            <p:cNvSpPr>
              <a:spLocks noChangeShapeType="1"/>
            </p:cNvSpPr>
            <p:nvPr/>
          </p:nvSpPr>
          <p:spPr bwMode="auto">
            <a:xfrm>
              <a:off x="3586" y="1618"/>
              <a:ext cx="1338" cy="8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12" name="Freeform 17"/>
            <p:cNvSpPr>
              <a:spLocks/>
            </p:cNvSpPr>
            <p:nvPr/>
          </p:nvSpPr>
          <p:spPr bwMode="auto">
            <a:xfrm>
              <a:off x="4129" y="1963"/>
              <a:ext cx="435" cy="315"/>
            </a:xfrm>
            <a:custGeom>
              <a:avLst/>
              <a:gdLst>
                <a:gd name="T0" fmla="*/ 0 w 435"/>
                <a:gd name="T1" fmla="*/ 6 h 315"/>
                <a:gd name="T2" fmla="*/ 147 w 435"/>
                <a:gd name="T3" fmla="*/ 0 h 315"/>
                <a:gd name="T4" fmla="*/ 171 w 435"/>
                <a:gd name="T5" fmla="*/ 120 h 315"/>
                <a:gd name="T6" fmla="*/ 285 w 435"/>
                <a:gd name="T7" fmla="*/ 195 h 315"/>
                <a:gd name="T8" fmla="*/ 417 w 435"/>
                <a:gd name="T9" fmla="*/ 135 h 315"/>
                <a:gd name="T10" fmla="*/ 435 w 435"/>
                <a:gd name="T11" fmla="*/ 315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315"/>
                <a:gd name="T20" fmla="*/ 435 w 435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315">
                  <a:moveTo>
                    <a:pt x="0" y="6"/>
                  </a:moveTo>
                  <a:lnTo>
                    <a:pt x="147" y="0"/>
                  </a:lnTo>
                  <a:lnTo>
                    <a:pt x="171" y="120"/>
                  </a:lnTo>
                  <a:lnTo>
                    <a:pt x="285" y="195"/>
                  </a:lnTo>
                  <a:lnTo>
                    <a:pt x="417" y="135"/>
                  </a:lnTo>
                  <a:lnTo>
                    <a:pt x="435" y="3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81600" y="4133850"/>
            <a:ext cx="1779588" cy="2344738"/>
            <a:chOff x="428" y="1407"/>
            <a:chExt cx="1404" cy="1851"/>
          </a:xfrm>
        </p:grpSpPr>
        <p:sp>
          <p:nvSpPr>
            <p:cNvPr id="37905" name="Freeform 18"/>
            <p:cNvSpPr>
              <a:spLocks/>
            </p:cNvSpPr>
            <p:nvPr/>
          </p:nvSpPr>
          <p:spPr bwMode="auto">
            <a:xfrm>
              <a:off x="428" y="1706"/>
              <a:ext cx="876" cy="1344"/>
            </a:xfrm>
            <a:custGeom>
              <a:avLst/>
              <a:gdLst>
                <a:gd name="T0" fmla="*/ 555 w 876"/>
                <a:gd name="T1" fmla="*/ 0 h 1344"/>
                <a:gd name="T2" fmla="*/ 380 w 876"/>
                <a:gd name="T3" fmla="*/ 409 h 1344"/>
                <a:gd name="T4" fmla="*/ 29 w 876"/>
                <a:gd name="T5" fmla="*/ 205 h 1344"/>
                <a:gd name="T6" fmla="*/ 58 w 876"/>
                <a:gd name="T7" fmla="*/ 409 h 1344"/>
                <a:gd name="T8" fmla="*/ 351 w 876"/>
                <a:gd name="T9" fmla="*/ 643 h 1344"/>
                <a:gd name="T10" fmla="*/ 0 w 876"/>
                <a:gd name="T11" fmla="*/ 731 h 1344"/>
                <a:gd name="T12" fmla="*/ 0 w 876"/>
                <a:gd name="T13" fmla="*/ 1052 h 1344"/>
                <a:gd name="T14" fmla="*/ 263 w 876"/>
                <a:gd name="T15" fmla="*/ 1344 h 1344"/>
                <a:gd name="T16" fmla="*/ 643 w 876"/>
                <a:gd name="T17" fmla="*/ 906 h 1344"/>
                <a:gd name="T18" fmla="*/ 876 w 876"/>
                <a:gd name="T19" fmla="*/ 1169 h 1344"/>
                <a:gd name="T20" fmla="*/ 595 w 876"/>
                <a:gd name="T21" fmla="*/ 4 h 1344"/>
                <a:gd name="T22" fmla="*/ 555 w 876"/>
                <a:gd name="T23" fmla="*/ 0 h 13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6"/>
                <a:gd name="T37" fmla="*/ 0 h 1344"/>
                <a:gd name="T38" fmla="*/ 876 w 876"/>
                <a:gd name="T39" fmla="*/ 1344 h 13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6" h="1344">
                  <a:moveTo>
                    <a:pt x="555" y="0"/>
                  </a:moveTo>
                  <a:lnTo>
                    <a:pt x="380" y="409"/>
                  </a:lnTo>
                  <a:lnTo>
                    <a:pt x="29" y="205"/>
                  </a:lnTo>
                  <a:lnTo>
                    <a:pt x="58" y="409"/>
                  </a:lnTo>
                  <a:lnTo>
                    <a:pt x="351" y="643"/>
                  </a:lnTo>
                  <a:lnTo>
                    <a:pt x="0" y="731"/>
                  </a:lnTo>
                  <a:lnTo>
                    <a:pt x="0" y="1052"/>
                  </a:lnTo>
                  <a:lnTo>
                    <a:pt x="263" y="1344"/>
                  </a:lnTo>
                  <a:lnTo>
                    <a:pt x="643" y="906"/>
                  </a:lnTo>
                  <a:lnTo>
                    <a:pt x="876" y="1169"/>
                  </a:lnTo>
                  <a:lnTo>
                    <a:pt x="595" y="4"/>
                  </a:lnTo>
                  <a:lnTo>
                    <a:pt x="555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06" name="Freeform 19"/>
            <p:cNvSpPr>
              <a:spLocks/>
            </p:cNvSpPr>
            <p:nvPr/>
          </p:nvSpPr>
          <p:spPr bwMode="auto">
            <a:xfrm>
              <a:off x="691" y="1707"/>
              <a:ext cx="1049" cy="1343"/>
            </a:xfrm>
            <a:custGeom>
              <a:avLst/>
              <a:gdLst>
                <a:gd name="T0" fmla="*/ 0 w 1049"/>
                <a:gd name="T1" fmla="*/ 1343 h 1343"/>
                <a:gd name="T2" fmla="*/ 380 w 1049"/>
                <a:gd name="T3" fmla="*/ 905 h 1343"/>
                <a:gd name="T4" fmla="*/ 613 w 1049"/>
                <a:gd name="T5" fmla="*/ 1168 h 1343"/>
                <a:gd name="T6" fmla="*/ 935 w 1049"/>
                <a:gd name="T7" fmla="*/ 846 h 1343"/>
                <a:gd name="T8" fmla="*/ 1049 w 1049"/>
                <a:gd name="T9" fmla="*/ 591 h 1343"/>
                <a:gd name="T10" fmla="*/ 995 w 1049"/>
                <a:gd name="T11" fmla="*/ 294 h 1343"/>
                <a:gd name="T12" fmla="*/ 842 w 1049"/>
                <a:gd name="T13" fmla="*/ 198 h 1343"/>
                <a:gd name="T14" fmla="*/ 760 w 1049"/>
                <a:gd name="T15" fmla="*/ 233 h 1343"/>
                <a:gd name="T16" fmla="*/ 728 w 1049"/>
                <a:gd name="T17" fmla="*/ 120 h 1343"/>
                <a:gd name="T18" fmla="*/ 554 w 1049"/>
                <a:gd name="T19" fmla="*/ 0 h 1343"/>
                <a:gd name="T20" fmla="*/ 326 w 1049"/>
                <a:gd name="T21" fmla="*/ 3 h 1343"/>
                <a:gd name="T22" fmla="*/ 0 w 1049"/>
                <a:gd name="T23" fmla="*/ 1343 h 13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9"/>
                <a:gd name="T37" fmla="*/ 0 h 1343"/>
                <a:gd name="T38" fmla="*/ 1049 w 1049"/>
                <a:gd name="T39" fmla="*/ 1343 h 13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9" h="1343">
                  <a:moveTo>
                    <a:pt x="0" y="1343"/>
                  </a:moveTo>
                  <a:lnTo>
                    <a:pt x="380" y="905"/>
                  </a:lnTo>
                  <a:lnTo>
                    <a:pt x="613" y="1168"/>
                  </a:lnTo>
                  <a:lnTo>
                    <a:pt x="935" y="846"/>
                  </a:lnTo>
                  <a:lnTo>
                    <a:pt x="1049" y="591"/>
                  </a:lnTo>
                  <a:lnTo>
                    <a:pt x="995" y="294"/>
                  </a:lnTo>
                  <a:lnTo>
                    <a:pt x="842" y="198"/>
                  </a:lnTo>
                  <a:lnTo>
                    <a:pt x="760" y="233"/>
                  </a:lnTo>
                  <a:lnTo>
                    <a:pt x="728" y="120"/>
                  </a:lnTo>
                  <a:lnTo>
                    <a:pt x="554" y="0"/>
                  </a:lnTo>
                  <a:lnTo>
                    <a:pt x="326" y="3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07" name="Freeform 20"/>
            <p:cNvSpPr>
              <a:spLocks/>
            </p:cNvSpPr>
            <p:nvPr/>
          </p:nvSpPr>
          <p:spPr bwMode="auto">
            <a:xfrm>
              <a:off x="869" y="1584"/>
              <a:ext cx="963" cy="1440"/>
            </a:xfrm>
            <a:custGeom>
              <a:avLst/>
              <a:gdLst>
                <a:gd name="T0" fmla="*/ 1 w 1582"/>
                <a:gd name="T1" fmla="*/ 1 h 2367"/>
                <a:gd name="T2" fmla="*/ 1 w 1582"/>
                <a:gd name="T3" fmla="*/ 1 h 2367"/>
                <a:gd name="T4" fmla="*/ 1 w 1582"/>
                <a:gd name="T5" fmla="*/ 1 h 2367"/>
                <a:gd name="T6" fmla="*/ 0 w 1582"/>
                <a:gd name="T7" fmla="*/ 1 h 2367"/>
                <a:gd name="T8" fmla="*/ 1 w 1582"/>
                <a:gd name="T9" fmla="*/ 0 h 2367"/>
                <a:gd name="T10" fmla="*/ 1 w 1582"/>
                <a:gd name="T11" fmla="*/ 1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2"/>
                <a:gd name="T19" fmla="*/ 0 h 2367"/>
                <a:gd name="T20" fmla="*/ 1582 w 1582"/>
                <a:gd name="T21" fmla="*/ 2367 h 2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2" h="2367">
                  <a:moveTo>
                    <a:pt x="1339" y="687"/>
                  </a:moveTo>
                  <a:lnTo>
                    <a:pt x="1582" y="1943"/>
                  </a:lnTo>
                  <a:lnTo>
                    <a:pt x="250" y="2367"/>
                  </a:lnTo>
                  <a:lnTo>
                    <a:pt x="0" y="1263"/>
                  </a:lnTo>
                  <a:lnTo>
                    <a:pt x="305" y="0"/>
                  </a:lnTo>
                  <a:lnTo>
                    <a:pt x="1339" y="68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08" name="Line 21"/>
            <p:cNvSpPr>
              <a:spLocks noChangeShapeType="1"/>
            </p:cNvSpPr>
            <p:nvPr/>
          </p:nvSpPr>
          <p:spPr bwMode="auto">
            <a:xfrm flipH="1">
              <a:off x="645" y="1407"/>
              <a:ext cx="444" cy="18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278688" y="4362450"/>
            <a:ext cx="1446212" cy="2190750"/>
            <a:chOff x="691" y="1584"/>
            <a:chExt cx="1141" cy="1728"/>
          </a:xfrm>
        </p:grpSpPr>
        <p:sp>
          <p:nvSpPr>
            <p:cNvPr id="37901" name="Freeform 25"/>
            <p:cNvSpPr>
              <a:spLocks/>
            </p:cNvSpPr>
            <p:nvPr/>
          </p:nvSpPr>
          <p:spPr bwMode="auto">
            <a:xfrm>
              <a:off x="691" y="1707"/>
              <a:ext cx="1049" cy="1343"/>
            </a:xfrm>
            <a:custGeom>
              <a:avLst/>
              <a:gdLst>
                <a:gd name="T0" fmla="*/ 0 w 1049"/>
                <a:gd name="T1" fmla="*/ 1343 h 1343"/>
                <a:gd name="T2" fmla="*/ 380 w 1049"/>
                <a:gd name="T3" fmla="*/ 905 h 1343"/>
                <a:gd name="T4" fmla="*/ 613 w 1049"/>
                <a:gd name="T5" fmla="*/ 1168 h 1343"/>
                <a:gd name="T6" fmla="*/ 935 w 1049"/>
                <a:gd name="T7" fmla="*/ 846 h 1343"/>
                <a:gd name="T8" fmla="*/ 1049 w 1049"/>
                <a:gd name="T9" fmla="*/ 591 h 1343"/>
                <a:gd name="T10" fmla="*/ 995 w 1049"/>
                <a:gd name="T11" fmla="*/ 294 h 1343"/>
                <a:gd name="T12" fmla="*/ 842 w 1049"/>
                <a:gd name="T13" fmla="*/ 198 h 1343"/>
                <a:gd name="T14" fmla="*/ 760 w 1049"/>
                <a:gd name="T15" fmla="*/ 233 h 1343"/>
                <a:gd name="T16" fmla="*/ 728 w 1049"/>
                <a:gd name="T17" fmla="*/ 120 h 1343"/>
                <a:gd name="T18" fmla="*/ 554 w 1049"/>
                <a:gd name="T19" fmla="*/ 0 h 1343"/>
                <a:gd name="T20" fmla="*/ 326 w 1049"/>
                <a:gd name="T21" fmla="*/ 3 h 1343"/>
                <a:gd name="T22" fmla="*/ 0 w 1049"/>
                <a:gd name="T23" fmla="*/ 1343 h 13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9"/>
                <a:gd name="T37" fmla="*/ 0 h 1343"/>
                <a:gd name="T38" fmla="*/ 1049 w 1049"/>
                <a:gd name="T39" fmla="*/ 1343 h 13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9" h="1343">
                  <a:moveTo>
                    <a:pt x="0" y="1343"/>
                  </a:moveTo>
                  <a:lnTo>
                    <a:pt x="380" y="905"/>
                  </a:lnTo>
                  <a:lnTo>
                    <a:pt x="613" y="1168"/>
                  </a:lnTo>
                  <a:lnTo>
                    <a:pt x="935" y="846"/>
                  </a:lnTo>
                  <a:lnTo>
                    <a:pt x="1049" y="591"/>
                  </a:lnTo>
                  <a:lnTo>
                    <a:pt x="995" y="294"/>
                  </a:lnTo>
                  <a:lnTo>
                    <a:pt x="842" y="198"/>
                  </a:lnTo>
                  <a:lnTo>
                    <a:pt x="760" y="233"/>
                  </a:lnTo>
                  <a:lnTo>
                    <a:pt x="728" y="120"/>
                  </a:lnTo>
                  <a:lnTo>
                    <a:pt x="554" y="0"/>
                  </a:lnTo>
                  <a:lnTo>
                    <a:pt x="326" y="3"/>
                  </a:lnTo>
                  <a:lnTo>
                    <a:pt x="0" y="134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02" name="Freeform 26"/>
            <p:cNvSpPr>
              <a:spLocks/>
            </p:cNvSpPr>
            <p:nvPr/>
          </p:nvSpPr>
          <p:spPr bwMode="auto">
            <a:xfrm>
              <a:off x="864" y="1707"/>
              <a:ext cx="876" cy="1168"/>
            </a:xfrm>
            <a:custGeom>
              <a:avLst/>
              <a:gdLst>
                <a:gd name="T0" fmla="*/ 90 w 876"/>
                <a:gd name="T1" fmla="*/ 1035 h 1168"/>
                <a:gd name="T2" fmla="*/ 207 w 876"/>
                <a:gd name="T3" fmla="*/ 905 h 1168"/>
                <a:gd name="T4" fmla="*/ 440 w 876"/>
                <a:gd name="T5" fmla="*/ 1168 h 1168"/>
                <a:gd name="T6" fmla="*/ 762 w 876"/>
                <a:gd name="T7" fmla="*/ 846 h 1168"/>
                <a:gd name="T8" fmla="*/ 876 w 876"/>
                <a:gd name="T9" fmla="*/ 591 h 1168"/>
                <a:gd name="T10" fmla="*/ 822 w 876"/>
                <a:gd name="T11" fmla="*/ 294 h 1168"/>
                <a:gd name="T12" fmla="*/ 669 w 876"/>
                <a:gd name="T13" fmla="*/ 198 h 1168"/>
                <a:gd name="T14" fmla="*/ 587 w 876"/>
                <a:gd name="T15" fmla="*/ 233 h 1168"/>
                <a:gd name="T16" fmla="*/ 555 w 876"/>
                <a:gd name="T17" fmla="*/ 120 h 1168"/>
                <a:gd name="T18" fmla="*/ 381 w 876"/>
                <a:gd name="T19" fmla="*/ 0 h 1168"/>
                <a:gd name="T20" fmla="*/ 153 w 876"/>
                <a:gd name="T21" fmla="*/ 3 h 1168"/>
                <a:gd name="T22" fmla="*/ 0 w 876"/>
                <a:gd name="T23" fmla="*/ 645 h 1168"/>
                <a:gd name="T24" fmla="*/ 90 w 876"/>
                <a:gd name="T25" fmla="*/ 1035 h 1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6"/>
                <a:gd name="T40" fmla="*/ 0 h 1168"/>
                <a:gd name="T41" fmla="*/ 876 w 876"/>
                <a:gd name="T42" fmla="*/ 1168 h 1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6" h="1168">
                  <a:moveTo>
                    <a:pt x="90" y="1035"/>
                  </a:moveTo>
                  <a:lnTo>
                    <a:pt x="207" y="905"/>
                  </a:lnTo>
                  <a:lnTo>
                    <a:pt x="440" y="1168"/>
                  </a:lnTo>
                  <a:lnTo>
                    <a:pt x="762" y="846"/>
                  </a:lnTo>
                  <a:lnTo>
                    <a:pt x="876" y="591"/>
                  </a:lnTo>
                  <a:lnTo>
                    <a:pt x="822" y="294"/>
                  </a:lnTo>
                  <a:lnTo>
                    <a:pt x="669" y="198"/>
                  </a:lnTo>
                  <a:lnTo>
                    <a:pt x="587" y="233"/>
                  </a:lnTo>
                  <a:lnTo>
                    <a:pt x="555" y="120"/>
                  </a:lnTo>
                  <a:lnTo>
                    <a:pt x="381" y="0"/>
                  </a:lnTo>
                  <a:lnTo>
                    <a:pt x="153" y="3"/>
                  </a:lnTo>
                  <a:lnTo>
                    <a:pt x="0" y="645"/>
                  </a:lnTo>
                  <a:lnTo>
                    <a:pt x="90" y="1035"/>
                  </a:lnTo>
                  <a:close/>
                </a:path>
              </a:pathLst>
            </a:cu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03" name="Freeform 27"/>
            <p:cNvSpPr>
              <a:spLocks/>
            </p:cNvSpPr>
            <p:nvPr/>
          </p:nvSpPr>
          <p:spPr bwMode="auto">
            <a:xfrm>
              <a:off x="869" y="1584"/>
              <a:ext cx="963" cy="1440"/>
            </a:xfrm>
            <a:custGeom>
              <a:avLst/>
              <a:gdLst>
                <a:gd name="T0" fmla="*/ 1 w 1582"/>
                <a:gd name="T1" fmla="*/ 1 h 2367"/>
                <a:gd name="T2" fmla="*/ 1 w 1582"/>
                <a:gd name="T3" fmla="*/ 1 h 2367"/>
                <a:gd name="T4" fmla="*/ 1 w 1582"/>
                <a:gd name="T5" fmla="*/ 1 h 2367"/>
                <a:gd name="T6" fmla="*/ 0 w 1582"/>
                <a:gd name="T7" fmla="*/ 1 h 2367"/>
                <a:gd name="T8" fmla="*/ 1 w 1582"/>
                <a:gd name="T9" fmla="*/ 0 h 2367"/>
                <a:gd name="T10" fmla="*/ 1 w 1582"/>
                <a:gd name="T11" fmla="*/ 1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2"/>
                <a:gd name="T19" fmla="*/ 0 h 2367"/>
                <a:gd name="T20" fmla="*/ 1582 w 1582"/>
                <a:gd name="T21" fmla="*/ 2367 h 2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2" h="2367">
                  <a:moveTo>
                    <a:pt x="1339" y="687"/>
                  </a:moveTo>
                  <a:lnTo>
                    <a:pt x="1582" y="1943"/>
                  </a:lnTo>
                  <a:lnTo>
                    <a:pt x="250" y="2367"/>
                  </a:lnTo>
                  <a:lnTo>
                    <a:pt x="0" y="1263"/>
                  </a:lnTo>
                  <a:lnTo>
                    <a:pt x="305" y="0"/>
                  </a:lnTo>
                  <a:lnTo>
                    <a:pt x="1339" y="68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04" name="Line 28"/>
            <p:cNvSpPr>
              <a:spLocks noChangeShapeType="1"/>
            </p:cNvSpPr>
            <p:nvPr/>
          </p:nvSpPr>
          <p:spPr bwMode="auto">
            <a:xfrm>
              <a:off x="816" y="2136"/>
              <a:ext cx="261" cy="1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92125" y="4157663"/>
            <a:ext cx="2073275" cy="2095500"/>
            <a:chOff x="310" y="2619"/>
            <a:chExt cx="1306" cy="1320"/>
          </a:xfrm>
        </p:grpSpPr>
        <p:sp>
          <p:nvSpPr>
            <p:cNvPr id="37897" name="Freeform 11"/>
            <p:cNvSpPr>
              <a:spLocks/>
            </p:cNvSpPr>
            <p:nvPr/>
          </p:nvSpPr>
          <p:spPr bwMode="auto">
            <a:xfrm>
              <a:off x="310" y="2845"/>
              <a:ext cx="1047" cy="1073"/>
            </a:xfrm>
            <a:custGeom>
              <a:avLst/>
              <a:gdLst>
                <a:gd name="T0" fmla="*/ 8 w 1312"/>
                <a:gd name="T1" fmla="*/ 0 h 1344"/>
                <a:gd name="T2" fmla="*/ 5 w 1312"/>
                <a:gd name="T3" fmla="*/ 6 h 1344"/>
                <a:gd name="T4" fmla="*/ 2 w 1312"/>
                <a:gd name="T5" fmla="*/ 3 h 1344"/>
                <a:gd name="T6" fmla="*/ 2 w 1312"/>
                <a:gd name="T7" fmla="*/ 6 h 1344"/>
                <a:gd name="T8" fmla="*/ 5 w 1312"/>
                <a:gd name="T9" fmla="*/ 9 h 1344"/>
                <a:gd name="T10" fmla="*/ 0 w 1312"/>
                <a:gd name="T11" fmla="*/ 10 h 1344"/>
                <a:gd name="T12" fmla="*/ 0 w 1312"/>
                <a:gd name="T13" fmla="*/ 15 h 1344"/>
                <a:gd name="T14" fmla="*/ 4 w 1312"/>
                <a:gd name="T15" fmla="*/ 19 h 1344"/>
                <a:gd name="T16" fmla="*/ 9 w 1312"/>
                <a:gd name="T17" fmla="*/ 13 h 1344"/>
                <a:gd name="T18" fmla="*/ 12 w 1312"/>
                <a:gd name="T19" fmla="*/ 16 h 1344"/>
                <a:gd name="T20" fmla="*/ 17 w 1312"/>
                <a:gd name="T21" fmla="*/ 12 h 1344"/>
                <a:gd name="T22" fmla="*/ 18 w 1312"/>
                <a:gd name="T23" fmla="*/ 8 h 1344"/>
                <a:gd name="T24" fmla="*/ 17 w 1312"/>
                <a:gd name="T25" fmla="*/ 2 h 1344"/>
                <a:gd name="T26" fmla="*/ 14 w 1312"/>
                <a:gd name="T27" fmla="*/ 3 h 1344"/>
                <a:gd name="T28" fmla="*/ 14 w 1312"/>
                <a:gd name="T29" fmla="*/ 0 h 1344"/>
                <a:gd name="T30" fmla="*/ 8 w 1312"/>
                <a:gd name="T31" fmla="*/ 0 h 13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2"/>
                <a:gd name="T49" fmla="*/ 0 h 1344"/>
                <a:gd name="T50" fmla="*/ 1312 w 1312"/>
                <a:gd name="T51" fmla="*/ 1344 h 13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2" h="1344">
                  <a:moveTo>
                    <a:pt x="555" y="0"/>
                  </a:moveTo>
                  <a:lnTo>
                    <a:pt x="380" y="409"/>
                  </a:lnTo>
                  <a:lnTo>
                    <a:pt x="29" y="205"/>
                  </a:lnTo>
                  <a:lnTo>
                    <a:pt x="58" y="409"/>
                  </a:lnTo>
                  <a:lnTo>
                    <a:pt x="351" y="643"/>
                  </a:lnTo>
                  <a:lnTo>
                    <a:pt x="0" y="731"/>
                  </a:lnTo>
                  <a:lnTo>
                    <a:pt x="0" y="1052"/>
                  </a:lnTo>
                  <a:lnTo>
                    <a:pt x="263" y="1344"/>
                  </a:lnTo>
                  <a:lnTo>
                    <a:pt x="643" y="906"/>
                  </a:lnTo>
                  <a:lnTo>
                    <a:pt x="876" y="1169"/>
                  </a:lnTo>
                  <a:lnTo>
                    <a:pt x="1198" y="847"/>
                  </a:lnTo>
                  <a:lnTo>
                    <a:pt x="1312" y="592"/>
                  </a:lnTo>
                  <a:lnTo>
                    <a:pt x="1231" y="133"/>
                  </a:lnTo>
                  <a:lnTo>
                    <a:pt x="1023" y="234"/>
                  </a:lnTo>
                  <a:lnTo>
                    <a:pt x="964" y="0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898" name="Freeform 12"/>
            <p:cNvSpPr>
              <a:spLocks/>
            </p:cNvSpPr>
            <p:nvPr/>
          </p:nvSpPr>
          <p:spPr bwMode="auto">
            <a:xfrm>
              <a:off x="662" y="2748"/>
              <a:ext cx="769" cy="1149"/>
            </a:xfrm>
            <a:custGeom>
              <a:avLst/>
              <a:gdLst>
                <a:gd name="T0" fmla="*/ 0 w 1582"/>
                <a:gd name="T1" fmla="*/ 0 h 2367"/>
                <a:gd name="T2" fmla="*/ 0 w 1582"/>
                <a:gd name="T3" fmla="*/ 0 h 2367"/>
                <a:gd name="T4" fmla="*/ 0 w 1582"/>
                <a:gd name="T5" fmla="*/ 0 h 2367"/>
                <a:gd name="T6" fmla="*/ 0 w 1582"/>
                <a:gd name="T7" fmla="*/ 0 h 2367"/>
                <a:gd name="T8" fmla="*/ 0 w 1582"/>
                <a:gd name="T9" fmla="*/ 0 h 2367"/>
                <a:gd name="T10" fmla="*/ 0 w 1582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2"/>
                <a:gd name="T19" fmla="*/ 0 h 2367"/>
                <a:gd name="T20" fmla="*/ 1582 w 1582"/>
                <a:gd name="T21" fmla="*/ 2367 h 2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2" h="2367">
                  <a:moveTo>
                    <a:pt x="1339" y="687"/>
                  </a:moveTo>
                  <a:lnTo>
                    <a:pt x="1582" y="1943"/>
                  </a:lnTo>
                  <a:lnTo>
                    <a:pt x="250" y="2367"/>
                  </a:lnTo>
                  <a:lnTo>
                    <a:pt x="0" y="1263"/>
                  </a:lnTo>
                  <a:lnTo>
                    <a:pt x="305" y="0"/>
                  </a:lnTo>
                  <a:lnTo>
                    <a:pt x="1339" y="68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899" name="Freeform 13"/>
            <p:cNvSpPr>
              <a:spLocks/>
            </p:cNvSpPr>
            <p:nvPr/>
          </p:nvSpPr>
          <p:spPr bwMode="auto">
            <a:xfrm>
              <a:off x="1293" y="2796"/>
              <a:ext cx="323" cy="529"/>
            </a:xfrm>
            <a:custGeom>
              <a:avLst/>
              <a:gdLst>
                <a:gd name="T0" fmla="*/ 0 w 405"/>
                <a:gd name="T1" fmla="*/ 3 h 663"/>
                <a:gd name="T2" fmla="*/ 6 w 405"/>
                <a:gd name="T3" fmla="*/ 0 h 663"/>
                <a:gd name="T4" fmla="*/ 2 w 405"/>
                <a:gd name="T5" fmla="*/ 9 h 663"/>
                <a:gd name="T6" fmla="*/ 0 60000 65536"/>
                <a:gd name="T7" fmla="*/ 0 60000 65536"/>
                <a:gd name="T8" fmla="*/ 0 60000 65536"/>
                <a:gd name="T9" fmla="*/ 0 w 405"/>
                <a:gd name="T10" fmla="*/ 0 h 663"/>
                <a:gd name="T11" fmla="*/ 405 w 405"/>
                <a:gd name="T12" fmla="*/ 663 h 6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" h="663">
                  <a:moveTo>
                    <a:pt x="0" y="195"/>
                  </a:moveTo>
                  <a:lnTo>
                    <a:pt x="405" y="0"/>
                  </a:lnTo>
                  <a:lnTo>
                    <a:pt x="81" y="66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900" name="Line 30"/>
            <p:cNvSpPr>
              <a:spLocks noChangeShapeType="1"/>
            </p:cNvSpPr>
            <p:nvPr/>
          </p:nvSpPr>
          <p:spPr bwMode="auto">
            <a:xfrm>
              <a:off x="1224" y="2619"/>
              <a:ext cx="264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Outcodes</a:t>
            </a:r>
            <a:endParaRPr lang="en-US" altLang="ko-KR" sz="2000" smtClean="0">
              <a:ea typeface="굴림" panose="020B0600000101010101" pitchFamily="50" charset="-127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87500"/>
            <a:ext cx="5448300" cy="5067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The Cohen-Sutherland clipping algorithm uses </a:t>
            </a:r>
            <a:r>
              <a:rPr lang="en-US" altLang="ko-KR" smtClean="0">
                <a:solidFill>
                  <a:srgbClr val="FF0000"/>
                </a:solidFill>
                <a:ea typeface="굴림" panose="020B0600000101010101" pitchFamily="50" charset="-127"/>
              </a:rPr>
              <a:t>outcodes</a:t>
            </a:r>
            <a:r>
              <a:rPr lang="en-US" altLang="ko-KR" smtClean="0">
                <a:ea typeface="굴림" panose="020B0600000101010101" pitchFamily="50" charset="-127"/>
              </a:rPr>
              <a:t> to quickly determine the visibility of a primitive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An outcode is created for each vertex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It is a bit vector with a bit set for each plane the vertex is outside of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Works for any convex region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2646363" y="-33338"/>
            <a:ext cx="5521325" cy="3943351"/>
            <a:chOff x="0" y="2484"/>
            <a:chExt cx="3478" cy="2484"/>
          </a:xfrm>
        </p:grpSpPr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0" y="2484"/>
              <a:ext cx="3478" cy="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0" y="2484"/>
              <a:ext cx="324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pic>
        <p:nvPicPr>
          <p:cNvPr id="39941" name="Picture 7" descr="Outco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89718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Class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Understand clipping and culling </a:t>
            </a:r>
          </a:p>
          <a:p>
            <a:r>
              <a:rPr lang="en-US" altLang="ko-KR" dirty="0" smtClean="0">
                <a:ea typeface="굴림" panose="020B0600000101010101" pitchFamily="50" charset="-127"/>
              </a:rPr>
              <a:t>Understand view-frustum, back-face culling, and hierarchical culling methods</a:t>
            </a:r>
          </a:p>
          <a:p>
            <a:r>
              <a:rPr lang="en-US" altLang="ko-KR" dirty="0" smtClean="0">
                <a:ea typeface="굴림" panose="020B0600000101010101" pitchFamily="50" charset="-127"/>
              </a:rPr>
              <a:t>Know various possibilities to perform culling and clipping in the rendering </a:t>
            </a:r>
            <a:r>
              <a:rPr lang="en-US" altLang="ko-KR" dirty="0" smtClean="0">
                <a:ea typeface="굴림" panose="020B0600000101010101" pitchFamily="50" charset="-127"/>
              </a:rPr>
              <a:t>pipeline</a:t>
            </a: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Related chapter: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Ch</a:t>
            </a:r>
            <a:r>
              <a:rPr lang="en-US" altLang="ko-KR" dirty="0" smtClean="0">
                <a:ea typeface="굴림" panose="020B0600000101010101" pitchFamily="50" charset="-127"/>
              </a:rPr>
              <a:t>. 6: Clipping and Culling</a:t>
            </a:r>
            <a:endParaRPr lang="en-US" altLang="ko-KR" dirty="0" smtClean="0">
              <a:ea typeface="굴림" panose="020B0600000101010101" pitchFamily="50" charset="-127"/>
            </a:endParaRPr>
          </a:p>
          <a:p>
            <a:endParaRPr lang="en-US" altLang="ko-KR" sz="2000" dirty="0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Outcode for Lines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" y="1587500"/>
            <a:ext cx="8318500" cy="50673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ko-KR" sz="24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(outcode1 OR outcode2) == 0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ko-KR" sz="1800" smtClean="0">
                <a:ea typeface="굴림" panose="020B0600000101010101" pitchFamily="50" charset="-127"/>
              </a:rPr>
              <a:t>line segment is inside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z="24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(outcode1 AND outcode2) != 0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ko-KR" sz="1800" smtClean="0">
                <a:ea typeface="굴림" panose="020B0600000101010101" pitchFamily="50" charset="-127"/>
              </a:rPr>
              <a:t>line segment is totally outside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z="24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(outcode1 AND outcode2) == 0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ko-KR" sz="1800" smtClean="0">
                <a:ea typeface="굴림" panose="020B0600000101010101" pitchFamily="50" charset="-127"/>
              </a:rPr>
              <a:t>line segment potentially crosses clip region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ko-KR" sz="1800" smtClean="0">
                <a:ea typeface="굴림" panose="020B0600000101010101" pitchFamily="50" charset="-127"/>
              </a:rPr>
              <a:t>at planes indicated by set bits in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ko-KR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(outcode1 XOR outcode2) </a:t>
            </a:r>
            <a:endParaRPr lang="en-US" altLang="ko-KR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False positive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Some line segments that are classified as potentially crossing the clip region actually don’t</a:t>
            </a:r>
          </a:p>
        </p:txBody>
      </p:sp>
      <p:pic>
        <p:nvPicPr>
          <p:cNvPr id="41988" name="Picture 4" descr="Outco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560513"/>
            <a:ext cx="3165475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Outcodes for Triangles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75FF"/>
              </a:buClr>
              <a:buFont typeface="Arial" panose="020B0604020202020204" pitchFamily="34" charset="0"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Combine outcodes from vertices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75FF"/>
              </a:buClr>
              <a:buFont typeface="Arial" panose="020B0604020202020204" pitchFamily="34" charset="0"/>
              <a:buNone/>
            </a:pPr>
            <a:endParaRPr lang="en-US" altLang="ko-KR" sz="2000"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75FF"/>
              </a:buClr>
              <a:buFont typeface="Arial" panose="020B0604020202020204" pitchFamily="34" charset="0"/>
              <a:buNone/>
            </a:pPr>
            <a:r>
              <a:rPr lang="en-US" altLang="ko-KR" sz="200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(outcode1 OR outcode2 OR outcode3) == 0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75FF"/>
              </a:buClr>
              <a:buFont typeface="Arial" panose="020B0604020202020204" pitchFamily="34" charset="0"/>
              <a:buNone/>
            </a:pPr>
            <a:r>
              <a:rPr lang="en-US" altLang="ko-KR" sz="1800" b="0">
                <a:latin typeface="Arial" panose="020B0604020202020204" pitchFamily="34" charset="0"/>
                <a:ea typeface="굴림" panose="020B0600000101010101" pitchFamily="50" charset="-127"/>
              </a:rPr>
              <a:t>triangle is inside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75FF"/>
              </a:buClr>
              <a:buFont typeface="Arial" panose="020B0604020202020204" pitchFamily="34" charset="0"/>
              <a:buNone/>
            </a:pPr>
            <a:r>
              <a:rPr lang="en-US" altLang="ko-KR" sz="200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(outcode1 AND outcode2 AND outcode3) != 0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75FF"/>
              </a:buClr>
              <a:buFont typeface="Arial" panose="020B0604020202020204" pitchFamily="34" charset="0"/>
              <a:buNone/>
            </a:pPr>
            <a:r>
              <a:rPr lang="en-US" altLang="ko-KR" sz="1800" b="0">
                <a:latin typeface="Arial" panose="020B0604020202020204" pitchFamily="34" charset="0"/>
                <a:ea typeface="굴림" panose="020B0600000101010101" pitchFamily="50" charset="-127"/>
              </a:rPr>
              <a:t>triangle is outside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75FF"/>
              </a:buClr>
              <a:buFont typeface="Arial" panose="020B0604020202020204" pitchFamily="34" charset="0"/>
              <a:buNone/>
            </a:pPr>
            <a:r>
              <a:rPr lang="en-US" altLang="ko-KR" sz="200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(outcode1 AND outcode2 AND outcode3) == 0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75FF"/>
              </a:buClr>
              <a:buFont typeface="Arial" panose="020B0604020202020204" pitchFamily="34" charset="0"/>
              <a:buNone/>
            </a:pPr>
            <a:r>
              <a:rPr lang="en-US" altLang="ko-KR" sz="1800" b="0">
                <a:latin typeface="Arial" panose="020B0604020202020204" pitchFamily="34" charset="0"/>
                <a:ea typeface="굴림" panose="020B0600000101010101" pitchFamily="50" charset="-127"/>
              </a:rPr>
              <a:t>triangle potentially crosses clip region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75FF"/>
              </a:buClr>
              <a:buFont typeface="Arial" panose="020B0604020202020204" pitchFamily="34" charset="0"/>
              <a:buNone/>
            </a:pPr>
            <a:endParaRPr lang="en-US" altLang="ko-KR" sz="1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Clipping in the Pipeline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6687" y="1501537"/>
                <a:ext cx="13567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87" y="1501537"/>
                <a:ext cx="1356718" cy="369332"/>
              </a:xfrm>
              <a:prstGeom prst="rect">
                <a:avLst/>
              </a:prstGeom>
              <a:blipFill>
                <a:blip r:embed="rId2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8847" y="3666769"/>
                <a:ext cx="1743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47" y="3666769"/>
                <a:ext cx="1743746" cy="369332"/>
              </a:xfrm>
              <a:prstGeom prst="rect">
                <a:avLst/>
              </a:prstGeom>
              <a:blipFill>
                <a:blip r:embed="rId3"/>
                <a:stretch>
                  <a:fillRect t="-3333" b="-4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75" y="5864114"/>
                <a:ext cx="30683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′, 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′, 1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5" y="5864114"/>
                <a:ext cx="3068340" cy="369332"/>
              </a:xfrm>
              <a:prstGeom prst="rect">
                <a:avLst/>
              </a:prstGeom>
              <a:blipFill>
                <a:blip r:embed="rId4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350379" y="4500549"/>
            <a:ext cx="2490471" cy="919401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/>
              <a:t>Homogeneous divide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49810" y="2330761"/>
            <a:ext cx="2490471" cy="919401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/>
              <a:t>Various transformations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8" idx="0"/>
          </p:cNvCxnSpPr>
          <p:nvPr/>
        </p:nvCxnSpPr>
        <p:spPr bwMode="auto">
          <a:xfrm>
            <a:off x="1595046" y="1870869"/>
            <a:ext cx="0" cy="45989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8" idx="2"/>
            <a:endCxn id="5" idx="0"/>
          </p:cNvCxnSpPr>
          <p:nvPr/>
        </p:nvCxnSpPr>
        <p:spPr bwMode="auto">
          <a:xfrm flipH="1">
            <a:off x="1590720" y="3250162"/>
            <a:ext cx="4326" cy="41660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 bwMode="auto">
          <a:xfrm>
            <a:off x="1590720" y="4036101"/>
            <a:ext cx="4895" cy="46444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7" idx="2"/>
            <a:endCxn id="6" idx="0"/>
          </p:cNvCxnSpPr>
          <p:nvPr/>
        </p:nvCxnSpPr>
        <p:spPr bwMode="auto">
          <a:xfrm flipH="1">
            <a:off x="1587945" y="5419950"/>
            <a:ext cx="7670" cy="44416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563602" y="6311987"/>
            <a:ext cx="4895" cy="46444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074276" y="1633922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Option 1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28711" y="3620602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Option 2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74276" y="5900293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Option 3</a:t>
            </a:r>
            <a:endParaRPr lang="ko-KR" alt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4989983" y="4582114"/>
            <a:ext cx="2273300" cy="2275886"/>
            <a:chOff x="5778500" y="3880835"/>
            <a:chExt cx="3048000" cy="2895600"/>
          </a:xfrm>
        </p:grpSpPr>
        <p:sp>
          <p:nvSpPr>
            <p:cNvPr id="74" name="Line 17"/>
            <p:cNvSpPr>
              <a:spLocks noChangeShapeType="1"/>
            </p:cNvSpPr>
            <p:nvPr/>
          </p:nvSpPr>
          <p:spPr bwMode="auto">
            <a:xfrm>
              <a:off x="7302500" y="3880835"/>
              <a:ext cx="0" cy="2895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 flipV="1">
              <a:off x="7302500" y="4336448"/>
              <a:ext cx="0" cy="2301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>
              <a:off x="7302500" y="6077935"/>
              <a:ext cx="0" cy="2857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7" name="Line 18"/>
            <p:cNvSpPr>
              <a:spLocks noChangeShapeType="1"/>
            </p:cNvSpPr>
            <p:nvPr/>
          </p:nvSpPr>
          <p:spPr bwMode="auto">
            <a:xfrm>
              <a:off x="5778500" y="5328635"/>
              <a:ext cx="304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78" name="Line 14"/>
            <p:cNvSpPr>
              <a:spLocks noChangeShapeType="1"/>
            </p:cNvSpPr>
            <p:nvPr/>
          </p:nvSpPr>
          <p:spPr bwMode="auto">
            <a:xfrm flipH="1">
              <a:off x="6299200" y="5328635"/>
              <a:ext cx="2428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>
              <a:off x="8051800" y="5328635"/>
              <a:ext cx="27463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80" name="Rectangle 12"/>
            <p:cNvSpPr>
              <a:spLocks noChangeArrowheads="1"/>
            </p:cNvSpPr>
            <p:nvPr/>
          </p:nvSpPr>
          <p:spPr bwMode="auto">
            <a:xfrm>
              <a:off x="6540500" y="4566635"/>
              <a:ext cx="1524000" cy="152400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81" name="Text Box 19"/>
            <p:cNvSpPr txBox="1">
              <a:spLocks noChangeArrowheads="1"/>
            </p:cNvSpPr>
            <p:nvPr/>
          </p:nvSpPr>
          <p:spPr bwMode="auto">
            <a:xfrm>
              <a:off x="6609682" y="4787162"/>
              <a:ext cx="381001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it-IT" altLang="ko-KR" sz="2400" b="0" dirty="0">
                  <a:latin typeface="Arial" panose="020B0604020202020204" pitchFamily="34" charset="0"/>
                  <a:ea typeface="굴림" panose="020B0600000101010101" pitchFamily="50" charset="-127"/>
                </a:rPr>
                <a:t>-1</a:t>
              </a:r>
              <a:endParaRPr lang="en-US" altLang="ko-KR" sz="2400" b="0" dirty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82" name="Text Box 20"/>
            <p:cNvSpPr txBox="1">
              <a:spLocks noChangeArrowheads="1"/>
            </p:cNvSpPr>
            <p:nvPr/>
          </p:nvSpPr>
          <p:spPr bwMode="auto">
            <a:xfrm>
              <a:off x="7688397" y="4787162"/>
              <a:ext cx="477571" cy="58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it-IT" altLang="ko-KR" sz="2400" b="0" dirty="0">
                  <a:latin typeface="Arial" panose="020B0604020202020204" pitchFamily="34" charset="0"/>
                  <a:ea typeface="굴림" panose="020B0600000101010101" pitchFamily="50" charset="-127"/>
                </a:rPr>
                <a:t>1</a:t>
              </a:r>
              <a:endParaRPr lang="en-US" altLang="ko-KR" sz="2400" b="0" dirty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7470023" y="4520597"/>
              <a:ext cx="274638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it-IT" altLang="ko-KR" sz="2400" b="0" dirty="0">
                  <a:latin typeface="Arial" panose="020B0604020202020204" pitchFamily="34" charset="0"/>
                  <a:ea typeface="굴림" panose="020B0600000101010101" pitchFamily="50" charset="-127"/>
                </a:rPr>
                <a:t>1</a:t>
              </a:r>
              <a:endParaRPr lang="en-US" altLang="ko-KR" sz="2400" b="0" dirty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84" name="Text Box 22"/>
            <p:cNvSpPr txBox="1">
              <a:spLocks noChangeArrowheads="1"/>
            </p:cNvSpPr>
            <p:nvPr/>
          </p:nvSpPr>
          <p:spPr bwMode="auto">
            <a:xfrm>
              <a:off x="7376946" y="5553199"/>
              <a:ext cx="381001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it-IT" altLang="ko-KR" sz="2400" b="0" dirty="0">
                  <a:latin typeface="Arial" panose="020B0604020202020204" pitchFamily="34" charset="0"/>
                  <a:ea typeface="굴림" panose="020B0600000101010101" pitchFamily="50" charset="-127"/>
                </a:rPr>
                <a:t>-1</a:t>
              </a:r>
              <a:endParaRPr lang="en-US" altLang="ko-KR" sz="2400" b="0" dirty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089671" y="1316569"/>
            <a:ext cx="1811192" cy="1760498"/>
            <a:chOff x="5520824" y="1634192"/>
            <a:chExt cx="1811192" cy="1760498"/>
          </a:xfrm>
        </p:grpSpPr>
        <p:sp>
          <p:nvSpPr>
            <p:cNvPr id="65" name="Line 6"/>
            <p:cNvSpPr>
              <a:spLocks noChangeShapeType="1"/>
            </p:cNvSpPr>
            <p:nvPr/>
          </p:nvSpPr>
          <p:spPr bwMode="auto">
            <a:xfrm flipH="1" flipV="1">
              <a:off x="5557632" y="1858467"/>
              <a:ext cx="1774384" cy="261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 flipH="1" flipV="1">
              <a:off x="5541132" y="1863653"/>
              <a:ext cx="992538" cy="1531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67" name="AutoShape 4"/>
            <p:cNvSpPr>
              <a:spLocks noChangeArrowheads="1"/>
            </p:cNvSpPr>
            <p:nvPr/>
          </p:nvSpPr>
          <p:spPr bwMode="auto">
            <a:xfrm rot="7341766">
              <a:off x="5610527" y="1710759"/>
              <a:ext cx="1493441" cy="134030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253 w 21600"/>
                <a:gd name="T13" fmla="*/ 6253 h 21600"/>
                <a:gd name="T14" fmla="*/ 15347 w 21600"/>
                <a:gd name="T15" fmla="*/ 15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906" y="21600"/>
                  </a:lnTo>
                  <a:lnTo>
                    <a:pt x="1269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5520824" y="1829946"/>
              <a:ext cx="85039" cy="868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6927131" y="2751680"/>
              <a:ext cx="172615" cy="1166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 flipV="1">
              <a:off x="6557786" y="1797537"/>
              <a:ext cx="21577" cy="19834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H="1">
              <a:off x="5940940" y="2724455"/>
              <a:ext cx="167538" cy="11019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 flipH="1" flipV="1">
              <a:off x="5659171" y="1914212"/>
              <a:ext cx="123115" cy="9982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840843" y="3597296"/>
            <a:ext cx="4120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What is the best place?</a:t>
            </a:r>
          </a:p>
          <a:p>
            <a:r>
              <a:rPr lang="en-US" altLang="ko-KR" dirty="0"/>
              <a:t>	</a:t>
            </a:r>
            <a:r>
              <a:rPr lang="en-US" altLang="ko-KR" dirty="0" smtClean="0"/>
              <a:t>- Option 2 (clip space)</a:t>
            </a:r>
            <a:endParaRPr lang="ko-KR" altLang="en-US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7725103" y="6069724"/>
            <a:ext cx="2033752" cy="94593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-1603308" y="6385034"/>
            <a:ext cx="2033752" cy="94593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View Frustum Clipping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435100"/>
            <a:ext cx="8318500" cy="50673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Points in projective space need to be clipped </a:t>
            </a:r>
            <a:r>
              <a:rPr lang="en-US" altLang="ko-KR" sz="2400" u="sng" smtClean="0">
                <a:ea typeface="굴림" panose="020B0600000101010101" pitchFamily="50" charset="-127"/>
              </a:rPr>
              <a:t>before</a:t>
            </a:r>
            <a:r>
              <a:rPr lang="en-US" altLang="ko-KR" sz="2400" smtClean="0">
                <a:ea typeface="굴림" panose="020B0600000101010101" pitchFamily="50" charset="-127"/>
              </a:rPr>
              <a:t> projection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Primitives that straddle the z=0 plane “flip” around infinity when projected</a:t>
            </a:r>
          </a:p>
          <a:p>
            <a:endParaRPr lang="en-US" altLang="ko-KR" sz="2400" smtClean="0">
              <a:ea typeface="굴림" panose="020B0600000101010101" pitchFamily="50" charset="-127"/>
            </a:endParaRPr>
          </a:p>
        </p:txBody>
      </p:sp>
      <p:sp>
        <p:nvSpPr>
          <p:cNvPr id="48132" name="AutoShape 23"/>
          <p:cNvSpPr>
            <a:spLocks noChangeArrowheads="1"/>
          </p:cNvSpPr>
          <p:nvPr/>
        </p:nvSpPr>
        <p:spPr bwMode="auto">
          <a:xfrm>
            <a:off x="1741488" y="3048000"/>
            <a:ext cx="5421312" cy="1066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39 w 21600"/>
              <a:gd name="T13" fmla="*/ 4039 h 21600"/>
              <a:gd name="T14" fmla="*/ 17561 w 21600"/>
              <a:gd name="T15" fmla="*/ 175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478" y="21600"/>
                </a:lnTo>
                <a:lnTo>
                  <a:pt x="1712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>
            <a:off x="2868613" y="4113213"/>
            <a:ext cx="316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4408488" y="5586413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2579688" y="5637213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 flipH="1" flipV="1">
            <a:off x="4179888" y="3427413"/>
            <a:ext cx="1100137" cy="320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22922" name="Line 10"/>
          <p:cNvSpPr>
            <a:spLocks noChangeShapeType="1"/>
          </p:cNvSpPr>
          <p:nvPr/>
        </p:nvSpPr>
        <p:spPr bwMode="auto">
          <a:xfrm flipH="1" flipV="1">
            <a:off x="4167188" y="3414713"/>
            <a:ext cx="307975" cy="222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22924" name="Line 12"/>
          <p:cNvSpPr>
            <a:spLocks noChangeShapeType="1"/>
          </p:cNvSpPr>
          <p:nvPr/>
        </p:nvSpPr>
        <p:spPr bwMode="auto">
          <a:xfrm flipH="1" flipV="1">
            <a:off x="3255963" y="4110038"/>
            <a:ext cx="2038350" cy="254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8139" name="Line 15"/>
          <p:cNvSpPr>
            <a:spLocks noChangeShapeType="1"/>
          </p:cNvSpPr>
          <p:nvPr/>
        </p:nvSpPr>
        <p:spPr bwMode="auto">
          <a:xfrm flipH="1" flipV="1">
            <a:off x="1735138" y="3030538"/>
            <a:ext cx="2722562" cy="261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8140" name="Line 16"/>
          <p:cNvSpPr>
            <a:spLocks noChangeShapeType="1"/>
          </p:cNvSpPr>
          <p:nvPr/>
        </p:nvSpPr>
        <p:spPr bwMode="auto">
          <a:xfrm flipV="1">
            <a:off x="4457700" y="3074988"/>
            <a:ext cx="2665413" cy="256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8141" name="Line 18"/>
          <p:cNvSpPr>
            <a:spLocks noChangeShapeType="1"/>
          </p:cNvSpPr>
          <p:nvPr/>
        </p:nvSpPr>
        <p:spPr bwMode="auto">
          <a:xfrm>
            <a:off x="4170363" y="3422650"/>
            <a:ext cx="749300" cy="2192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8142" name="Line 19"/>
          <p:cNvSpPr>
            <a:spLocks noChangeShapeType="1"/>
          </p:cNvSpPr>
          <p:nvPr/>
        </p:nvSpPr>
        <p:spPr bwMode="auto">
          <a:xfrm>
            <a:off x="4930775" y="5614988"/>
            <a:ext cx="363538" cy="1023937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8143" name="Oval 8"/>
          <p:cNvSpPr>
            <a:spLocks noChangeArrowheads="1"/>
          </p:cNvSpPr>
          <p:nvPr/>
        </p:nvSpPr>
        <p:spPr bwMode="auto">
          <a:xfrm>
            <a:off x="4100513" y="3360738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>
            <a:off x="3265488" y="4114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22933" name="Line 21"/>
          <p:cNvSpPr>
            <a:spLocks noChangeShapeType="1"/>
          </p:cNvSpPr>
          <p:nvPr/>
        </p:nvSpPr>
        <p:spPr bwMode="auto">
          <a:xfrm>
            <a:off x="2859088" y="4116388"/>
            <a:ext cx="407987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22926" name="Oval 14"/>
          <p:cNvSpPr>
            <a:spLocks noChangeArrowheads="1"/>
          </p:cNvSpPr>
          <p:nvPr/>
        </p:nvSpPr>
        <p:spPr bwMode="auto">
          <a:xfrm>
            <a:off x="3208338" y="4044950"/>
            <a:ext cx="127000" cy="127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22936" name="Line 24"/>
          <p:cNvSpPr>
            <a:spLocks noChangeShapeType="1"/>
          </p:cNvSpPr>
          <p:nvPr/>
        </p:nvSpPr>
        <p:spPr bwMode="auto">
          <a:xfrm flipV="1">
            <a:off x="4495800" y="4103688"/>
            <a:ext cx="120650" cy="15351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22937" name="Line 25"/>
          <p:cNvSpPr>
            <a:spLocks noChangeShapeType="1"/>
          </p:cNvSpPr>
          <p:nvPr/>
        </p:nvSpPr>
        <p:spPr bwMode="auto">
          <a:xfrm flipV="1">
            <a:off x="4495800" y="4092575"/>
            <a:ext cx="436563" cy="15462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22938" name="Line 26"/>
          <p:cNvSpPr>
            <a:spLocks noChangeShapeType="1"/>
          </p:cNvSpPr>
          <p:nvPr/>
        </p:nvSpPr>
        <p:spPr bwMode="auto">
          <a:xfrm flipV="1">
            <a:off x="4495800" y="4114800"/>
            <a:ext cx="76200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22939" name="Line 27"/>
          <p:cNvSpPr>
            <a:spLocks noChangeShapeType="1"/>
          </p:cNvSpPr>
          <p:nvPr/>
        </p:nvSpPr>
        <p:spPr bwMode="auto">
          <a:xfrm flipV="1">
            <a:off x="4495800" y="4103688"/>
            <a:ext cx="1133475" cy="15351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4259263" y="4105275"/>
            <a:ext cx="177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22940" name="Oval 28"/>
          <p:cNvSpPr>
            <a:spLocks noChangeArrowheads="1"/>
          </p:cNvSpPr>
          <p:nvPr/>
        </p:nvSpPr>
        <p:spPr bwMode="auto">
          <a:xfrm>
            <a:off x="4762500" y="5245100"/>
            <a:ext cx="127000" cy="1270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22941" name="Oval 29"/>
          <p:cNvSpPr>
            <a:spLocks noChangeArrowheads="1"/>
          </p:cNvSpPr>
          <p:nvPr/>
        </p:nvSpPr>
        <p:spPr bwMode="auto">
          <a:xfrm>
            <a:off x="5984875" y="4044950"/>
            <a:ext cx="127000" cy="127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4189413" y="4043363"/>
            <a:ext cx="127000" cy="127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8155" name="Text Box 30"/>
          <p:cNvSpPr txBox="1">
            <a:spLocks noChangeArrowheads="1"/>
          </p:cNvSpPr>
          <p:nvPr/>
        </p:nvSpPr>
        <p:spPr bwMode="auto">
          <a:xfrm>
            <a:off x="3833813" y="5546725"/>
            <a:ext cx="585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eye</a:t>
            </a:r>
          </a:p>
        </p:txBody>
      </p:sp>
      <p:graphicFrame>
        <p:nvGraphicFramePr>
          <p:cNvPr id="48156" name="Object 2"/>
          <p:cNvGraphicFramePr>
            <a:graphicFrameLocks noChangeAspect="1"/>
          </p:cNvGraphicFramePr>
          <p:nvPr/>
        </p:nvGraphicFramePr>
        <p:xfrm>
          <a:off x="6553200" y="5486400"/>
          <a:ext cx="660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Equation" r:id="rId4" imgW="660113" imgH="266584" progId="Equation.DSMT4">
                  <p:embed/>
                </p:oleObj>
              </mc:Choice>
              <mc:Fallback>
                <p:oleObj name="Equation" r:id="rId4" imgW="660113" imgH="266584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486400"/>
                        <a:ext cx="6604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7" name="Text Box 32"/>
          <p:cNvSpPr txBox="1">
            <a:spLocks noChangeArrowheads="1"/>
          </p:cNvSpPr>
          <p:nvPr/>
        </p:nvSpPr>
        <p:spPr bwMode="auto">
          <a:xfrm>
            <a:off x="6167438" y="3886200"/>
            <a:ext cx="1452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near plane</a:t>
            </a:r>
          </a:p>
        </p:txBody>
      </p:sp>
      <p:sp>
        <p:nvSpPr>
          <p:cNvPr id="48158" name="Text Box 33"/>
          <p:cNvSpPr txBox="1">
            <a:spLocks noChangeArrowheads="1"/>
          </p:cNvSpPr>
          <p:nvPr/>
        </p:nvSpPr>
        <p:spPr bwMode="auto">
          <a:xfrm>
            <a:off x="4652963" y="3200400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view frustum</a:t>
            </a:r>
          </a:p>
        </p:txBody>
      </p:sp>
      <p:sp>
        <p:nvSpPr>
          <p:cNvPr id="48159" name="Text Box 35"/>
          <p:cNvSpPr txBox="1">
            <a:spLocks noChangeArrowheads="1"/>
          </p:cNvSpPr>
          <p:nvPr/>
        </p:nvSpPr>
        <p:spPr bwMode="auto">
          <a:xfrm>
            <a:off x="2743200" y="3124200"/>
            <a:ext cx="1073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  <a:t>project then</a:t>
            </a:r>
            <a:b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  <a:t>draw gives you</a:t>
            </a:r>
            <a:b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  <a:t>this</a:t>
            </a:r>
          </a:p>
        </p:txBody>
      </p:sp>
      <p:sp>
        <p:nvSpPr>
          <p:cNvPr id="48160" name="Line 36"/>
          <p:cNvSpPr>
            <a:spLocks noChangeShapeType="1"/>
          </p:cNvSpPr>
          <p:nvPr/>
        </p:nvSpPr>
        <p:spPr bwMode="auto">
          <a:xfrm>
            <a:off x="3505200" y="3657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8161" name="Text Box 37"/>
          <p:cNvSpPr txBox="1">
            <a:spLocks noChangeArrowheads="1"/>
          </p:cNvSpPr>
          <p:nvPr/>
        </p:nvSpPr>
        <p:spPr bwMode="auto">
          <a:xfrm>
            <a:off x="1295400" y="4495800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  <a:t>we don’t want</a:t>
            </a:r>
            <a:b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  <a:t>to see this part</a:t>
            </a:r>
          </a:p>
        </p:txBody>
      </p:sp>
      <p:sp>
        <p:nvSpPr>
          <p:cNvPr id="48162" name="Line 38"/>
          <p:cNvSpPr>
            <a:spLocks noChangeShapeType="1"/>
          </p:cNvSpPr>
          <p:nvPr/>
        </p:nvSpPr>
        <p:spPr bwMode="auto">
          <a:xfrm flipV="1">
            <a:off x="2438400" y="41148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8163" name="Text Box 39"/>
          <p:cNvSpPr txBox="1">
            <a:spLocks noChangeArrowheads="1"/>
          </p:cNvSpPr>
          <p:nvPr/>
        </p:nvSpPr>
        <p:spPr bwMode="auto">
          <a:xfrm>
            <a:off x="5287963" y="5105400"/>
            <a:ext cx="960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  <a:t>clipped point</a:t>
            </a:r>
          </a:p>
        </p:txBody>
      </p:sp>
      <p:sp>
        <p:nvSpPr>
          <p:cNvPr id="48164" name="Line 40"/>
          <p:cNvSpPr>
            <a:spLocks noChangeShapeType="1"/>
          </p:cNvSpPr>
          <p:nvPr/>
        </p:nvSpPr>
        <p:spPr bwMode="auto">
          <a:xfrm flipH="1">
            <a:off x="4899025" y="5257800"/>
            <a:ext cx="43497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6" grpId="0" animBg="1"/>
      <p:bldP spid="422940" grpId="0" animBg="1"/>
      <p:bldP spid="422941" grpId="0" animBg="1"/>
      <p:bldP spid="4229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Clipping in the Clip Space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NDC simplify view frustum clipping</a:t>
            </a:r>
          </a:p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Clip after applying projection matrix, but before the divide by w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panose="020B0600000101010101" pitchFamily="50" charset="-127"/>
              </a:rPr>
              <a:t>clip coordinates</a:t>
            </a:r>
          </a:p>
          <a:p>
            <a:pPr>
              <a:lnSpc>
                <a:spcPct val="90000"/>
              </a:lnSpc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it-IT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it-IT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it-IT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it-IT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it-IT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it-IT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r>
              <a:rPr lang="it-IT" altLang="ko-KR" sz="2400" smtClean="0">
                <a:ea typeface="굴림" panose="020B0600000101010101" pitchFamily="50" charset="-127"/>
              </a:rPr>
              <a:t>Easy in/out test and interpolation</a:t>
            </a:r>
            <a:endParaRPr lang="en-US" altLang="ko-KR" sz="2400" smtClean="0">
              <a:ea typeface="굴림" panose="020B0600000101010101" pitchFamily="50" charset="-127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685800" y="5451475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>
            <a:off x="762000" y="3394075"/>
            <a:ext cx="4114800" cy="2057400"/>
          </a:xfrm>
          <a:custGeom>
            <a:avLst/>
            <a:gdLst>
              <a:gd name="T0" fmla="*/ 0 w 2592"/>
              <a:gd name="T1" fmla="*/ 0 h 1296"/>
              <a:gd name="T2" fmla="*/ 2147483646 w 2592"/>
              <a:gd name="T3" fmla="*/ 2147483646 h 1296"/>
              <a:gd name="T4" fmla="*/ 2147483646 w 2592"/>
              <a:gd name="T5" fmla="*/ 0 h 1296"/>
              <a:gd name="T6" fmla="*/ 0 60000 65536"/>
              <a:gd name="T7" fmla="*/ 0 60000 65536"/>
              <a:gd name="T8" fmla="*/ 0 60000 65536"/>
              <a:gd name="T9" fmla="*/ 0 w 2592"/>
              <a:gd name="T10" fmla="*/ 0 h 1296"/>
              <a:gd name="T11" fmla="*/ 2592 w 2592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1296">
                <a:moveTo>
                  <a:pt x="0" y="0"/>
                </a:moveTo>
                <a:lnTo>
                  <a:pt x="1296" y="1296"/>
                </a:lnTo>
                <a:lnTo>
                  <a:pt x="2592" y="0"/>
                </a:lnTo>
              </a:path>
            </a:pathLst>
          </a:cu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 flipV="1">
            <a:off x="2820988" y="3390900"/>
            <a:ext cx="0" cy="207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0183" name="Line 10"/>
          <p:cNvSpPr>
            <a:spLocks noChangeShapeType="1"/>
          </p:cNvSpPr>
          <p:nvPr/>
        </p:nvSpPr>
        <p:spPr bwMode="auto">
          <a:xfrm>
            <a:off x="685800" y="4384675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3889375" y="4383088"/>
            <a:ext cx="0" cy="10683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1752600" y="4384675"/>
            <a:ext cx="0" cy="10683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50186" name="Text Box 13"/>
          <p:cNvSpPr txBox="1">
            <a:spLocks noChangeArrowheads="1"/>
          </p:cNvSpPr>
          <p:nvPr/>
        </p:nvSpPr>
        <p:spPr bwMode="auto">
          <a:xfrm>
            <a:off x="1701800" y="5435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-1</a:t>
            </a:r>
            <a:endParaRPr lang="en-US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0187" name="Text Box 14"/>
          <p:cNvSpPr txBox="1">
            <a:spLocks noChangeArrowheads="1"/>
          </p:cNvSpPr>
          <p:nvPr/>
        </p:nvSpPr>
        <p:spPr bwMode="auto">
          <a:xfrm>
            <a:off x="3941763" y="5435600"/>
            <a:ext cx="27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1</a:t>
            </a:r>
            <a:endParaRPr lang="en-US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0188" name="Text Box 15"/>
          <p:cNvSpPr txBox="1">
            <a:spLocks noChangeArrowheads="1"/>
          </p:cNvSpPr>
          <p:nvPr/>
        </p:nvSpPr>
        <p:spPr bwMode="auto">
          <a:xfrm>
            <a:off x="4937125" y="52228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x</a:t>
            </a:r>
            <a:endParaRPr lang="en-US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0189" name="Text Box 17"/>
          <p:cNvSpPr txBox="1">
            <a:spLocks noChangeArrowheads="1"/>
          </p:cNvSpPr>
          <p:nvPr/>
        </p:nvSpPr>
        <p:spPr bwMode="auto">
          <a:xfrm>
            <a:off x="2633663" y="29718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w</a:t>
            </a:r>
            <a:endParaRPr lang="en-US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50190" name="Object 2"/>
          <p:cNvGraphicFramePr>
            <a:graphicFrameLocks noChangeAspect="1"/>
          </p:cNvGraphicFramePr>
          <p:nvPr/>
        </p:nvGraphicFramePr>
        <p:xfrm>
          <a:off x="5029200" y="4232275"/>
          <a:ext cx="596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Equation" r:id="rId4" imgW="596641" imgH="253890" progId="Equation.DSMT4">
                  <p:embed/>
                </p:oleObj>
              </mc:Choice>
              <mc:Fallback>
                <p:oleObj name="Equation" r:id="rId4" imgW="596641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32275"/>
                        <a:ext cx="5969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3"/>
          <p:cNvGraphicFramePr>
            <a:graphicFrameLocks noChangeAspect="1"/>
          </p:cNvGraphicFramePr>
          <p:nvPr/>
        </p:nvGraphicFramePr>
        <p:xfrm>
          <a:off x="3822700" y="3505200"/>
          <a:ext cx="647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name="Equation" r:id="rId6" imgW="647419" imgH="203112" progId="Equation.DSMT4">
                  <p:embed/>
                </p:oleObj>
              </mc:Choice>
              <mc:Fallback>
                <p:oleObj name="Equation" r:id="rId6" imgW="64741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505200"/>
                        <a:ext cx="647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2" name="Object 4"/>
          <p:cNvGraphicFramePr>
            <a:graphicFrameLocks noChangeAspect="1"/>
          </p:cNvGraphicFramePr>
          <p:nvPr/>
        </p:nvGraphicFramePr>
        <p:xfrm>
          <a:off x="1193800" y="3505200"/>
          <a:ext cx="825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Equation" r:id="rId8" imgW="825500" imgH="203200" progId="Equation.DSMT4">
                  <p:embed/>
                </p:oleObj>
              </mc:Choice>
              <mc:Fallback>
                <p:oleObj name="Equation" r:id="rId8" imgW="8255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505200"/>
                        <a:ext cx="825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3" name="Object 5"/>
          <p:cNvGraphicFramePr>
            <a:graphicFrameLocks noChangeAspect="1"/>
          </p:cNvGraphicFramePr>
          <p:nvPr/>
        </p:nvGraphicFramePr>
        <p:xfrm>
          <a:off x="812800" y="3048000"/>
          <a:ext cx="1308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9" name="Equation" r:id="rId10" imgW="1307532" imgH="215806" progId="Equation.DSMT4">
                  <p:embed/>
                </p:oleObj>
              </mc:Choice>
              <mc:Fallback>
                <p:oleObj name="Equation" r:id="rId10" imgW="1307532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048000"/>
                        <a:ext cx="13081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4" name="Line 23"/>
          <p:cNvSpPr>
            <a:spLocks noChangeShapeType="1"/>
          </p:cNvSpPr>
          <p:nvPr/>
        </p:nvSpPr>
        <p:spPr bwMode="auto">
          <a:xfrm>
            <a:off x="1752600" y="4384675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50195" name="Line 24"/>
          <p:cNvSpPr>
            <a:spLocks noChangeShapeType="1"/>
          </p:cNvSpPr>
          <p:nvPr/>
        </p:nvSpPr>
        <p:spPr bwMode="auto">
          <a:xfrm>
            <a:off x="2097088" y="3289300"/>
            <a:ext cx="392112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433179" name="Object 6"/>
          <p:cNvGraphicFramePr>
            <a:graphicFrameLocks noChangeAspect="1"/>
          </p:cNvGraphicFramePr>
          <p:nvPr/>
        </p:nvGraphicFramePr>
        <p:xfrm>
          <a:off x="4648200" y="3683000"/>
          <a:ext cx="317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Equation" r:id="rId12" imgW="317362" imgH="418918" progId="Equation.DSMT4">
                  <p:embed/>
                </p:oleObj>
              </mc:Choice>
              <mc:Fallback>
                <p:oleObj name="Equation" r:id="rId12" imgW="317362" imgH="41891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317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81" name="Object 7"/>
          <p:cNvGraphicFramePr>
            <a:graphicFrameLocks noChangeAspect="1"/>
          </p:cNvGraphicFramePr>
          <p:nvPr/>
        </p:nvGraphicFramePr>
        <p:xfrm>
          <a:off x="6007100" y="3355975"/>
          <a:ext cx="29083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1" name="Equation" r:id="rId14" imgW="2908300" imgH="1803400" progId="Equation.DSMT4">
                  <p:embed/>
                </p:oleObj>
              </mc:Choice>
              <mc:Fallback>
                <p:oleObj name="Equation" r:id="rId14" imgW="2908300" imgH="1803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355975"/>
                        <a:ext cx="29083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82" name="Line 30"/>
          <p:cNvSpPr>
            <a:spLocks noChangeShapeType="1"/>
          </p:cNvSpPr>
          <p:nvPr/>
        </p:nvSpPr>
        <p:spPr bwMode="auto">
          <a:xfrm>
            <a:off x="3479800" y="3810000"/>
            <a:ext cx="1143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33183" name="Oval 31"/>
          <p:cNvSpPr>
            <a:spLocks noChangeArrowheads="1"/>
          </p:cNvSpPr>
          <p:nvPr/>
        </p:nvSpPr>
        <p:spPr bwMode="auto">
          <a:xfrm>
            <a:off x="3382963" y="3711575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33184" name="Oval 32"/>
          <p:cNvSpPr>
            <a:spLocks noChangeArrowheads="1"/>
          </p:cNvSpPr>
          <p:nvPr/>
        </p:nvSpPr>
        <p:spPr bwMode="auto">
          <a:xfrm>
            <a:off x="4573588" y="4670425"/>
            <a:ext cx="127000" cy="127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433185" name="Object 8"/>
          <p:cNvGraphicFramePr>
            <a:graphicFrameLocks noChangeAspect="1"/>
          </p:cNvGraphicFramePr>
          <p:nvPr/>
        </p:nvGraphicFramePr>
        <p:xfrm>
          <a:off x="3035300" y="3613150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name="Equation" r:id="rId16" imgW="291973" imgH="355446" progId="Equation.DSMT4">
                  <p:embed/>
                </p:oleObj>
              </mc:Choice>
              <mc:Fallback>
                <p:oleObj name="Equation" r:id="rId16" imgW="291973" imgH="3554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613150"/>
                        <a:ext cx="29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86" name="Object 9"/>
          <p:cNvGraphicFramePr>
            <a:graphicFrameLocks noChangeAspect="1"/>
          </p:cNvGraphicFramePr>
          <p:nvPr/>
        </p:nvGraphicFramePr>
        <p:xfrm>
          <a:off x="4622800" y="4806950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3" name="Equation" r:id="rId18" imgW="228501" imgH="342751" progId="Equation.DSMT4">
                  <p:embed/>
                </p:oleObj>
              </mc:Choice>
              <mc:Fallback>
                <p:oleObj name="Equation" r:id="rId18" imgW="228501" imgH="34275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4806950"/>
                        <a:ext cx="22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87" name="Oval 35"/>
          <p:cNvSpPr>
            <a:spLocks noChangeArrowheads="1"/>
          </p:cNvSpPr>
          <p:nvPr/>
        </p:nvSpPr>
        <p:spPr bwMode="auto">
          <a:xfrm>
            <a:off x="3946525" y="4184650"/>
            <a:ext cx="127000" cy="1270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83" grpId="0" animBg="1"/>
      <p:bldP spid="433184" grpId="0" animBg="1"/>
      <p:bldP spid="4331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ko-KR" sz="3600" smtClean="0">
                <a:ea typeface="굴림" panose="020B0600000101010101" pitchFamily="50" charset="-127"/>
              </a:rPr>
              <a:t>Culling and Clipping in the</a:t>
            </a:r>
            <a:br>
              <a:rPr lang="it-IT" altLang="ko-KR" sz="3600" smtClean="0">
                <a:ea typeface="굴림" panose="020B0600000101010101" pitchFamily="50" charset="-127"/>
              </a:rPr>
            </a:br>
            <a:r>
              <a:rPr lang="it-IT" altLang="ko-KR" sz="3600" smtClean="0">
                <a:ea typeface="굴림" panose="020B0600000101010101" pitchFamily="50" charset="-127"/>
              </a:rPr>
              <a:t>Rendering Pipeline</a:t>
            </a:r>
            <a:endParaRPr lang="en-US" altLang="ko-KR" sz="3600" smtClean="0">
              <a:ea typeface="굴림" panose="020B0600000101010101" pitchFamily="50" charset="-127"/>
            </a:endParaRPr>
          </a:p>
        </p:txBody>
      </p:sp>
      <p:pic>
        <p:nvPicPr>
          <p:cNvPr id="52227" name="Picture 4" descr="ClipP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2250"/>
            <a:ext cx="10239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1981200" y="1970088"/>
            <a:ext cx="5373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 View frustum culling, </a:t>
            </a: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but</a:t>
            </a:r>
            <a:r>
              <a:rPr lang="ko-KR" altLang="en-US" sz="2400" b="0">
                <a:latin typeface="Arial" panose="020B060402020202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performed in the application level</a:t>
            </a:r>
          </a:p>
        </p:txBody>
      </p:sp>
      <p:sp>
        <p:nvSpPr>
          <p:cNvPr id="52229" name="Line 9"/>
          <p:cNvSpPr>
            <a:spLocks noChangeShapeType="1"/>
          </p:cNvSpPr>
          <p:nvPr/>
        </p:nvSpPr>
        <p:spPr bwMode="auto">
          <a:xfrm flipH="1">
            <a:off x="1371600" y="236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1981200" y="4878388"/>
            <a:ext cx="537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Back-face culling done in setup phase</a:t>
            </a:r>
            <a:b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of rasterization</a:t>
            </a:r>
            <a:endParaRPr lang="en-US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2231" name="Line 11"/>
          <p:cNvSpPr>
            <a:spLocks noChangeShapeType="1"/>
          </p:cNvSpPr>
          <p:nvPr/>
        </p:nvSpPr>
        <p:spPr bwMode="auto">
          <a:xfrm flipH="1" flipV="1">
            <a:off x="1371600" y="4114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2232" name="Line 12"/>
          <p:cNvSpPr>
            <a:spLocks noChangeShapeType="1"/>
          </p:cNvSpPr>
          <p:nvPr/>
        </p:nvSpPr>
        <p:spPr bwMode="auto">
          <a:xfrm flipH="1">
            <a:off x="1414463" y="5257800"/>
            <a:ext cx="479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2233" name="Text Box 13"/>
          <p:cNvSpPr txBox="1">
            <a:spLocks noChangeArrowheads="1"/>
          </p:cNvSpPr>
          <p:nvPr/>
        </p:nvSpPr>
        <p:spPr bwMode="auto">
          <a:xfrm>
            <a:off x="1981200" y="3886200"/>
            <a:ext cx="496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View frustum clipping and</a:t>
            </a:r>
            <a:b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it-IT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back-face culling can be done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Class Objectives were: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Understand clipping and culling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Understand view-frustum, back-face culling, and hierarchical culling methods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Know various possibilities to perform culling and clipping in the rendering pipeline</a:t>
            </a:r>
          </a:p>
          <a:p>
            <a:endParaRPr lang="en-US" altLang="ko-KR" sz="2000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Reading Assignment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Read the chapter “Raster Algorithms”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Next Time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3200" smtClean="0">
                <a:ea typeface="굴림" panose="020B0600000101010101" pitchFamily="50" charset="-127"/>
              </a:rPr>
              <a:t>Triangulating a polygon</a:t>
            </a:r>
          </a:p>
          <a:p>
            <a:r>
              <a:rPr lang="en-US" altLang="ko-KR" sz="3200" smtClean="0">
                <a:ea typeface="굴림" panose="020B0600000101010101" pitchFamily="50" charset="-127"/>
              </a:rPr>
              <a:t>Rasterizing triangles</a:t>
            </a:r>
          </a:p>
          <a:p>
            <a:r>
              <a:rPr lang="en-US" altLang="ko-KR" sz="3200" smtClean="0">
                <a:ea typeface="굴림" panose="020B0600000101010101" pitchFamily="50" charset="-127"/>
              </a:rPr>
              <a:t>Interpolating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Culling and Clipping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Culling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Throws away entire objects and primitives that cannot possibly be visible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An important rendering optimization (esp. for large models)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Clipping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“Clips off” the visible portion of a primitive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Simplifies rasterization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Also, used to create “cut-away” views of a model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Culling Example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23925" y="5829300"/>
            <a:ext cx="6426200" cy="10287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ko-KR" sz="2400" smtClean="0">
                <a:ea typeface="굴림" panose="020B0600000101010101" pitchFamily="50" charset="-127"/>
              </a:rPr>
              <a:t>Power plant model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ko-KR" sz="2400" smtClean="0">
                <a:ea typeface="굴림" panose="020B0600000101010101" pitchFamily="50" charset="-127"/>
              </a:rPr>
              <a:t>(12 million triangles)</a:t>
            </a:r>
          </a:p>
          <a:p>
            <a:pPr algn="ctr"/>
            <a:endParaRPr lang="en-US" altLang="ko-KR" sz="2400" smtClean="0">
              <a:ea typeface="굴림" panose="020B0600000101010101" pitchFamily="50" charset="-127"/>
            </a:endParaRPr>
          </a:p>
          <a:p>
            <a:pPr lvl="1" algn="ctr"/>
            <a:endParaRPr lang="en-US" altLang="ko-KR" sz="1800" smtClean="0">
              <a:ea typeface="굴림" panose="020B0600000101010101" pitchFamily="50" charset="-127"/>
            </a:endParaRPr>
          </a:p>
        </p:txBody>
      </p:sp>
      <p:pic>
        <p:nvPicPr>
          <p:cNvPr id="9220" name="Picture 6" descr="http://gamma.cs.unc.edu/GigaWalk/pp1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35100"/>
            <a:ext cx="55403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Culling Example</a:t>
            </a:r>
          </a:p>
        </p:txBody>
      </p:sp>
      <p:pic>
        <p:nvPicPr>
          <p:cNvPr id="11267" name="Picture 4" descr="pp_noc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981200"/>
            <a:ext cx="2865437" cy="2865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5" descr="pp_v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981200"/>
            <a:ext cx="2865437" cy="2865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pp_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865438" cy="2865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892175" y="4876800"/>
            <a:ext cx="172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Full model</a:t>
            </a:r>
            <a:b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12 Mtris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043238" y="4876800"/>
            <a:ext cx="3184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View frustum culling</a:t>
            </a:r>
            <a:b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10 Mtris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292850" y="4876800"/>
            <a:ext cx="2744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Occulsion culling</a:t>
            </a:r>
            <a:b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1 Mtris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ko-KR" sz="2400" smtClean="0">
                <a:ea typeface="굴림" panose="020B0600000101010101" pitchFamily="50" charset="-127"/>
              </a:rPr>
              <a:t>Implicit equation for line (plane):</a:t>
            </a:r>
          </a:p>
          <a:p>
            <a:endParaRPr lang="it-IT" altLang="ko-KR" sz="2400" smtClean="0">
              <a:ea typeface="굴림" panose="020B0600000101010101" pitchFamily="50" charset="-127"/>
            </a:endParaRPr>
          </a:p>
          <a:p>
            <a:endParaRPr lang="en-US" altLang="ko-KR" sz="2400" smtClean="0">
              <a:ea typeface="굴림" panose="020B0600000101010101" pitchFamily="50" charset="-127"/>
            </a:endParaRPr>
          </a:p>
          <a:p>
            <a:endParaRPr lang="en-US" altLang="ko-KR" sz="2400" smtClean="0">
              <a:ea typeface="굴림" panose="020B0600000101010101" pitchFamily="50" charset="-127"/>
            </a:endParaRPr>
          </a:p>
          <a:p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r>
              <a:rPr lang="en-US" altLang="ko-KR" sz="2400" smtClean="0">
                <a:ea typeface="굴림" panose="020B0600000101010101" pitchFamily="50" charset="-127"/>
              </a:rPr>
              <a:t>If     is normalized then d gives the distance of the line (plane) from the origin along 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Lines and Planes</a:t>
            </a:r>
          </a:p>
        </p:txBody>
      </p:sp>
      <p:sp>
        <p:nvSpPr>
          <p:cNvPr id="13316" name="Freeform 18"/>
          <p:cNvSpPr>
            <a:spLocks/>
          </p:cNvSpPr>
          <p:nvPr/>
        </p:nvSpPr>
        <p:spPr bwMode="auto">
          <a:xfrm>
            <a:off x="5953125" y="1620838"/>
            <a:ext cx="2895600" cy="2209800"/>
          </a:xfrm>
          <a:custGeom>
            <a:avLst/>
            <a:gdLst>
              <a:gd name="T0" fmla="*/ 0 w 1824"/>
              <a:gd name="T1" fmla="*/ 2147483646 h 1392"/>
              <a:gd name="T2" fmla="*/ 0 w 1824"/>
              <a:gd name="T3" fmla="*/ 0 h 1392"/>
              <a:gd name="T4" fmla="*/ 2147483646 w 1824"/>
              <a:gd name="T5" fmla="*/ 0 h 1392"/>
              <a:gd name="T6" fmla="*/ 0 w 1824"/>
              <a:gd name="T7" fmla="*/ 2147483646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1392"/>
              <a:gd name="T14" fmla="*/ 1824 w 182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1392">
                <a:moveTo>
                  <a:pt x="0" y="1392"/>
                </a:moveTo>
                <a:lnTo>
                  <a:pt x="0" y="0"/>
                </a:lnTo>
                <a:lnTo>
                  <a:pt x="1824" y="0"/>
                </a:lnTo>
                <a:lnTo>
                  <a:pt x="0" y="1392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rot="-2257508">
            <a:off x="5610225" y="2722563"/>
            <a:ext cx="3544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 rot="19342492" flipV="1">
            <a:off x="7259638" y="2051050"/>
            <a:ext cx="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rot="-2257508">
            <a:off x="7915275" y="2511425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13320" name="Object 2"/>
          <p:cNvGraphicFramePr>
            <a:graphicFrameLocks noChangeAspect="1"/>
          </p:cNvGraphicFramePr>
          <p:nvPr/>
        </p:nvGraphicFramePr>
        <p:xfrm>
          <a:off x="6873875" y="1824038"/>
          <a:ext cx="16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4" imgW="164957" imgH="291847" progId="Equation.DSMT4">
                  <p:embed/>
                </p:oleObj>
              </mc:Choice>
              <mc:Fallback>
                <p:oleObj name="Equation" r:id="rId4" imgW="164957" imgH="29184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5" y="1824038"/>
                        <a:ext cx="165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7972425" y="2801938"/>
            <a:ext cx="33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d</a:t>
            </a:r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 rot="-2257508">
            <a:off x="8010525" y="2459038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3323" name="Oval 13"/>
          <p:cNvSpPr>
            <a:spLocks noChangeArrowheads="1"/>
          </p:cNvSpPr>
          <p:nvPr/>
        </p:nvSpPr>
        <p:spPr bwMode="auto">
          <a:xfrm>
            <a:off x="8343900" y="3821113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7989888" y="39068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(0,0)</a:t>
            </a:r>
          </a:p>
        </p:txBody>
      </p:sp>
      <p:sp>
        <p:nvSpPr>
          <p:cNvPr id="13325" name="Rectangle 17"/>
          <p:cNvSpPr>
            <a:spLocks noChangeArrowheads="1"/>
          </p:cNvSpPr>
          <p:nvPr/>
        </p:nvSpPr>
        <p:spPr bwMode="auto">
          <a:xfrm>
            <a:off x="5953125" y="1620838"/>
            <a:ext cx="2895600" cy="28194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13326" name="Object 3"/>
          <p:cNvGraphicFramePr>
            <a:graphicFrameLocks noChangeAspect="1"/>
          </p:cNvGraphicFramePr>
          <p:nvPr/>
        </p:nvGraphicFramePr>
        <p:xfrm>
          <a:off x="914400" y="2133600"/>
          <a:ext cx="4114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6" imgW="4114800" imgH="1828800" progId="Equation.DSMT4">
                  <p:embed/>
                </p:oleObj>
              </mc:Choice>
              <mc:Fallback>
                <p:oleObj name="Equation" r:id="rId6" imgW="4114800" imgH="182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4114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7" name="Group 43"/>
          <p:cNvGrpSpPr>
            <a:grpSpLocks/>
          </p:cNvGrpSpPr>
          <p:nvPr/>
        </p:nvGrpSpPr>
        <p:grpSpPr bwMode="auto">
          <a:xfrm rot="-2247795">
            <a:off x="7715250" y="1931988"/>
            <a:ext cx="1206500" cy="546100"/>
            <a:chOff x="3700" y="3387"/>
            <a:chExt cx="760" cy="344"/>
          </a:xfrm>
        </p:grpSpPr>
        <p:sp>
          <p:nvSpPr>
            <p:cNvPr id="13330" name="Text Box 40"/>
            <p:cNvSpPr txBox="1">
              <a:spLocks noChangeArrowheads="1"/>
            </p:cNvSpPr>
            <p:nvPr/>
          </p:nvSpPr>
          <p:spPr bwMode="auto">
            <a:xfrm>
              <a:off x="3700" y="3443"/>
              <a:ext cx="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l </a:t>
              </a:r>
              <a:r>
                <a:rPr lang="en-US" altLang="ko-KR" sz="2400" b="0">
                  <a:latin typeface="Symbol" panose="05050102010706020507" pitchFamily="18" charset="2"/>
                  <a:ea typeface="굴림" panose="020B0600000101010101" pitchFamily="50" charset="-127"/>
                  <a:sym typeface="Symbol" panose="05050102010706020507" pitchFamily="18" charset="2"/>
                </a:rPr>
                <a:t></a:t>
              </a: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 p </a:t>
              </a:r>
              <a:r>
                <a:rPr lang="en-US" altLang="ko-KR" sz="2400" b="0">
                  <a:latin typeface="Symbol" panose="05050102010706020507" pitchFamily="18" charset="2"/>
                  <a:ea typeface="굴림" panose="020B0600000101010101" pitchFamily="50" charset="-127"/>
                </a:rPr>
                <a:t>=</a:t>
              </a: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 0 </a:t>
              </a:r>
            </a:p>
          </p:txBody>
        </p:sp>
        <p:sp>
          <p:nvSpPr>
            <p:cNvPr id="13331" name="Line 41"/>
            <p:cNvSpPr>
              <a:spLocks noChangeShapeType="1"/>
            </p:cNvSpPr>
            <p:nvPr/>
          </p:nvSpPr>
          <p:spPr bwMode="auto">
            <a:xfrm>
              <a:off x="3744" y="3504"/>
              <a:ext cx="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3332" name="Rectangle 42"/>
            <p:cNvSpPr>
              <a:spLocks noChangeArrowheads="1"/>
            </p:cNvSpPr>
            <p:nvPr/>
          </p:nvSpPr>
          <p:spPr bwMode="auto">
            <a:xfrm>
              <a:off x="3910" y="3387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  <a:sym typeface="Symbol" panose="05050102010706020507" pitchFamily="18" charset="2"/>
                </a:rPr>
                <a:t></a:t>
              </a:r>
            </a:p>
          </p:txBody>
        </p:sp>
      </p:grpSp>
      <p:graphicFrame>
        <p:nvGraphicFramePr>
          <p:cNvPr id="13328" name="Object 6"/>
          <p:cNvGraphicFramePr>
            <a:graphicFrameLocks noChangeAspect="1"/>
          </p:cNvGraphicFramePr>
          <p:nvPr/>
        </p:nvGraphicFramePr>
        <p:xfrm>
          <a:off x="1185863" y="4465638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8" imgW="177646" imgH="241091" progId="Equation.DSMT4">
                  <p:embed/>
                </p:oleObj>
              </mc:Choice>
              <mc:Fallback>
                <p:oleObj name="Equation" r:id="rId8" imgW="177646" imgH="24109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4465638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7"/>
          <p:cNvGraphicFramePr>
            <a:graphicFrameLocks noChangeAspect="1"/>
          </p:cNvGraphicFramePr>
          <p:nvPr/>
        </p:nvGraphicFramePr>
        <p:xfrm>
          <a:off x="5978525" y="4816475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10" imgW="177646" imgH="241091" progId="Equation.DSMT4">
                  <p:embed/>
                </p:oleObj>
              </mc:Choice>
              <mc:Fallback>
                <p:oleObj name="Equation" r:id="rId10" imgW="177646" imgH="2410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4816475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" y="1587500"/>
            <a:ext cx="6373813" cy="50673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Lines (planes) partition 2D (3D) space: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Positive and negative </a:t>
            </a:r>
            <a:r>
              <a:rPr lang="en-US" altLang="ko-KR" sz="2000" i="1" smtClean="0">
                <a:ea typeface="굴림" panose="020B0600000101010101" pitchFamily="50" charset="-127"/>
              </a:rPr>
              <a:t>half-spaces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The intersection of negative half-spaces defines a convex region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Lines and Planes</a:t>
            </a: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6084888" y="1620838"/>
            <a:ext cx="2895600" cy="2209800"/>
          </a:xfrm>
          <a:custGeom>
            <a:avLst/>
            <a:gdLst>
              <a:gd name="T0" fmla="*/ 0 w 1824"/>
              <a:gd name="T1" fmla="*/ 2147483646 h 1392"/>
              <a:gd name="T2" fmla="*/ 0 w 1824"/>
              <a:gd name="T3" fmla="*/ 0 h 1392"/>
              <a:gd name="T4" fmla="*/ 2147483646 w 1824"/>
              <a:gd name="T5" fmla="*/ 0 h 1392"/>
              <a:gd name="T6" fmla="*/ 0 w 1824"/>
              <a:gd name="T7" fmla="*/ 2147483646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1392"/>
              <a:gd name="T14" fmla="*/ 1824 w 182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1392">
                <a:moveTo>
                  <a:pt x="0" y="1392"/>
                </a:moveTo>
                <a:lnTo>
                  <a:pt x="0" y="0"/>
                </a:lnTo>
                <a:lnTo>
                  <a:pt x="1824" y="0"/>
                </a:lnTo>
                <a:lnTo>
                  <a:pt x="0" y="1392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rot="-2257508">
            <a:off x="5741988" y="2722563"/>
            <a:ext cx="3544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rot="19342492" flipV="1">
            <a:off x="7391400" y="2051050"/>
            <a:ext cx="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rot="-2257508">
            <a:off x="8047038" y="2511425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15368" name="Object 2"/>
          <p:cNvGraphicFramePr>
            <a:graphicFrameLocks noChangeAspect="1"/>
          </p:cNvGraphicFramePr>
          <p:nvPr/>
        </p:nvGraphicFramePr>
        <p:xfrm>
          <a:off x="7005638" y="1824038"/>
          <a:ext cx="16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4" imgW="164957" imgH="291847" progId="Equation.DSMT4">
                  <p:embed/>
                </p:oleObj>
              </mc:Choice>
              <mc:Fallback>
                <p:oleObj name="Equation" r:id="rId4" imgW="164957" imgH="29184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638" y="1824038"/>
                        <a:ext cx="165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104188" y="2801938"/>
            <a:ext cx="33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d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rot="-2257508">
            <a:off x="8142288" y="2459038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8475663" y="3821113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121650" y="39068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(0,0)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084888" y="1620838"/>
            <a:ext cx="2895600" cy="28194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15374" name="Object 3"/>
          <p:cNvGraphicFramePr>
            <a:graphicFrameLocks noChangeAspect="1"/>
          </p:cNvGraphicFramePr>
          <p:nvPr/>
        </p:nvGraphicFramePr>
        <p:xfrm>
          <a:off x="6196013" y="2528888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6" imgW="977900" imgH="381000" progId="Equation.DSMT4">
                  <p:embed/>
                </p:oleObj>
              </mc:Choice>
              <mc:Fallback>
                <p:oleObj name="Equation" r:id="rId6" imgW="9779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528888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4"/>
          <p:cNvGraphicFramePr>
            <a:graphicFrameLocks noChangeAspect="1"/>
          </p:cNvGraphicFramePr>
          <p:nvPr/>
        </p:nvGraphicFramePr>
        <p:xfrm>
          <a:off x="6808788" y="3602038"/>
          <a:ext cx="96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8" imgW="965200" imgH="381000" progId="Equation.DSMT4">
                  <p:embed/>
                </p:oleObj>
              </mc:Choice>
              <mc:Fallback>
                <p:oleObj name="Equation" r:id="rId8" imgW="965200" imgH="38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3602038"/>
                        <a:ext cx="965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76" name="Group 19"/>
          <p:cNvGrpSpPr>
            <a:grpSpLocks/>
          </p:cNvGrpSpPr>
          <p:nvPr/>
        </p:nvGrpSpPr>
        <p:grpSpPr bwMode="auto">
          <a:xfrm rot="-2247795">
            <a:off x="7847013" y="1931988"/>
            <a:ext cx="1206500" cy="546100"/>
            <a:chOff x="3700" y="3387"/>
            <a:chExt cx="760" cy="344"/>
          </a:xfrm>
        </p:grpSpPr>
        <p:sp>
          <p:nvSpPr>
            <p:cNvPr id="15390" name="Text Box 20"/>
            <p:cNvSpPr txBox="1">
              <a:spLocks noChangeArrowheads="1"/>
            </p:cNvSpPr>
            <p:nvPr/>
          </p:nvSpPr>
          <p:spPr bwMode="auto">
            <a:xfrm>
              <a:off x="3700" y="3443"/>
              <a:ext cx="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l </a:t>
              </a:r>
              <a:r>
                <a:rPr lang="en-US" altLang="ko-KR" sz="2400" b="0">
                  <a:latin typeface="Symbol" panose="05050102010706020507" pitchFamily="18" charset="2"/>
                  <a:ea typeface="굴림" panose="020B0600000101010101" pitchFamily="50" charset="-127"/>
                  <a:sym typeface="Symbol" panose="05050102010706020507" pitchFamily="18" charset="2"/>
                </a:rPr>
                <a:t></a:t>
              </a: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 p </a:t>
              </a:r>
              <a:r>
                <a:rPr lang="en-US" altLang="ko-KR" sz="2400" b="0">
                  <a:latin typeface="Symbol" panose="05050102010706020507" pitchFamily="18" charset="2"/>
                  <a:ea typeface="굴림" panose="020B0600000101010101" pitchFamily="50" charset="-127"/>
                </a:rPr>
                <a:t>=</a:t>
              </a: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 0 </a:t>
              </a:r>
            </a:p>
          </p:txBody>
        </p:sp>
        <p:sp>
          <p:nvSpPr>
            <p:cNvPr id="15391" name="Line 21"/>
            <p:cNvSpPr>
              <a:spLocks noChangeShapeType="1"/>
            </p:cNvSpPr>
            <p:nvPr/>
          </p:nvSpPr>
          <p:spPr bwMode="auto">
            <a:xfrm>
              <a:off x="3744" y="3504"/>
              <a:ext cx="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5392" name="Rectangle 22"/>
            <p:cNvSpPr>
              <a:spLocks noChangeArrowheads="1"/>
            </p:cNvSpPr>
            <p:nvPr/>
          </p:nvSpPr>
          <p:spPr bwMode="auto">
            <a:xfrm>
              <a:off x="3910" y="3387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  <a:sym typeface="Symbol" panose="05050102010706020507" pitchFamily="18" charset="2"/>
                </a:rPr>
                <a:t>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822325" y="3784600"/>
            <a:ext cx="3521075" cy="2698750"/>
            <a:chOff x="518" y="2384"/>
            <a:chExt cx="2218" cy="1700"/>
          </a:xfrm>
        </p:grpSpPr>
        <p:sp>
          <p:nvSpPr>
            <p:cNvPr id="15378" name="Rectangle 23"/>
            <p:cNvSpPr>
              <a:spLocks noChangeArrowheads="1"/>
            </p:cNvSpPr>
            <p:nvPr/>
          </p:nvSpPr>
          <p:spPr bwMode="auto">
            <a:xfrm>
              <a:off x="528" y="2400"/>
              <a:ext cx="2208" cy="1680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ko-KR" sz="24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5379" name="Freeform 24"/>
            <p:cNvSpPr>
              <a:spLocks/>
            </p:cNvSpPr>
            <p:nvPr/>
          </p:nvSpPr>
          <p:spPr bwMode="auto">
            <a:xfrm>
              <a:off x="1056" y="2688"/>
              <a:ext cx="1152" cy="1152"/>
            </a:xfrm>
            <a:custGeom>
              <a:avLst/>
              <a:gdLst>
                <a:gd name="T0" fmla="*/ 0 w 1296"/>
                <a:gd name="T1" fmla="*/ 87 h 1296"/>
                <a:gd name="T2" fmla="*/ 36 w 1296"/>
                <a:gd name="T3" fmla="*/ 0 h 1296"/>
                <a:gd name="T4" fmla="*/ 124 w 1296"/>
                <a:gd name="T5" fmla="*/ 16 h 1296"/>
                <a:gd name="T6" fmla="*/ 139 w 1296"/>
                <a:gd name="T7" fmla="*/ 112 h 1296"/>
                <a:gd name="T8" fmla="*/ 36 w 1296"/>
                <a:gd name="T9" fmla="*/ 139 h 1296"/>
                <a:gd name="T10" fmla="*/ 0 w 1296"/>
                <a:gd name="T11" fmla="*/ 87 h 1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6"/>
                <a:gd name="T19" fmla="*/ 0 h 1296"/>
                <a:gd name="T20" fmla="*/ 1296 w 1296"/>
                <a:gd name="T21" fmla="*/ 1296 h 1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6" h="1296">
                  <a:moveTo>
                    <a:pt x="0" y="816"/>
                  </a:moveTo>
                  <a:lnTo>
                    <a:pt x="336" y="0"/>
                  </a:lnTo>
                  <a:lnTo>
                    <a:pt x="1152" y="144"/>
                  </a:lnTo>
                  <a:lnTo>
                    <a:pt x="1296" y="1056"/>
                  </a:lnTo>
                  <a:lnTo>
                    <a:pt x="336" y="129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0" name="Line 25"/>
            <p:cNvSpPr>
              <a:spLocks noChangeShapeType="1"/>
            </p:cNvSpPr>
            <p:nvPr/>
          </p:nvSpPr>
          <p:spPr bwMode="auto">
            <a:xfrm>
              <a:off x="524" y="2537"/>
              <a:ext cx="2212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1" name="Line 26"/>
            <p:cNvSpPr>
              <a:spLocks noChangeShapeType="1"/>
            </p:cNvSpPr>
            <p:nvPr/>
          </p:nvSpPr>
          <p:spPr bwMode="auto">
            <a:xfrm flipV="1">
              <a:off x="791" y="2384"/>
              <a:ext cx="686" cy="1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2" name="Line 27"/>
            <p:cNvSpPr>
              <a:spLocks noChangeShapeType="1"/>
            </p:cNvSpPr>
            <p:nvPr/>
          </p:nvSpPr>
          <p:spPr bwMode="auto">
            <a:xfrm>
              <a:off x="525" y="2661"/>
              <a:ext cx="999" cy="14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3" name="Line 28"/>
            <p:cNvSpPr>
              <a:spLocks noChangeShapeType="1"/>
            </p:cNvSpPr>
            <p:nvPr/>
          </p:nvSpPr>
          <p:spPr bwMode="auto">
            <a:xfrm flipV="1">
              <a:off x="518" y="3504"/>
              <a:ext cx="2218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4" name="Line 29"/>
            <p:cNvSpPr>
              <a:spLocks noChangeShapeType="1"/>
            </p:cNvSpPr>
            <p:nvPr/>
          </p:nvSpPr>
          <p:spPr bwMode="auto">
            <a:xfrm>
              <a:off x="2016" y="2390"/>
              <a:ext cx="265" cy="16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5" name="Line 30"/>
            <p:cNvSpPr>
              <a:spLocks noChangeShapeType="1"/>
            </p:cNvSpPr>
            <p:nvPr/>
          </p:nvSpPr>
          <p:spPr bwMode="auto">
            <a:xfrm flipH="1" flipV="1">
              <a:off x="962" y="2903"/>
              <a:ext cx="242" cy="1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6" name="Line 31"/>
            <p:cNvSpPr>
              <a:spLocks noChangeShapeType="1"/>
            </p:cNvSpPr>
            <p:nvPr/>
          </p:nvSpPr>
          <p:spPr bwMode="auto">
            <a:xfrm flipV="1">
              <a:off x="1716" y="2471"/>
              <a:ext cx="41" cy="2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7" name="Line 32"/>
            <p:cNvSpPr>
              <a:spLocks noChangeShapeType="1"/>
            </p:cNvSpPr>
            <p:nvPr/>
          </p:nvSpPr>
          <p:spPr bwMode="auto">
            <a:xfrm flipV="1">
              <a:off x="2143" y="3145"/>
              <a:ext cx="328" cy="4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8" name="Line 33"/>
            <p:cNvSpPr>
              <a:spLocks noChangeShapeType="1"/>
            </p:cNvSpPr>
            <p:nvPr/>
          </p:nvSpPr>
          <p:spPr bwMode="auto">
            <a:xfrm>
              <a:off x="1780" y="3727"/>
              <a:ext cx="75" cy="3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15389" name="Line 34"/>
            <p:cNvSpPr>
              <a:spLocks noChangeShapeType="1"/>
            </p:cNvSpPr>
            <p:nvPr/>
          </p:nvSpPr>
          <p:spPr bwMode="auto">
            <a:xfrm flipH="1">
              <a:off x="985" y="3629"/>
              <a:ext cx="225" cy="1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ko-KR" smtClean="0">
                <a:ea typeface="굴림" panose="020B0600000101010101" pitchFamily="50" charset="-127"/>
              </a:rPr>
              <a:t>Testing Objects for Containment</a:t>
            </a:r>
            <a:endParaRPr lang="en-US" altLang="ko-KR" smtClean="0">
              <a:ea typeface="굴림" panose="020B0600000101010101" pitchFamily="50" charset="-127"/>
            </a:endParaRP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 flipV="1">
            <a:off x="1371600" y="1981200"/>
            <a:ext cx="152400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7412" name="Freeform 7"/>
          <p:cNvSpPr>
            <a:spLocks/>
          </p:cNvSpPr>
          <p:nvPr/>
        </p:nvSpPr>
        <p:spPr bwMode="auto">
          <a:xfrm rot="-843562">
            <a:off x="457200" y="2133600"/>
            <a:ext cx="1600200" cy="1905000"/>
          </a:xfrm>
          <a:custGeom>
            <a:avLst/>
            <a:gdLst>
              <a:gd name="T0" fmla="*/ 0 w 1008"/>
              <a:gd name="T1" fmla="*/ 2147483646 h 1200"/>
              <a:gd name="T2" fmla="*/ 2147483646 w 1008"/>
              <a:gd name="T3" fmla="*/ 2147483646 h 1200"/>
              <a:gd name="T4" fmla="*/ 2147483646 w 1008"/>
              <a:gd name="T5" fmla="*/ 0 h 1200"/>
              <a:gd name="T6" fmla="*/ 2147483646 w 1008"/>
              <a:gd name="T7" fmla="*/ 2147483646 h 1200"/>
              <a:gd name="T8" fmla="*/ 2147483646 w 1008"/>
              <a:gd name="T9" fmla="*/ 2147483646 h 1200"/>
              <a:gd name="T10" fmla="*/ 0 w 1008"/>
              <a:gd name="T11" fmla="*/ 2147483646 h 1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8"/>
              <a:gd name="T19" fmla="*/ 0 h 1200"/>
              <a:gd name="T20" fmla="*/ 1008 w 1008"/>
              <a:gd name="T21" fmla="*/ 1200 h 1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8" h="1200">
                <a:moveTo>
                  <a:pt x="0" y="816"/>
                </a:moveTo>
                <a:lnTo>
                  <a:pt x="240" y="288"/>
                </a:lnTo>
                <a:lnTo>
                  <a:pt x="720" y="0"/>
                </a:lnTo>
                <a:lnTo>
                  <a:pt x="1008" y="480"/>
                </a:lnTo>
                <a:lnTo>
                  <a:pt x="288" y="1200"/>
                </a:lnTo>
                <a:lnTo>
                  <a:pt x="0" y="81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7413" name="Oval 8"/>
          <p:cNvSpPr>
            <a:spLocks noChangeArrowheads="1"/>
          </p:cNvSpPr>
          <p:nvPr/>
        </p:nvSpPr>
        <p:spPr bwMode="auto">
          <a:xfrm>
            <a:off x="1905000" y="26670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14" name="Oval 9"/>
          <p:cNvSpPr>
            <a:spLocks noChangeArrowheads="1"/>
          </p:cNvSpPr>
          <p:nvPr/>
        </p:nvSpPr>
        <p:spPr bwMode="auto">
          <a:xfrm>
            <a:off x="1295400" y="20574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15" name="Oval 10"/>
          <p:cNvSpPr>
            <a:spLocks noChangeArrowheads="1"/>
          </p:cNvSpPr>
          <p:nvPr/>
        </p:nvSpPr>
        <p:spPr bwMode="auto">
          <a:xfrm>
            <a:off x="685800" y="26670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16" name="Oval 11"/>
          <p:cNvSpPr>
            <a:spLocks noChangeArrowheads="1"/>
          </p:cNvSpPr>
          <p:nvPr/>
        </p:nvSpPr>
        <p:spPr bwMode="auto">
          <a:xfrm>
            <a:off x="533400" y="35814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17" name="Oval 12"/>
          <p:cNvSpPr>
            <a:spLocks noChangeArrowheads="1"/>
          </p:cNvSpPr>
          <p:nvPr/>
        </p:nvSpPr>
        <p:spPr bwMode="auto">
          <a:xfrm>
            <a:off x="1089025" y="4027488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944563" y="40386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+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1981200" y="24384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+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1176338" y="1654175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+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403225" y="239395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+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228600" y="34290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+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23" name="Line 18"/>
          <p:cNvSpPr>
            <a:spLocks noChangeShapeType="1"/>
          </p:cNvSpPr>
          <p:nvPr/>
        </p:nvSpPr>
        <p:spPr bwMode="auto">
          <a:xfrm flipH="1" flipV="1">
            <a:off x="1685925" y="3294063"/>
            <a:ext cx="417513" cy="2428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7424" name="Freeform 20"/>
          <p:cNvSpPr>
            <a:spLocks/>
          </p:cNvSpPr>
          <p:nvPr/>
        </p:nvSpPr>
        <p:spPr bwMode="auto">
          <a:xfrm rot="-843562">
            <a:off x="3733800" y="2514600"/>
            <a:ext cx="1600200" cy="1905000"/>
          </a:xfrm>
          <a:custGeom>
            <a:avLst/>
            <a:gdLst>
              <a:gd name="T0" fmla="*/ 0 w 1008"/>
              <a:gd name="T1" fmla="*/ 2147483646 h 1200"/>
              <a:gd name="T2" fmla="*/ 2147483646 w 1008"/>
              <a:gd name="T3" fmla="*/ 2147483646 h 1200"/>
              <a:gd name="T4" fmla="*/ 2147483646 w 1008"/>
              <a:gd name="T5" fmla="*/ 0 h 1200"/>
              <a:gd name="T6" fmla="*/ 2147483646 w 1008"/>
              <a:gd name="T7" fmla="*/ 2147483646 h 1200"/>
              <a:gd name="T8" fmla="*/ 2147483646 w 1008"/>
              <a:gd name="T9" fmla="*/ 2147483646 h 1200"/>
              <a:gd name="T10" fmla="*/ 0 w 1008"/>
              <a:gd name="T11" fmla="*/ 2147483646 h 1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8"/>
              <a:gd name="T19" fmla="*/ 0 h 1200"/>
              <a:gd name="T20" fmla="*/ 1008 w 1008"/>
              <a:gd name="T21" fmla="*/ 1200 h 1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8" h="1200">
                <a:moveTo>
                  <a:pt x="0" y="816"/>
                </a:moveTo>
                <a:lnTo>
                  <a:pt x="240" y="288"/>
                </a:lnTo>
                <a:lnTo>
                  <a:pt x="720" y="0"/>
                </a:lnTo>
                <a:lnTo>
                  <a:pt x="1008" y="480"/>
                </a:lnTo>
                <a:lnTo>
                  <a:pt x="288" y="1200"/>
                </a:lnTo>
                <a:lnTo>
                  <a:pt x="0" y="81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7425" name="Oval 21"/>
          <p:cNvSpPr>
            <a:spLocks noChangeArrowheads="1"/>
          </p:cNvSpPr>
          <p:nvPr/>
        </p:nvSpPr>
        <p:spPr bwMode="auto">
          <a:xfrm>
            <a:off x="5181600" y="30480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26" name="Oval 22"/>
          <p:cNvSpPr>
            <a:spLocks noChangeArrowheads="1"/>
          </p:cNvSpPr>
          <p:nvPr/>
        </p:nvSpPr>
        <p:spPr bwMode="auto">
          <a:xfrm>
            <a:off x="4572000" y="24384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27" name="Oval 23"/>
          <p:cNvSpPr>
            <a:spLocks noChangeArrowheads="1"/>
          </p:cNvSpPr>
          <p:nvPr/>
        </p:nvSpPr>
        <p:spPr bwMode="auto">
          <a:xfrm>
            <a:off x="3962400" y="30480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28" name="Oval 24"/>
          <p:cNvSpPr>
            <a:spLocks noChangeArrowheads="1"/>
          </p:cNvSpPr>
          <p:nvPr/>
        </p:nvSpPr>
        <p:spPr bwMode="auto">
          <a:xfrm>
            <a:off x="3810000" y="39624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29" name="Oval 25"/>
          <p:cNvSpPr>
            <a:spLocks noChangeArrowheads="1"/>
          </p:cNvSpPr>
          <p:nvPr/>
        </p:nvSpPr>
        <p:spPr bwMode="auto">
          <a:xfrm>
            <a:off x="4365625" y="4408488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4221163" y="44196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-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31" name="Text Box 27"/>
          <p:cNvSpPr txBox="1">
            <a:spLocks noChangeArrowheads="1"/>
          </p:cNvSpPr>
          <p:nvPr/>
        </p:nvSpPr>
        <p:spPr bwMode="auto">
          <a:xfrm>
            <a:off x="5257800" y="28194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-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32" name="Text Box 28"/>
          <p:cNvSpPr txBox="1">
            <a:spLocks noChangeArrowheads="1"/>
          </p:cNvSpPr>
          <p:nvPr/>
        </p:nvSpPr>
        <p:spPr bwMode="auto">
          <a:xfrm>
            <a:off x="4452938" y="2035175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+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33" name="Text Box 29"/>
          <p:cNvSpPr txBox="1">
            <a:spLocks noChangeArrowheads="1"/>
          </p:cNvSpPr>
          <p:nvPr/>
        </p:nvSpPr>
        <p:spPr bwMode="auto">
          <a:xfrm>
            <a:off x="3679825" y="277495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+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34" name="Text Box 30"/>
          <p:cNvSpPr txBox="1">
            <a:spLocks noChangeArrowheads="1"/>
          </p:cNvSpPr>
          <p:nvPr/>
        </p:nvSpPr>
        <p:spPr bwMode="auto">
          <a:xfrm>
            <a:off x="3505200" y="38100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+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35" name="Line 31"/>
          <p:cNvSpPr>
            <a:spLocks noChangeShapeType="1"/>
          </p:cNvSpPr>
          <p:nvPr/>
        </p:nvSpPr>
        <p:spPr bwMode="auto">
          <a:xfrm flipH="1" flipV="1">
            <a:off x="4200525" y="3294063"/>
            <a:ext cx="417513" cy="2428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7436" name="Line 32"/>
          <p:cNvSpPr>
            <a:spLocks noChangeShapeType="1"/>
          </p:cNvSpPr>
          <p:nvPr/>
        </p:nvSpPr>
        <p:spPr bwMode="auto">
          <a:xfrm flipV="1">
            <a:off x="6248400" y="1963738"/>
            <a:ext cx="152400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7437" name="Freeform 33"/>
          <p:cNvSpPr>
            <a:spLocks/>
          </p:cNvSpPr>
          <p:nvPr/>
        </p:nvSpPr>
        <p:spPr bwMode="auto">
          <a:xfrm rot="-843562">
            <a:off x="7162800" y="2971800"/>
            <a:ext cx="1600200" cy="1905000"/>
          </a:xfrm>
          <a:custGeom>
            <a:avLst/>
            <a:gdLst>
              <a:gd name="T0" fmla="*/ 0 w 1008"/>
              <a:gd name="T1" fmla="*/ 2147483646 h 1200"/>
              <a:gd name="T2" fmla="*/ 2147483646 w 1008"/>
              <a:gd name="T3" fmla="*/ 2147483646 h 1200"/>
              <a:gd name="T4" fmla="*/ 2147483646 w 1008"/>
              <a:gd name="T5" fmla="*/ 0 h 1200"/>
              <a:gd name="T6" fmla="*/ 2147483646 w 1008"/>
              <a:gd name="T7" fmla="*/ 2147483646 h 1200"/>
              <a:gd name="T8" fmla="*/ 2147483646 w 1008"/>
              <a:gd name="T9" fmla="*/ 2147483646 h 1200"/>
              <a:gd name="T10" fmla="*/ 0 w 1008"/>
              <a:gd name="T11" fmla="*/ 2147483646 h 1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8"/>
              <a:gd name="T19" fmla="*/ 0 h 1200"/>
              <a:gd name="T20" fmla="*/ 1008 w 1008"/>
              <a:gd name="T21" fmla="*/ 1200 h 1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8" h="1200">
                <a:moveTo>
                  <a:pt x="0" y="816"/>
                </a:moveTo>
                <a:lnTo>
                  <a:pt x="240" y="288"/>
                </a:lnTo>
                <a:lnTo>
                  <a:pt x="720" y="0"/>
                </a:lnTo>
                <a:lnTo>
                  <a:pt x="1008" y="480"/>
                </a:lnTo>
                <a:lnTo>
                  <a:pt x="288" y="1200"/>
                </a:lnTo>
                <a:lnTo>
                  <a:pt x="0" y="81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7438" name="Oval 34"/>
          <p:cNvSpPr>
            <a:spLocks noChangeArrowheads="1"/>
          </p:cNvSpPr>
          <p:nvPr/>
        </p:nvSpPr>
        <p:spPr bwMode="auto">
          <a:xfrm>
            <a:off x="8610600" y="35052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39" name="Oval 35"/>
          <p:cNvSpPr>
            <a:spLocks noChangeArrowheads="1"/>
          </p:cNvSpPr>
          <p:nvPr/>
        </p:nvSpPr>
        <p:spPr bwMode="auto">
          <a:xfrm>
            <a:off x="8001000" y="28956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40" name="Oval 36"/>
          <p:cNvSpPr>
            <a:spLocks noChangeArrowheads="1"/>
          </p:cNvSpPr>
          <p:nvPr/>
        </p:nvSpPr>
        <p:spPr bwMode="auto">
          <a:xfrm>
            <a:off x="7391400" y="35052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41" name="Oval 37"/>
          <p:cNvSpPr>
            <a:spLocks noChangeArrowheads="1"/>
          </p:cNvSpPr>
          <p:nvPr/>
        </p:nvSpPr>
        <p:spPr bwMode="auto">
          <a:xfrm>
            <a:off x="7239000" y="4419600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42" name="Oval 38"/>
          <p:cNvSpPr>
            <a:spLocks noChangeArrowheads="1"/>
          </p:cNvSpPr>
          <p:nvPr/>
        </p:nvSpPr>
        <p:spPr bwMode="auto">
          <a:xfrm>
            <a:off x="7794625" y="4865688"/>
            <a:ext cx="1238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443" name="Text Box 39"/>
          <p:cNvSpPr txBox="1">
            <a:spLocks noChangeArrowheads="1"/>
          </p:cNvSpPr>
          <p:nvPr/>
        </p:nvSpPr>
        <p:spPr bwMode="auto">
          <a:xfrm>
            <a:off x="7693025" y="48768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-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44" name="Text Box 40"/>
          <p:cNvSpPr txBox="1">
            <a:spLocks noChangeArrowheads="1"/>
          </p:cNvSpPr>
          <p:nvPr/>
        </p:nvSpPr>
        <p:spPr bwMode="auto">
          <a:xfrm>
            <a:off x="8686800" y="3276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-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45" name="Text Box 41"/>
          <p:cNvSpPr txBox="1">
            <a:spLocks noChangeArrowheads="1"/>
          </p:cNvSpPr>
          <p:nvPr/>
        </p:nvSpPr>
        <p:spPr bwMode="auto">
          <a:xfrm>
            <a:off x="7881938" y="2492375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-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46" name="Text Box 42"/>
          <p:cNvSpPr txBox="1">
            <a:spLocks noChangeArrowheads="1"/>
          </p:cNvSpPr>
          <p:nvPr/>
        </p:nvSpPr>
        <p:spPr bwMode="auto">
          <a:xfrm>
            <a:off x="7108825" y="323215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-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47" name="Text Box 43"/>
          <p:cNvSpPr txBox="1">
            <a:spLocks noChangeArrowheads="1"/>
          </p:cNvSpPr>
          <p:nvPr/>
        </p:nvSpPr>
        <p:spPr bwMode="auto">
          <a:xfrm>
            <a:off x="6934200" y="4267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ko-KR" sz="2400" b="0">
                <a:latin typeface="Symbol" panose="05050102010706020507" pitchFamily="18" charset="2"/>
                <a:ea typeface="굴림" panose="020B0600000101010101" pitchFamily="50" charset="-127"/>
              </a:rPr>
              <a:t>-</a:t>
            </a:r>
            <a:endParaRPr lang="en-US" altLang="ko-KR" sz="2400" b="0">
              <a:latin typeface="Symbol" panose="05050102010706020507" pitchFamily="18" charset="2"/>
              <a:ea typeface="굴림" panose="020B0600000101010101" pitchFamily="50" charset="-127"/>
            </a:endParaRPr>
          </a:p>
        </p:txBody>
      </p:sp>
      <p:sp>
        <p:nvSpPr>
          <p:cNvPr id="17448" name="Line 44"/>
          <p:cNvSpPr>
            <a:spLocks noChangeShapeType="1"/>
          </p:cNvSpPr>
          <p:nvPr/>
        </p:nvSpPr>
        <p:spPr bwMode="auto">
          <a:xfrm flipH="1" flipV="1">
            <a:off x="6562725" y="3276600"/>
            <a:ext cx="417513" cy="2428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7449" name="Line 19"/>
          <p:cNvSpPr>
            <a:spLocks noChangeShapeType="1"/>
          </p:cNvSpPr>
          <p:nvPr/>
        </p:nvSpPr>
        <p:spPr bwMode="auto">
          <a:xfrm flipV="1">
            <a:off x="3886200" y="1981200"/>
            <a:ext cx="152400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7450" name="Text Box 45"/>
          <p:cNvSpPr txBox="1">
            <a:spLocks noChangeArrowheads="1"/>
          </p:cNvSpPr>
          <p:nvPr/>
        </p:nvSpPr>
        <p:spPr bwMode="auto">
          <a:xfrm>
            <a:off x="990600" y="5486400"/>
            <a:ext cx="1144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Outside</a:t>
            </a:r>
          </a:p>
        </p:txBody>
      </p:sp>
      <p:sp>
        <p:nvSpPr>
          <p:cNvPr id="17451" name="Text Box 46"/>
          <p:cNvSpPr txBox="1">
            <a:spLocks noChangeArrowheads="1"/>
          </p:cNvSpPr>
          <p:nvPr/>
        </p:nvSpPr>
        <p:spPr bwMode="auto">
          <a:xfrm>
            <a:off x="3836988" y="5486400"/>
            <a:ext cx="1497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Straddling</a:t>
            </a:r>
          </a:p>
        </p:txBody>
      </p:sp>
      <p:sp>
        <p:nvSpPr>
          <p:cNvPr id="17452" name="Text Box 47"/>
          <p:cNvSpPr txBox="1">
            <a:spLocks noChangeArrowheads="1"/>
          </p:cNvSpPr>
          <p:nvPr/>
        </p:nvSpPr>
        <p:spPr bwMode="auto">
          <a:xfrm>
            <a:off x="7086600" y="54864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ko-KR" smtClean="0">
                <a:ea typeface="굴림" panose="020B0600000101010101" pitchFamily="50" charset="-127"/>
              </a:rPr>
              <a:t>Conservative Testing</a:t>
            </a:r>
            <a:endParaRPr lang="en-US" altLang="ko-KR" smtClean="0">
              <a:ea typeface="굴림" panose="020B0600000101010101" pitchFamily="50" charset="-127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749425" y="1670050"/>
            <a:ext cx="1036638" cy="2012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9460" name="Line 15"/>
          <p:cNvSpPr>
            <a:spLocks noChangeShapeType="1"/>
          </p:cNvSpPr>
          <p:nvPr/>
        </p:nvSpPr>
        <p:spPr bwMode="auto">
          <a:xfrm flipH="1" flipV="1">
            <a:off x="1782763" y="2711450"/>
            <a:ext cx="357187" cy="2079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9461" name="Text Box 42"/>
          <p:cNvSpPr txBox="1">
            <a:spLocks noChangeArrowheads="1"/>
          </p:cNvSpPr>
          <p:nvPr/>
        </p:nvSpPr>
        <p:spPr bwMode="auto">
          <a:xfrm>
            <a:off x="1106488" y="3941763"/>
            <a:ext cx="1144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Outside</a:t>
            </a:r>
          </a:p>
        </p:txBody>
      </p:sp>
      <p:sp>
        <p:nvSpPr>
          <p:cNvPr id="406573" name="Oval 45"/>
          <p:cNvSpPr>
            <a:spLocks noChangeArrowheads="1"/>
          </p:cNvSpPr>
          <p:nvPr/>
        </p:nvSpPr>
        <p:spPr bwMode="auto">
          <a:xfrm>
            <a:off x="598488" y="1651000"/>
            <a:ext cx="1436687" cy="143668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9463" name="Freeform 4"/>
          <p:cNvSpPr>
            <a:spLocks/>
          </p:cNvSpPr>
          <p:nvPr/>
        </p:nvSpPr>
        <p:spPr bwMode="auto">
          <a:xfrm rot="-843562">
            <a:off x="793750" y="1716088"/>
            <a:ext cx="1096963" cy="1306512"/>
          </a:xfrm>
          <a:custGeom>
            <a:avLst/>
            <a:gdLst>
              <a:gd name="T0" fmla="*/ 0 w 1008"/>
              <a:gd name="T1" fmla="*/ 2147483646 h 1200"/>
              <a:gd name="T2" fmla="*/ 2147483646 w 1008"/>
              <a:gd name="T3" fmla="*/ 2147483646 h 1200"/>
              <a:gd name="T4" fmla="*/ 2147483646 w 1008"/>
              <a:gd name="T5" fmla="*/ 0 h 1200"/>
              <a:gd name="T6" fmla="*/ 2147483646 w 1008"/>
              <a:gd name="T7" fmla="*/ 2147483646 h 1200"/>
              <a:gd name="T8" fmla="*/ 2147483646 w 1008"/>
              <a:gd name="T9" fmla="*/ 2147483646 h 1200"/>
              <a:gd name="T10" fmla="*/ 0 w 1008"/>
              <a:gd name="T11" fmla="*/ 2147483646 h 1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8"/>
              <a:gd name="T19" fmla="*/ 0 h 1200"/>
              <a:gd name="T20" fmla="*/ 1008 w 1008"/>
              <a:gd name="T21" fmla="*/ 1200 h 1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8" h="1200">
                <a:moveTo>
                  <a:pt x="0" y="816"/>
                </a:moveTo>
                <a:lnTo>
                  <a:pt x="240" y="288"/>
                </a:lnTo>
                <a:lnTo>
                  <a:pt x="720" y="0"/>
                </a:lnTo>
                <a:lnTo>
                  <a:pt x="1008" y="480"/>
                </a:lnTo>
                <a:lnTo>
                  <a:pt x="288" y="1200"/>
                </a:lnTo>
                <a:lnTo>
                  <a:pt x="0" y="81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06549" name="Oval 21"/>
          <p:cNvSpPr>
            <a:spLocks noChangeArrowheads="1"/>
          </p:cNvSpPr>
          <p:nvPr/>
        </p:nvSpPr>
        <p:spPr bwMode="auto">
          <a:xfrm>
            <a:off x="1265238" y="2309813"/>
            <a:ext cx="106362" cy="106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06574" name="Line 46"/>
          <p:cNvSpPr>
            <a:spLocks noChangeShapeType="1"/>
          </p:cNvSpPr>
          <p:nvPr/>
        </p:nvSpPr>
        <p:spPr bwMode="auto">
          <a:xfrm flipV="1">
            <a:off x="1317625" y="1651000"/>
            <a:ext cx="93663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406575" name="Text Box 47"/>
          <p:cNvSpPr txBox="1">
            <a:spLocks noChangeArrowheads="1"/>
          </p:cNvSpPr>
          <p:nvPr/>
        </p:nvSpPr>
        <p:spPr bwMode="auto">
          <a:xfrm>
            <a:off x="1306513" y="1847850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r</a:t>
            </a:r>
          </a:p>
        </p:txBody>
      </p:sp>
      <p:graphicFrame>
        <p:nvGraphicFramePr>
          <p:cNvPr id="406577" name="Object 2"/>
          <p:cNvGraphicFramePr>
            <a:graphicFrameLocks noChangeAspect="1"/>
          </p:cNvGraphicFramePr>
          <p:nvPr/>
        </p:nvGraphicFramePr>
        <p:xfrm>
          <a:off x="1120775" y="2401888"/>
          <a:ext cx="141288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Equation" r:id="rId4" imgW="164957" imgH="253780" progId="Equation.DSMT4">
                  <p:embed/>
                </p:oleObj>
              </mc:Choice>
              <mc:Fallback>
                <p:oleObj name="Equation" r:id="rId4" imgW="164957" imgH="2537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401888"/>
                        <a:ext cx="141288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8" name="Object 3"/>
          <p:cNvGraphicFramePr>
            <a:graphicFrameLocks noChangeAspect="1"/>
          </p:cNvGraphicFramePr>
          <p:nvPr/>
        </p:nvGraphicFramePr>
        <p:xfrm>
          <a:off x="1300163" y="4433888"/>
          <a:ext cx="77311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6" imgW="901309" imgH="291973" progId="Equation.DSMT4">
                  <p:embed/>
                </p:oleObj>
              </mc:Choice>
              <mc:Fallback>
                <p:oleObj name="Equation" r:id="rId6" imgW="901309" imgH="29197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433888"/>
                        <a:ext cx="773112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705225" y="1504950"/>
            <a:ext cx="1919288" cy="3128963"/>
            <a:chOff x="2186" y="1200"/>
            <a:chExt cx="1411" cy="2300"/>
          </a:xfrm>
        </p:grpSpPr>
        <p:sp>
          <p:nvSpPr>
            <p:cNvPr id="19483" name="Line 41"/>
            <p:cNvSpPr>
              <a:spLocks noChangeShapeType="1"/>
            </p:cNvSpPr>
            <p:nvPr/>
          </p:nvSpPr>
          <p:spPr bwMode="auto">
            <a:xfrm flipV="1">
              <a:off x="2644" y="1284"/>
              <a:ext cx="790" cy="1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9484" name="Text Box 43"/>
            <p:cNvSpPr txBox="1">
              <a:spLocks noChangeArrowheads="1"/>
            </p:cNvSpPr>
            <p:nvPr/>
          </p:nvSpPr>
          <p:spPr bwMode="auto">
            <a:xfrm>
              <a:off x="2186" y="2978"/>
              <a:ext cx="141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Indeterminate</a:t>
              </a:r>
            </a:p>
          </p:txBody>
        </p:sp>
        <p:graphicFrame>
          <p:nvGraphicFramePr>
            <p:cNvPr id="19485" name="Object 6"/>
            <p:cNvGraphicFramePr>
              <a:graphicFrameLocks noChangeAspect="1"/>
            </p:cNvGraphicFramePr>
            <p:nvPr/>
          </p:nvGraphicFramePr>
          <p:xfrm>
            <a:off x="2408" y="3316"/>
            <a:ext cx="93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0" name="Equation" r:id="rId8" imgW="1485900" imgH="292100" progId="Equation.DSMT4">
                    <p:embed/>
                  </p:oleObj>
                </mc:Choice>
                <mc:Fallback>
                  <p:oleObj name="Equation" r:id="rId8" imgW="1485900" imgH="2921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3316"/>
                          <a:ext cx="936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86" name="Group 55"/>
            <p:cNvGrpSpPr>
              <a:grpSpLocks/>
            </p:cNvGrpSpPr>
            <p:nvPr/>
          </p:nvGrpSpPr>
          <p:grpSpPr bwMode="auto">
            <a:xfrm>
              <a:off x="2304" y="1200"/>
              <a:ext cx="1056" cy="1056"/>
              <a:chOff x="192" y="1296"/>
              <a:chExt cx="1056" cy="1056"/>
            </a:xfrm>
          </p:grpSpPr>
          <p:sp>
            <p:nvSpPr>
              <p:cNvPr id="19488" name="Oval 56"/>
              <p:cNvSpPr>
                <a:spLocks noChangeArrowheads="1"/>
              </p:cNvSpPr>
              <p:nvPr/>
            </p:nvSpPr>
            <p:spPr bwMode="auto">
              <a:xfrm>
                <a:off x="192" y="1296"/>
                <a:ext cx="1056" cy="105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ko-KR" sz="2400" b="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9489" name="Freeform 57"/>
              <p:cNvSpPr>
                <a:spLocks/>
              </p:cNvSpPr>
              <p:nvPr/>
            </p:nvSpPr>
            <p:spPr bwMode="auto">
              <a:xfrm rot="-843562">
                <a:off x="336" y="1344"/>
                <a:ext cx="806" cy="960"/>
              </a:xfrm>
              <a:custGeom>
                <a:avLst/>
                <a:gdLst>
                  <a:gd name="T0" fmla="*/ 0 w 1008"/>
                  <a:gd name="T1" fmla="*/ 11 h 1200"/>
                  <a:gd name="T2" fmla="*/ 4 w 1008"/>
                  <a:gd name="T3" fmla="*/ 4 h 1200"/>
                  <a:gd name="T4" fmla="*/ 11 w 1008"/>
                  <a:gd name="T5" fmla="*/ 0 h 1200"/>
                  <a:gd name="T6" fmla="*/ 14 w 1008"/>
                  <a:gd name="T7" fmla="*/ 7 h 1200"/>
                  <a:gd name="T8" fmla="*/ 4 w 1008"/>
                  <a:gd name="T9" fmla="*/ 18 h 1200"/>
                  <a:gd name="T10" fmla="*/ 0 w 1008"/>
                  <a:gd name="T11" fmla="*/ 11 h 1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8"/>
                  <a:gd name="T19" fmla="*/ 0 h 1200"/>
                  <a:gd name="T20" fmla="*/ 1008 w 1008"/>
                  <a:gd name="T21" fmla="*/ 1200 h 1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8" h="1200">
                    <a:moveTo>
                      <a:pt x="0" y="816"/>
                    </a:moveTo>
                    <a:lnTo>
                      <a:pt x="240" y="288"/>
                    </a:lnTo>
                    <a:lnTo>
                      <a:pt x="720" y="0"/>
                    </a:lnTo>
                    <a:lnTo>
                      <a:pt x="1008" y="480"/>
                    </a:lnTo>
                    <a:lnTo>
                      <a:pt x="288" y="1200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490" name="Oval 58"/>
              <p:cNvSpPr>
                <a:spLocks noChangeArrowheads="1"/>
              </p:cNvSpPr>
              <p:nvPr/>
            </p:nvSpPr>
            <p:spPr bwMode="auto">
              <a:xfrm>
                <a:off x="682" y="1780"/>
                <a:ext cx="78" cy="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ko-KR" sz="2400" b="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9491" name="Line 59"/>
              <p:cNvSpPr>
                <a:spLocks noChangeShapeType="1"/>
              </p:cNvSpPr>
              <p:nvPr/>
            </p:nvSpPr>
            <p:spPr bwMode="auto">
              <a:xfrm flipV="1">
                <a:off x="720" y="1296"/>
                <a:ext cx="69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492" name="Text Box 60"/>
              <p:cNvSpPr txBox="1">
                <a:spLocks noChangeArrowheads="1"/>
              </p:cNvSpPr>
              <p:nvPr/>
            </p:nvSpPr>
            <p:spPr bwMode="auto">
              <a:xfrm>
                <a:off x="711" y="1440"/>
                <a:ext cx="21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ko-KR" sz="2400" b="0">
                    <a:latin typeface="Arial" panose="020B0604020202020204" pitchFamily="34" charset="0"/>
                    <a:ea typeface="굴림" panose="020B0600000101010101" pitchFamily="50" charset="-127"/>
                  </a:rPr>
                  <a:t>r</a:t>
                </a:r>
              </a:p>
            </p:txBody>
          </p:sp>
          <p:graphicFrame>
            <p:nvGraphicFramePr>
              <p:cNvPr id="19493" name="Object 7"/>
              <p:cNvGraphicFramePr>
                <a:graphicFrameLocks noChangeAspect="1"/>
              </p:cNvGraphicFramePr>
              <p:nvPr/>
            </p:nvGraphicFramePr>
            <p:xfrm>
              <a:off x="576" y="1848"/>
              <a:ext cx="104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21" name="Equation" r:id="rId10" imgW="164957" imgH="253780" progId="Equation.DSMT4">
                      <p:embed/>
                    </p:oleObj>
                  </mc:Choice>
                  <mc:Fallback>
                    <p:oleObj name="Equation" r:id="rId10" imgW="164957" imgH="253780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1848"/>
                            <a:ext cx="104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487" name="Line 27"/>
            <p:cNvSpPr>
              <a:spLocks noChangeShapeType="1"/>
            </p:cNvSpPr>
            <p:nvPr/>
          </p:nvSpPr>
          <p:spPr bwMode="auto">
            <a:xfrm flipH="1" flipV="1">
              <a:off x="2646" y="2075"/>
              <a:ext cx="263" cy="1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6348413" y="1585913"/>
            <a:ext cx="2120900" cy="3032125"/>
            <a:chOff x="4009" y="1260"/>
            <a:chExt cx="1559" cy="2228"/>
          </a:xfrm>
        </p:grpSpPr>
        <p:sp>
          <p:nvSpPr>
            <p:cNvPr id="19472" name="Line 28"/>
            <p:cNvSpPr>
              <a:spLocks noChangeShapeType="1"/>
            </p:cNvSpPr>
            <p:nvPr/>
          </p:nvSpPr>
          <p:spPr bwMode="auto">
            <a:xfrm flipV="1">
              <a:off x="4009" y="1260"/>
              <a:ext cx="874" cy="16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9473" name="Line 40"/>
            <p:cNvSpPr>
              <a:spLocks noChangeShapeType="1"/>
            </p:cNvSpPr>
            <p:nvPr/>
          </p:nvSpPr>
          <p:spPr bwMode="auto">
            <a:xfrm flipH="1" flipV="1">
              <a:off x="4134" y="2064"/>
              <a:ext cx="263" cy="1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19474" name="Text Box 44"/>
            <p:cNvSpPr txBox="1">
              <a:spLocks noChangeArrowheads="1"/>
            </p:cNvSpPr>
            <p:nvPr/>
          </p:nvSpPr>
          <p:spPr bwMode="auto">
            <a:xfrm>
              <a:off x="4418" y="2980"/>
              <a:ext cx="65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 b="0">
                  <a:latin typeface="Arial" panose="020B0604020202020204" pitchFamily="34" charset="0"/>
                  <a:ea typeface="굴림" panose="020B0600000101010101" pitchFamily="50" charset="-127"/>
                </a:rPr>
                <a:t>Inside</a:t>
              </a:r>
            </a:p>
          </p:txBody>
        </p:sp>
        <p:graphicFrame>
          <p:nvGraphicFramePr>
            <p:cNvPr id="19475" name="Object 4"/>
            <p:cNvGraphicFramePr>
              <a:graphicFrameLocks noChangeAspect="1"/>
            </p:cNvGraphicFramePr>
            <p:nvPr/>
          </p:nvGraphicFramePr>
          <p:xfrm>
            <a:off x="4408" y="3304"/>
            <a:ext cx="680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2" name="Equation" r:id="rId12" imgW="1079032" imgH="291973" progId="Equation.DSMT4">
                    <p:embed/>
                  </p:oleObj>
                </mc:Choice>
                <mc:Fallback>
                  <p:oleObj name="Equation" r:id="rId12" imgW="1079032" imgH="291973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" y="3304"/>
                          <a:ext cx="680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76" name="Group 62"/>
            <p:cNvGrpSpPr>
              <a:grpSpLocks/>
            </p:cNvGrpSpPr>
            <p:nvPr/>
          </p:nvGrpSpPr>
          <p:grpSpPr bwMode="auto">
            <a:xfrm>
              <a:off x="4512" y="1943"/>
              <a:ext cx="1056" cy="1056"/>
              <a:chOff x="192" y="1223"/>
              <a:chExt cx="1056" cy="1056"/>
            </a:xfrm>
          </p:grpSpPr>
          <p:sp>
            <p:nvSpPr>
              <p:cNvPr id="19477" name="Oval 63"/>
              <p:cNvSpPr>
                <a:spLocks noChangeArrowheads="1"/>
              </p:cNvSpPr>
              <p:nvPr/>
            </p:nvSpPr>
            <p:spPr bwMode="auto">
              <a:xfrm>
                <a:off x="192" y="1223"/>
                <a:ext cx="1056" cy="105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ko-KR" sz="2400" b="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9478" name="Freeform 64"/>
              <p:cNvSpPr>
                <a:spLocks/>
              </p:cNvSpPr>
              <p:nvPr/>
            </p:nvSpPr>
            <p:spPr bwMode="auto">
              <a:xfrm rot="-843562">
                <a:off x="336" y="1271"/>
                <a:ext cx="806" cy="960"/>
              </a:xfrm>
              <a:custGeom>
                <a:avLst/>
                <a:gdLst>
                  <a:gd name="T0" fmla="*/ 0 w 1008"/>
                  <a:gd name="T1" fmla="*/ 11 h 1200"/>
                  <a:gd name="T2" fmla="*/ 4 w 1008"/>
                  <a:gd name="T3" fmla="*/ 4 h 1200"/>
                  <a:gd name="T4" fmla="*/ 11 w 1008"/>
                  <a:gd name="T5" fmla="*/ 0 h 1200"/>
                  <a:gd name="T6" fmla="*/ 14 w 1008"/>
                  <a:gd name="T7" fmla="*/ 7 h 1200"/>
                  <a:gd name="T8" fmla="*/ 4 w 1008"/>
                  <a:gd name="T9" fmla="*/ 18 h 1200"/>
                  <a:gd name="T10" fmla="*/ 0 w 1008"/>
                  <a:gd name="T11" fmla="*/ 11 h 1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8"/>
                  <a:gd name="T19" fmla="*/ 0 h 1200"/>
                  <a:gd name="T20" fmla="*/ 1008 w 1008"/>
                  <a:gd name="T21" fmla="*/ 1200 h 1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8" h="1200">
                    <a:moveTo>
                      <a:pt x="0" y="816"/>
                    </a:moveTo>
                    <a:lnTo>
                      <a:pt x="240" y="288"/>
                    </a:lnTo>
                    <a:lnTo>
                      <a:pt x="720" y="0"/>
                    </a:lnTo>
                    <a:lnTo>
                      <a:pt x="1008" y="480"/>
                    </a:lnTo>
                    <a:lnTo>
                      <a:pt x="288" y="1200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479" name="Oval 65"/>
              <p:cNvSpPr>
                <a:spLocks noChangeArrowheads="1"/>
              </p:cNvSpPr>
              <p:nvPr/>
            </p:nvSpPr>
            <p:spPr bwMode="auto">
              <a:xfrm>
                <a:off x="682" y="1780"/>
                <a:ext cx="78" cy="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ko-KR" sz="2400" b="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9480" name="Line 66"/>
              <p:cNvSpPr>
                <a:spLocks noChangeShapeType="1"/>
              </p:cNvSpPr>
              <p:nvPr/>
            </p:nvSpPr>
            <p:spPr bwMode="auto">
              <a:xfrm flipV="1">
                <a:off x="720" y="1296"/>
                <a:ext cx="69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481" name="Text Box 67"/>
              <p:cNvSpPr txBox="1">
                <a:spLocks noChangeArrowheads="1"/>
              </p:cNvSpPr>
              <p:nvPr/>
            </p:nvSpPr>
            <p:spPr bwMode="auto">
              <a:xfrm>
                <a:off x="711" y="1367"/>
                <a:ext cx="21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ko-KR" sz="2400" b="0">
                    <a:latin typeface="Arial" panose="020B0604020202020204" pitchFamily="34" charset="0"/>
                    <a:ea typeface="굴림" panose="020B0600000101010101" pitchFamily="50" charset="-127"/>
                  </a:rPr>
                  <a:t>r</a:t>
                </a:r>
              </a:p>
            </p:txBody>
          </p:sp>
          <p:graphicFrame>
            <p:nvGraphicFramePr>
              <p:cNvPr id="19482" name="Object 5"/>
              <p:cNvGraphicFramePr>
                <a:graphicFrameLocks noChangeAspect="1"/>
              </p:cNvGraphicFramePr>
              <p:nvPr/>
            </p:nvGraphicFramePr>
            <p:xfrm>
              <a:off x="576" y="1848"/>
              <a:ext cx="104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23" name="Equation" r:id="rId14" imgW="164957" imgH="253780" progId="Equation.DSMT4">
                      <p:embed/>
                    </p:oleObj>
                  </mc:Choice>
                  <mc:Fallback>
                    <p:oleObj name="Equation" r:id="rId14" imgW="164957" imgH="25378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1848"/>
                            <a:ext cx="104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06601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457200" y="4984750"/>
            <a:ext cx="8229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ko-KR" sz="2400" smtClean="0">
                <a:ea typeface="굴림" panose="020B0600000101010101" pitchFamily="50" charset="-127"/>
              </a:rPr>
              <a:t>Use cheap, conservative bounds for trivial cases</a:t>
            </a:r>
          </a:p>
          <a:p>
            <a:pPr>
              <a:lnSpc>
                <a:spcPct val="80000"/>
              </a:lnSpc>
            </a:pPr>
            <a:r>
              <a:rPr lang="it-IT" altLang="ko-KR" sz="2400" smtClean="0">
                <a:ea typeface="굴림" panose="020B0600000101010101" pitchFamily="50" charset="-127"/>
              </a:rPr>
              <a:t>Can use more accurate, more expensive tests for ambiguous cases if needed</a:t>
            </a:r>
            <a:endParaRPr lang="en-US" altLang="ko-KR" sz="2400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73" grpId="0" animBg="1"/>
      <p:bldP spid="406573" grpId="1" animBg="1"/>
      <p:bldP spid="406573" grpId="2" animBg="1"/>
      <p:bldP spid="406549" grpId="0" animBg="1"/>
      <p:bldP spid="406575" grpId="0"/>
      <p:bldP spid="406575" grpId="1"/>
      <p:bldP spid="406575" grpId="2"/>
      <p:bldP spid="406601" grpId="0" build="p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20987</TotalTime>
  <Pages>3</Pages>
  <Words>979</Words>
  <Application>Microsoft Office PowerPoint</Application>
  <PresentationFormat>On-screen Show (4:3)</PresentationFormat>
  <Paragraphs>245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 Unicode MS</vt:lpstr>
      <vt:lpstr>굴림</vt:lpstr>
      <vt:lpstr>맑은 고딕</vt:lpstr>
      <vt:lpstr>Arial</vt:lpstr>
      <vt:lpstr>Cambria Math</vt:lpstr>
      <vt:lpstr>Courier New</vt:lpstr>
      <vt:lpstr>Symbol</vt:lpstr>
      <vt:lpstr>Tahoma</vt:lpstr>
      <vt:lpstr>Times New Roman</vt:lpstr>
      <vt:lpstr>Wingdings</vt:lpstr>
      <vt:lpstr>untitled 1</vt:lpstr>
      <vt:lpstr>Equation</vt:lpstr>
      <vt:lpstr>Image</vt:lpstr>
      <vt:lpstr>PowerPoint Presentation</vt:lpstr>
      <vt:lpstr>Class Objectives</vt:lpstr>
      <vt:lpstr>Culling and Clipping</vt:lpstr>
      <vt:lpstr>Culling Example</vt:lpstr>
      <vt:lpstr>Culling Example</vt:lpstr>
      <vt:lpstr>Lines and Planes</vt:lpstr>
      <vt:lpstr>Lines and Planes</vt:lpstr>
      <vt:lpstr>Testing Objects for Containment</vt:lpstr>
      <vt:lpstr>Conservative Testing</vt:lpstr>
      <vt:lpstr>Hierarchical Culling</vt:lpstr>
      <vt:lpstr>Hierarchical Culling</vt:lpstr>
      <vt:lpstr>View Frustum Culling</vt:lpstr>
      <vt:lpstr>Back-Face Culling</vt:lpstr>
      <vt:lpstr>Face Plane Test</vt:lpstr>
      <vt:lpstr>Back-Face Culling in OpenGL</vt:lpstr>
      <vt:lpstr>Clipping a Line Segment  against a Line</vt:lpstr>
      <vt:lpstr>Clipping a Polygon against a Line</vt:lpstr>
      <vt:lpstr>Clipping against a Convex Region</vt:lpstr>
      <vt:lpstr>Outcodes</vt:lpstr>
      <vt:lpstr>Outcode for Lines</vt:lpstr>
      <vt:lpstr>Outcodes for Triangles</vt:lpstr>
      <vt:lpstr>Clipping in the Pipeline</vt:lpstr>
      <vt:lpstr>View Frustum Clipping</vt:lpstr>
      <vt:lpstr>Clipping in the Clip Space</vt:lpstr>
      <vt:lpstr>Culling and Clipping in the Rendering Pipeline</vt:lpstr>
      <vt:lpstr>Class Objectives were:</vt:lpstr>
      <vt:lpstr>Reading Assignment</vt:lpstr>
      <vt:lpstr>Next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subject/>
  <dc:creator>Computations</dc:creator>
  <cp:keywords/>
  <dc:description/>
  <cp:lastModifiedBy>Windows 사용자</cp:lastModifiedBy>
  <cp:revision>1889</cp:revision>
  <cp:lastPrinted>2017-03-10T08:05:29Z</cp:lastPrinted>
  <dcterms:created xsi:type="dcterms:W3CDTF">1998-03-18T13:44:31Z</dcterms:created>
  <dcterms:modified xsi:type="dcterms:W3CDTF">2017-03-11T04:16:41Z</dcterms:modified>
</cp:coreProperties>
</file>