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258" r:id="rId3"/>
    <p:sldId id="310" r:id="rId4"/>
    <p:sldId id="311" r:id="rId5"/>
    <p:sldId id="312" r:id="rId6"/>
    <p:sldId id="313" r:id="rId7"/>
    <p:sldId id="290" r:id="rId8"/>
    <p:sldId id="260" r:id="rId9"/>
    <p:sldId id="314" r:id="rId10"/>
    <p:sldId id="316" r:id="rId11"/>
    <p:sldId id="317" r:id="rId12"/>
    <p:sldId id="288" r:id="rId13"/>
    <p:sldId id="261" r:id="rId14"/>
    <p:sldId id="262" r:id="rId15"/>
    <p:sldId id="263" r:id="rId16"/>
    <p:sldId id="265" r:id="rId17"/>
    <p:sldId id="266" r:id="rId18"/>
    <p:sldId id="267" r:id="rId19"/>
    <p:sldId id="268" r:id="rId20"/>
    <p:sldId id="269" r:id="rId21"/>
    <p:sldId id="28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96" r:id="rId30"/>
    <p:sldId id="293" r:id="rId31"/>
    <p:sldId id="294" r:id="rId32"/>
    <p:sldId id="295" r:id="rId33"/>
    <p:sldId id="277" r:id="rId34"/>
    <p:sldId id="278" r:id="rId35"/>
    <p:sldId id="279" r:id="rId36"/>
    <p:sldId id="282" r:id="rId37"/>
    <p:sldId id="281" r:id="rId38"/>
    <p:sldId id="283" r:id="rId39"/>
    <p:sldId id="284" r:id="rId40"/>
    <p:sldId id="285" r:id="rId41"/>
    <p:sldId id="318" r:id="rId42"/>
    <p:sldId id="319" r:id="rId43"/>
    <p:sldId id="320" r:id="rId44"/>
    <p:sldId id="286" r:id="rId45"/>
    <p:sldId id="321" r:id="rId46"/>
    <p:sldId id="322" r:id="rId47"/>
    <p:sldId id="323" r:id="rId48"/>
    <p:sldId id="324" r:id="rId49"/>
    <p:sldId id="325" r:id="rId50"/>
    <p:sldId id="326" r:id="rId51"/>
  </p:sldIdLst>
  <p:sldSz cx="9144000" cy="6858000" type="screen4x3"/>
  <p:notesSz cx="7099300" cy="10234613"/>
  <p:kinsoku lang="ko-KR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1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1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1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1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6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5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EA8B00"/>
    <a:srgbClr val="CCECFF"/>
    <a:srgbClr val="CCCCFF"/>
    <a:srgbClr val="99CCFF"/>
    <a:srgbClr val="00FFFF"/>
    <a:srgbClr val="FF00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4" autoAdjust="0"/>
    <p:restoredTop sz="74004" autoAdjust="0"/>
  </p:normalViewPr>
  <p:slideViewPr>
    <p:cSldViewPr snapToGrid="0" snapToObjects="1">
      <p:cViewPr varScale="1">
        <p:scale>
          <a:sx n="50" d="100"/>
          <a:sy n="50" d="100"/>
        </p:scale>
        <p:origin x="1410" y="60"/>
      </p:cViewPr>
      <p:guideLst>
        <p:guide orient="horz"/>
        <p:guide pos="263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1632" y="-120"/>
      </p:cViewPr>
      <p:guideLst>
        <p:guide orient="horz" pos="3225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2.xml"/><Relationship Id="rId2" Type="http://schemas.openxmlformats.org/officeDocument/2006/relationships/slide" Target="slides/slide31.xml"/><Relationship Id="rId1" Type="http://schemas.openxmlformats.org/officeDocument/2006/relationships/slide" Target="slides/slide22.xml"/><Relationship Id="rId4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57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6.wmf"/><Relationship Id="rId5" Type="http://schemas.openxmlformats.org/officeDocument/2006/relationships/image" Target="../media/image47.wmf"/><Relationship Id="rId4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7.wmf"/><Relationship Id="rId2" Type="http://schemas.openxmlformats.org/officeDocument/2006/relationships/image" Target="../media/image25.wmf"/><Relationship Id="rId1" Type="http://schemas.openxmlformats.org/officeDocument/2006/relationships/image" Target="../media/image17.wmf"/><Relationship Id="rId6" Type="http://schemas.openxmlformats.org/officeDocument/2006/relationships/image" Target="../media/image46.wmf"/><Relationship Id="rId5" Type="http://schemas.openxmlformats.org/officeDocument/2006/relationships/image" Target="../media/image71.wmf"/><Relationship Id="rId4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17.wmf"/><Relationship Id="rId1" Type="http://schemas.openxmlformats.org/officeDocument/2006/relationships/image" Target="../media/image24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25.wmf"/><Relationship Id="rId1" Type="http://schemas.openxmlformats.org/officeDocument/2006/relationships/image" Target="../media/image17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17.wmf"/><Relationship Id="rId1" Type="http://schemas.openxmlformats.org/officeDocument/2006/relationships/image" Target="../media/image42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25.wmf"/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25.wmf"/><Relationship Id="rId7" Type="http://schemas.openxmlformats.org/officeDocument/2006/relationships/image" Target="../media/image49.wmf"/><Relationship Id="rId2" Type="http://schemas.openxmlformats.org/officeDocument/2006/relationships/image" Target="../media/image17.wmf"/><Relationship Id="rId1" Type="http://schemas.openxmlformats.org/officeDocument/2006/relationships/image" Target="../media/image39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405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860925"/>
            <a:ext cx="5208587" cy="4605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03451" tIns="51725" rIns="103451" bIns="517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73113"/>
            <a:ext cx="5100638" cy="38242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595069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022725" y="0"/>
            <a:ext cx="30765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699" tIns="49349" rIns="98699" bIns="49349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691" tIns="0" rIns="20691" bIns="0" anchor="b"/>
          <a:lstStyle>
            <a:lvl1pPr defTabSz="10461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61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61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61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61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ko-KR" sz="1100" b="0" i="1">
                <a:latin typeface="Times New Roman" panose="02020603050405020304" pitchFamily="18" charset="0"/>
                <a:ea typeface="굴림" panose="020B0600000101010101" pitchFamily="50" charset="-127"/>
              </a:rPr>
              <a:t>1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699" tIns="49349" rIns="98699" bIns="49349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30749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699" tIns="49349" rIns="98699" bIns="49349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1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44563" y="4864100"/>
            <a:ext cx="5208587" cy="460216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899" tIns="53450" rIns="106899" bIns="53450"/>
          <a:lstStyle/>
          <a:p>
            <a:pPr defTabSz="1049338"/>
            <a:endParaRPr lang="en-US" altLang="ko-KR" smtClean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46100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99" tIns="49349" rIns="98699" bIns="49349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9DAC5AA8-A519-4BC1-8FF5-D1BF484894FF}" type="slidenum">
              <a:rPr lang="en-US" altLang="ko-KR"/>
              <a:pPr algn="ctr"/>
              <a:t>10</a:t>
            </a:fld>
            <a:endParaRPr lang="en-US" altLang="ko-KR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8588" cy="46037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700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99" tIns="49349" rIns="98699" bIns="49349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4415A34D-9AFB-4C50-B8A8-20F99BE80BAA}" type="slidenum">
              <a:rPr lang="en-US" altLang="ko-KR"/>
              <a:pPr algn="ctr"/>
              <a:t>11</a:t>
            </a:fld>
            <a:endParaRPr lang="en-US" altLang="ko-KR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8588" cy="46037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958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212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558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260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1827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43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2290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0513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99" tIns="49349" rIns="98699" bIns="49349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E1225A32-B8B1-459D-9C38-778EC109E2BC}" type="slidenum">
              <a:rPr lang="en-US" altLang="ko-KR"/>
              <a:pPr algn="ctr"/>
              <a:t>19</a:t>
            </a:fld>
            <a:endParaRPr lang="en-US" altLang="ko-K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ko-KR" smtClean="0">
                <a:latin typeface="Arial" panose="020B0604020202020204" pitchFamily="34" charset="0"/>
                <a:ea typeface="굴림" panose="020B0600000101010101" pitchFamily="50" charset="-127"/>
              </a:rPr>
              <a:t>Why are sphere’s used to show shading</a:t>
            </a:r>
          </a:p>
        </p:txBody>
      </p:sp>
    </p:spTree>
    <p:extLst>
      <p:ext uri="{BB962C8B-B14F-4D97-AF65-F5344CB8AC3E}">
        <p14:creationId xmlns:p14="http://schemas.microsoft.com/office/powerpoint/2010/main" val="175527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5547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693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5143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7681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3483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000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2956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857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7549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9484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831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2959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7445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99" tIns="49349" rIns="98699" bIns="49349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B7BCFD5B-1424-456C-A626-385465687697}" type="slidenum">
              <a:rPr lang="en-US" altLang="ko-KR"/>
              <a:pPr algn="ctr"/>
              <a:t>31</a:t>
            </a:fld>
            <a:endParaRPr lang="en-US" altLang="ko-KR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ko-KR" smtClean="0">
                <a:latin typeface="Arial" panose="020B0604020202020204" pitchFamily="34" charset="0"/>
                <a:ea typeface="굴림" panose="020B0600000101010101" pitchFamily="50" charset="-127"/>
              </a:rPr>
              <a:t>How do you specify a head light?</a:t>
            </a:r>
          </a:p>
        </p:txBody>
      </p:sp>
    </p:spTree>
    <p:extLst>
      <p:ext uri="{BB962C8B-B14F-4D97-AF65-F5344CB8AC3E}">
        <p14:creationId xmlns:p14="http://schemas.microsoft.com/office/powerpoint/2010/main" val="6437983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99" tIns="49349" rIns="98699" bIns="49349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FC79686A-20ED-4C3F-9DB8-65E7A07E2FC0}" type="slidenum">
              <a:rPr lang="en-US" altLang="ko-KR"/>
              <a:pPr algn="ctr"/>
              <a:t>32</a:t>
            </a:fld>
            <a:endParaRPr lang="en-US" altLang="ko-KR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ko-KR" smtClean="0">
                <a:latin typeface="Arial" panose="020B0604020202020204" pitchFamily="34" charset="0"/>
                <a:ea typeface="굴림" panose="020B0600000101010101" pitchFamily="50" charset="-127"/>
              </a:rPr>
              <a:t>How do you specify a head light?</a:t>
            </a:r>
          </a:p>
        </p:txBody>
      </p:sp>
    </p:spTree>
    <p:extLst>
      <p:ext uri="{BB962C8B-B14F-4D97-AF65-F5344CB8AC3E}">
        <p14:creationId xmlns:p14="http://schemas.microsoft.com/office/powerpoint/2010/main" val="39113223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8685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8461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r>
              <a:rPr lang="en-US" altLang="ko-KR" sz="2200" smtClean="0">
                <a:latin typeface="Arial" panose="020B0604020202020204" pitchFamily="34" charset="0"/>
                <a:ea typeface="굴림" panose="020B0600000101010101" pitchFamily="50" charset="-127"/>
              </a:rPr>
              <a:t>For point light sources the light direction</a:t>
            </a:r>
            <a:br>
              <a:rPr lang="en-US" altLang="ko-KR" sz="2200" smtClean="0">
                <a:latin typeface="Arial" panose="020B0604020202020204" pitchFamily="34" charset="0"/>
                <a:ea typeface="굴림" panose="020B0600000101010101" pitchFamily="50" charset="-127"/>
              </a:rPr>
            </a:br>
            <a:r>
              <a:rPr lang="en-US" altLang="ko-KR" sz="2200" smtClean="0">
                <a:latin typeface="Arial" panose="020B0604020202020204" pitchFamily="34" charset="0"/>
                <a:ea typeface="굴림" panose="020B0600000101010101" pitchFamily="50" charset="-127"/>
              </a:rPr>
              <a:t>varies over the face </a:t>
            </a:r>
          </a:p>
          <a:p>
            <a:pPr lvl="1"/>
            <a:r>
              <a:rPr lang="en-US" altLang="ko-KR" sz="2200" smtClean="0">
                <a:latin typeface="Arial" panose="020B0604020202020204" pitchFamily="34" charset="0"/>
                <a:ea typeface="굴림" panose="020B0600000101010101" pitchFamily="50" charset="-127"/>
              </a:rPr>
              <a:t>For specular reflections the viewer direction varies over the facet</a:t>
            </a:r>
          </a:p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1181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2479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3103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1357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304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1203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8243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24635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3983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0107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7197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933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45811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05681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430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585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617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817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758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99" tIns="49349" rIns="98699" bIns="49349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00BE5886-9679-45C2-905C-17F72A97F75E}" type="slidenum">
              <a:rPr lang="en-US" altLang="ko-KR"/>
              <a:pPr algn="ctr"/>
              <a:t>9</a:t>
            </a:fld>
            <a:endParaRPr lang="en-US" altLang="ko-KR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8588" cy="46037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988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8796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1598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57975" y="298450"/>
            <a:ext cx="2079625" cy="635635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19100" y="298450"/>
            <a:ext cx="6086475" cy="635635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58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95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17216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19100" y="1587500"/>
            <a:ext cx="4083050" cy="506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54550" y="1587500"/>
            <a:ext cx="4083050" cy="506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458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9012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5779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6008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335018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01298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587500"/>
            <a:ext cx="83185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93663" y="6519863"/>
            <a:ext cx="307975" cy="212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ko-KR" sz="1400" b="0" smtClean="0">
                <a:ea typeface="굴림" panose="020B0600000101010101" pitchFamily="50" charset="-127"/>
              </a:rPr>
              <a:t> </a:t>
            </a:r>
            <a:fld id="{BDCC95E2-A5AD-488B-AC76-15D59F8B4669}" type="slidenum">
              <a:rPr lang="en-US" altLang="ko-KR" sz="1400" b="0" smtClean="0">
                <a:ea typeface="굴림" panose="020B0600000101010101" pitchFamily="50" charset="-127"/>
              </a:rPr>
              <a:pPr>
                <a:defRPr/>
              </a:pPr>
              <a:t>‹#›</a:t>
            </a:fld>
            <a:endParaRPr lang="en-US" altLang="ko-KR" sz="1400" b="0" smtClean="0">
              <a:ea typeface="굴림" panose="020B0600000101010101" pitchFamily="50" charset="-127"/>
            </a:endParaRPr>
          </a:p>
        </p:txBody>
      </p:sp>
      <p:pic>
        <p:nvPicPr>
          <p:cNvPr id="1029" name="Picture 12" descr="KAIST-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6437313"/>
            <a:ext cx="1219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419100" y="1250950"/>
            <a:ext cx="8305800" cy="96838"/>
          </a:xfrm>
          <a:prstGeom prst="rect">
            <a:avLst/>
          </a:prstGeom>
          <a:gradFill flip="none" rotWithShape="1">
            <a:gsLst>
              <a:gs pos="21000">
                <a:srgbClr val="0A64A8"/>
              </a:gs>
              <a:gs pos="0">
                <a:srgbClr val="004187"/>
              </a:gs>
              <a:gs pos="96000">
                <a:srgbClr val="1487C8"/>
              </a:gs>
            </a:gsLst>
            <a:lin ang="2700000" scaled="1"/>
            <a:tileRect/>
          </a:gradFill>
          <a:ln>
            <a:noFill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>
              <a:defRPr/>
            </a:pPr>
            <a:endParaRPr lang="ko-KR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9pPr>
    </p:titleStyle>
    <p:bodyStyle>
      <a:lvl1pPr marL="292100" indent="-292100" algn="l" rtl="0" eaLnBrk="0" fontAlgn="base" hangingPunct="0">
        <a:lnSpc>
          <a:spcPts val="2700"/>
        </a:lnSpc>
        <a:spcBef>
          <a:spcPts val="600"/>
        </a:spcBef>
        <a:spcAft>
          <a:spcPts val="400"/>
        </a:spcAft>
        <a:buClr>
          <a:srgbClr val="0C7B9C"/>
        </a:buClr>
        <a:buFont typeface="Arial" panose="020B0604020202020204" pitchFamily="34" charset="0"/>
        <a:buChar char="●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lnSpc>
          <a:spcPts val="2700"/>
        </a:lnSpc>
        <a:spcBef>
          <a:spcPct val="0"/>
        </a:spcBef>
        <a:spcAft>
          <a:spcPts val="400"/>
        </a:spcAft>
        <a:buClr>
          <a:srgbClr val="0C7B9C"/>
        </a:buClr>
        <a:buFont typeface="Arial" panose="020B0604020202020204" pitchFamily="34" charset="0"/>
        <a:buChar char="●"/>
        <a:defRPr sz="2400" b="1">
          <a:solidFill>
            <a:schemeClr val="tx1"/>
          </a:solidFill>
          <a:latin typeface="+mn-lt"/>
        </a:defRPr>
      </a:lvl2pPr>
      <a:lvl3pPr marL="914400" algn="l" rtl="0" eaLnBrk="0" fontAlgn="base" hangingPunct="0">
        <a:lnSpc>
          <a:spcPts val="2700"/>
        </a:lnSpc>
        <a:spcBef>
          <a:spcPct val="0"/>
        </a:spcBef>
        <a:spcAft>
          <a:spcPts val="400"/>
        </a:spcAft>
        <a:buClr>
          <a:srgbClr val="0C7B9C"/>
        </a:buClr>
        <a:buFont typeface="Arial" panose="020B0604020202020204" pitchFamily="34" charset="0"/>
        <a:buChar char="●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9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26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11" Type="http://schemas.openxmlformats.org/officeDocument/2006/relationships/image" Target="../media/image25.wmf"/><Relationship Id="rId5" Type="http://schemas.openxmlformats.org/officeDocument/2006/relationships/oleObject" Target="../embeddings/oleObject8.bin"/><Relationship Id="rId15" Type="http://schemas.openxmlformats.org/officeDocument/2006/relationships/image" Target="../media/image27.wmf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28.png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1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2.png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png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29.wmf"/><Relationship Id="rId10" Type="http://schemas.openxmlformats.org/officeDocument/2006/relationships/image" Target="../media/image35.pn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40.w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39.wmf"/><Relationship Id="rId5" Type="http://schemas.openxmlformats.org/officeDocument/2006/relationships/image" Target="../media/image17.wmf"/><Relationship Id="rId15" Type="http://schemas.openxmlformats.org/officeDocument/2006/relationships/image" Target="../media/image41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2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43.wmf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39.wmf"/><Relationship Id="rId5" Type="http://schemas.openxmlformats.org/officeDocument/2006/relationships/image" Target="../media/image42.wmf"/><Relationship Id="rId15" Type="http://schemas.openxmlformats.org/officeDocument/2006/relationships/image" Target="../media/image44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27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17.wmf"/><Relationship Id="rId10" Type="http://schemas.openxmlformats.org/officeDocument/2006/relationships/image" Target="../media/image45.png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9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47.wmf"/><Relationship Id="rId18" Type="http://schemas.openxmlformats.org/officeDocument/2006/relationships/oleObject" Target="../embeddings/oleObject38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7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46.wmf"/><Relationship Id="rId5" Type="http://schemas.openxmlformats.org/officeDocument/2006/relationships/image" Target="../media/image39.wmf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34.bin"/><Relationship Id="rId19" Type="http://schemas.openxmlformats.org/officeDocument/2006/relationships/image" Target="../media/image50.w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3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47.wmf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43.bin"/><Relationship Id="rId17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5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25.wmf"/><Relationship Id="rId5" Type="http://schemas.openxmlformats.org/officeDocument/2006/relationships/image" Target="../media/image54.wmf"/><Relationship Id="rId15" Type="http://schemas.openxmlformats.org/officeDocument/2006/relationships/image" Target="../media/image56.w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4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48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McMillan\Courses\S05_Comp236\Lecture10\Reflect.py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6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image" Target="../media/image71.wmf"/><Relationship Id="rId18" Type="http://schemas.openxmlformats.org/officeDocument/2006/relationships/image" Target="../media/image46.wmf"/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55.bin"/><Relationship Id="rId17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8.bin"/><Relationship Id="rId20" Type="http://schemas.openxmlformats.org/officeDocument/2006/relationships/image" Target="../media/image47.wmf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43.wmf"/><Relationship Id="rId5" Type="http://schemas.openxmlformats.org/officeDocument/2006/relationships/image" Target="../media/image17.wmf"/><Relationship Id="rId15" Type="http://schemas.openxmlformats.org/officeDocument/2006/relationships/oleObject" Target="../embeddings/oleObject57.bin"/><Relationship Id="rId10" Type="http://schemas.openxmlformats.org/officeDocument/2006/relationships/oleObject" Target="../embeddings/oleObject54.bin"/><Relationship Id="rId19" Type="http://schemas.openxmlformats.org/officeDocument/2006/relationships/oleObject" Target="../embeddings/oleObject60.bin"/><Relationship Id="rId4" Type="http://schemas.openxmlformats.org/officeDocument/2006/relationships/oleObject" Target="../embeddings/oleObject51.bin"/><Relationship Id="rId9" Type="http://schemas.openxmlformats.org/officeDocument/2006/relationships/image" Target="../media/image39.wmf"/><Relationship Id="rId14" Type="http://schemas.openxmlformats.org/officeDocument/2006/relationships/oleObject" Target="../embeddings/oleObject5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ChangeArrowheads="1"/>
          </p:cNvSpPr>
          <p:nvPr/>
        </p:nvSpPr>
        <p:spPr bwMode="auto">
          <a:xfrm>
            <a:off x="0" y="877888"/>
            <a:ext cx="91440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>
                <a:solidFill>
                  <a:srgbClr val="0000FF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CS380: Computer Graphics</a:t>
            </a:r>
          </a:p>
          <a:p>
            <a:pPr algn="ctr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4000">
                <a:solidFill>
                  <a:srgbClr val="0000FF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Illumination and Shading</a:t>
            </a:r>
          </a:p>
        </p:txBody>
      </p:sp>
      <p:sp>
        <p:nvSpPr>
          <p:cNvPr id="3075" name="Text Box 14"/>
          <p:cNvSpPr txBox="1">
            <a:spLocks noChangeArrowheads="1"/>
          </p:cNvSpPr>
          <p:nvPr/>
        </p:nvSpPr>
        <p:spPr bwMode="auto">
          <a:xfrm>
            <a:off x="496888" y="3679825"/>
            <a:ext cx="81534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2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3200">
                <a:solidFill>
                  <a:srgbClr val="EA8B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Sung-Eui Yoon</a:t>
            </a:r>
          </a:p>
          <a:p>
            <a:pPr algn="ctr">
              <a:lnSpc>
                <a:spcPts val="2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3200">
                <a:solidFill>
                  <a:srgbClr val="EA8B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(</a:t>
            </a:r>
            <a:r>
              <a:rPr lang="ko-KR" altLang="en-US" sz="3200">
                <a:solidFill>
                  <a:srgbClr val="EA8B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윤성의</a:t>
            </a:r>
            <a:r>
              <a:rPr lang="en-US" altLang="ko-KR" sz="3200">
                <a:solidFill>
                  <a:srgbClr val="EA8B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)</a:t>
            </a:r>
          </a:p>
        </p:txBody>
      </p:sp>
      <p:pic>
        <p:nvPicPr>
          <p:cNvPr id="3076" name="Picture 28" descr="KAIST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113463"/>
            <a:ext cx="19272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29"/>
          <p:cNvSpPr txBox="1">
            <a:spLocks noChangeArrowheads="1"/>
          </p:cNvSpPr>
          <p:nvPr/>
        </p:nvSpPr>
        <p:spPr bwMode="auto">
          <a:xfrm>
            <a:off x="1549400" y="4968875"/>
            <a:ext cx="55070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Course URL: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http://sglab.kaist.ac.kr/~sungeui/CG/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92075" y="766763"/>
            <a:ext cx="8942388" cy="96837"/>
          </a:xfrm>
          <a:prstGeom prst="rect">
            <a:avLst/>
          </a:prstGeom>
          <a:gradFill rotWithShape="1">
            <a:gsLst>
              <a:gs pos="0">
                <a:srgbClr val="004187"/>
              </a:gs>
              <a:gs pos="21001">
                <a:srgbClr val="0A64A8"/>
              </a:gs>
              <a:gs pos="96001">
                <a:srgbClr val="1487C8"/>
              </a:gs>
              <a:gs pos="100000">
                <a:srgbClr val="1487C8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100013" y="2857500"/>
            <a:ext cx="8943975" cy="96838"/>
          </a:xfrm>
          <a:prstGeom prst="rect">
            <a:avLst/>
          </a:prstGeom>
          <a:gradFill rotWithShape="1">
            <a:gsLst>
              <a:gs pos="0">
                <a:srgbClr val="004187"/>
              </a:gs>
              <a:gs pos="21001">
                <a:srgbClr val="0A64A8"/>
              </a:gs>
              <a:gs pos="96001">
                <a:srgbClr val="1487C8"/>
              </a:gs>
              <a:gs pos="100000">
                <a:srgbClr val="1487C8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ransition advTm="1483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Measuring BRDFs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685981"/>
            <a:ext cx="5365750" cy="2209800"/>
          </a:xfrm>
        </p:spPr>
        <p:txBody>
          <a:bodyPr/>
          <a:lstStyle/>
          <a:p>
            <a:r>
              <a:rPr lang="en-US" altLang="ko-KR" dirty="0" err="1" smtClean="0">
                <a:ea typeface="굴림" panose="020B0600000101010101" pitchFamily="50" charset="-127"/>
              </a:rPr>
              <a:t>Gonioreflectometer</a:t>
            </a:r>
            <a:endParaRPr lang="en-US" altLang="ko-KR" dirty="0" smtClean="0">
              <a:ea typeface="굴림" panose="020B0600000101010101" pitchFamily="50" charset="-127"/>
            </a:endParaRPr>
          </a:p>
          <a:p>
            <a:pPr lvl="1"/>
            <a:r>
              <a:rPr lang="en-US" altLang="ko-KR" sz="2000" dirty="0" smtClean="0">
                <a:ea typeface="굴림" panose="020B0600000101010101" pitchFamily="50" charset="-127"/>
              </a:rPr>
              <a:t>One 4D measurement </a:t>
            </a:r>
            <a:br>
              <a:rPr lang="en-US" altLang="ko-KR" sz="2000" dirty="0" smtClean="0">
                <a:ea typeface="굴림" panose="020B0600000101010101" pitchFamily="50" charset="-127"/>
              </a:rPr>
            </a:br>
            <a:r>
              <a:rPr lang="en-US" altLang="ko-KR" sz="2000" dirty="0" smtClean="0">
                <a:ea typeface="굴림" panose="020B0600000101010101" pitchFamily="50" charset="-127"/>
              </a:rPr>
              <a:t>at a time (slow)</a:t>
            </a:r>
          </a:p>
          <a:p>
            <a:endParaRPr lang="en-US" altLang="ko-KR" dirty="0" smtClean="0">
              <a:ea typeface="굴림" panose="020B0600000101010101" pitchFamily="50" charset="-127"/>
            </a:endParaRPr>
          </a:p>
        </p:txBody>
      </p:sp>
      <p:pic>
        <p:nvPicPr>
          <p:cNvPr id="77826" name="Picture 2" descr="https://upload.wikimedia.org/wikipedia/commons/b/b7/Gantry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1530162"/>
            <a:ext cx="3882042" cy="473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3101975" y="6391596"/>
            <a:ext cx="61334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0" dirty="0">
                <a:solidFill>
                  <a:srgbClr val="222222"/>
                </a:solidFill>
              </a:rPr>
              <a:t>Photograph of the University of Virginia Spherical </a:t>
            </a:r>
            <a:r>
              <a:rPr lang="en-US" altLang="ko-KR" sz="1400" b="0" dirty="0" smtClean="0">
                <a:solidFill>
                  <a:srgbClr val="222222"/>
                </a:solidFill>
              </a:rPr>
              <a:t>Gantry</a:t>
            </a:r>
            <a:endParaRPr lang="ko-K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How to use BRDF Data?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138" y="1665288"/>
            <a:ext cx="4495800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2230438" y="5592763"/>
            <a:ext cx="4762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1800" b="0" i="1">
                <a:latin typeface="Arial" panose="020B0604020202020204" pitchFamily="34" charset="0"/>
                <a:ea typeface="굴림" panose="020B0600000101010101" pitchFamily="50" charset="-127"/>
              </a:rPr>
              <a:t>One can make direct use of acquired BRDFs</a:t>
            </a:r>
            <a:br>
              <a:rPr lang="en-US" altLang="ko-KR" sz="1800" b="0" i="1">
                <a:latin typeface="Arial" panose="020B0604020202020204" pitchFamily="34" charset="0"/>
                <a:ea typeface="굴림" panose="020B0600000101010101" pitchFamily="50" charset="-127"/>
              </a:rPr>
            </a:br>
            <a:r>
              <a:rPr lang="en-US" altLang="ko-KR" sz="1800" b="0" i="1">
                <a:latin typeface="Arial" panose="020B0604020202020204" pitchFamily="34" charset="0"/>
                <a:ea typeface="굴림" panose="020B0600000101010101" pitchFamily="50" charset="-127"/>
              </a:rPr>
              <a:t>in a renderer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Two Components of Illumination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463" y="1511300"/>
            <a:ext cx="8318500" cy="50673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Simplifications used by most computer graphics systems:</a:t>
            </a:r>
            <a:r>
              <a:rPr lang="en-US" altLang="ko-KR" sz="2400" smtClean="0">
                <a:ea typeface="굴림" panose="020B0600000101010101" pitchFamily="50" charset="-127"/>
              </a:rPr>
              <a:t> </a:t>
            </a:r>
          </a:p>
          <a:p>
            <a:pPr lvl="1">
              <a:buClr>
                <a:schemeClr val="tx1"/>
              </a:buClr>
            </a:pPr>
            <a:r>
              <a:rPr lang="en-US" altLang="ko-KR" smtClean="0">
                <a:ea typeface="굴림" panose="020B0600000101010101" pitchFamily="50" charset="-127"/>
              </a:rPr>
              <a:t>Compute only direct illumination from the emitters to the reflectors of the scene </a:t>
            </a:r>
          </a:p>
          <a:p>
            <a:pPr lvl="1">
              <a:buClr>
                <a:schemeClr val="tx1"/>
              </a:buClr>
            </a:pPr>
            <a:r>
              <a:rPr lang="en-US" altLang="ko-KR" smtClean="0">
                <a:ea typeface="굴림" panose="020B0600000101010101" pitchFamily="50" charset="-127"/>
              </a:rPr>
              <a:t>Ignore the geometry of light emitters, and consider only the geometry of reflectors </a:t>
            </a:r>
          </a:p>
          <a:p>
            <a:endParaRPr lang="en-US" altLang="ko-KR" smtClean="0"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Ambient Light Source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A simple </a:t>
            </a:r>
            <a:r>
              <a:rPr lang="en-US" altLang="ko-KR" u="sng" smtClean="0">
                <a:ea typeface="굴림" panose="020B0600000101010101" pitchFamily="50" charset="-127"/>
              </a:rPr>
              <a:t>hack</a:t>
            </a:r>
            <a:r>
              <a:rPr lang="en-US" altLang="ko-KR" smtClean="0">
                <a:ea typeface="굴림" panose="020B0600000101010101" pitchFamily="50" charset="-127"/>
              </a:rPr>
              <a:t> for indirect illumination 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Incoming ambient illumination (I</a:t>
            </a:r>
            <a:r>
              <a:rPr lang="en-US" altLang="ko-KR" baseline="-25000" smtClean="0">
                <a:ea typeface="굴림" panose="020B0600000101010101" pitchFamily="50" charset="-127"/>
              </a:rPr>
              <a:t>i,a</a:t>
            </a:r>
            <a:r>
              <a:rPr lang="en-US" altLang="ko-KR" smtClean="0">
                <a:ea typeface="굴림" panose="020B0600000101010101" pitchFamily="50" charset="-127"/>
              </a:rPr>
              <a:t>) is constant for all surfaces in the scene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Reflected ambient illumination (I</a:t>
            </a:r>
            <a:r>
              <a:rPr lang="en-US" altLang="ko-KR" baseline="-25000" smtClean="0">
                <a:ea typeface="굴림" panose="020B0600000101010101" pitchFamily="50" charset="-127"/>
              </a:rPr>
              <a:t>r,a </a:t>
            </a:r>
            <a:r>
              <a:rPr lang="en-US" altLang="ko-KR" smtClean="0">
                <a:ea typeface="굴림" panose="020B0600000101010101" pitchFamily="50" charset="-127"/>
              </a:rPr>
              <a:t>) depends only on the surface’s ambient reflection coefficient (k</a:t>
            </a:r>
            <a:r>
              <a:rPr lang="en-US" altLang="ko-KR" baseline="-25000" smtClean="0">
                <a:ea typeface="굴림" panose="020B0600000101010101" pitchFamily="50" charset="-127"/>
              </a:rPr>
              <a:t>a</a:t>
            </a:r>
            <a:r>
              <a:rPr lang="en-US" altLang="ko-KR" smtClean="0">
                <a:ea typeface="굴림" panose="020B0600000101010101" pitchFamily="50" charset="-127"/>
              </a:rPr>
              <a:t>)  and not its position or orientation</a:t>
            </a:r>
          </a:p>
          <a:p>
            <a:pPr lvl="1"/>
            <a:endParaRPr lang="en-US" altLang="ko-KR" smtClean="0">
              <a:ea typeface="굴림" panose="020B0600000101010101" pitchFamily="50" charset="-127"/>
            </a:endParaRP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These quantities typically specified as (R, G, B) triples</a:t>
            </a:r>
          </a:p>
        </p:txBody>
      </p:sp>
      <p:grpSp>
        <p:nvGrpSpPr>
          <p:cNvPr id="27652" name="Group 9"/>
          <p:cNvGrpSpPr>
            <a:grpSpLocks/>
          </p:cNvGrpSpPr>
          <p:nvPr/>
        </p:nvGrpSpPr>
        <p:grpSpPr bwMode="auto">
          <a:xfrm>
            <a:off x="2667000" y="4983163"/>
            <a:ext cx="3810000" cy="1582737"/>
            <a:chOff x="1248" y="2736"/>
            <a:chExt cx="3120" cy="1296"/>
          </a:xfrm>
        </p:grpSpPr>
        <p:sp>
          <p:nvSpPr>
            <p:cNvPr id="27654" name="AutoShape 5"/>
            <p:cNvSpPr>
              <a:spLocks noChangeArrowheads="1"/>
            </p:cNvSpPr>
            <p:nvPr/>
          </p:nvSpPr>
          <p:spPr bwMode="auto">
            <a:xfrm flipV="1">
              <a:off x="1248" y="2976"/>
              <a:ext cx="3120" cy="10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27655" name="Oval 7"/>
            <p:cNvSpPr>
              <a:spLocks noChangeArrowheads="1"/>
            </p:cNvSpPr>
            <p:nvPr/>
          </p:nvSpPr>
          <p:spPr bwMode="auto">
            <a:xfrm>
              <a:off x="1776" y="2736"/>
              <a:ext cx="864" cy="86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</p:grp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814763" y="3840163"/>
          <a:ext cx="1104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9" name="Equation" r:id="rId4" imgW="1104900" imgH="368300" progId="Equation.DSMT4">
                  <p:embed/>
                </p:oleObj>
              </mc:Choice>
              <mc:Fallback>
                <p:oleObj name="Equation" r:id="rId4" imgW="1104900" imgH="3683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4763" y="3840163"/>
                        <a:ext cx="11049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971800" y="3276600"/>
            <a:ext cx="3276600" cy="2057400"/>
            <a:chOff x="2971800" y="3276600"/>
            <a:chExt cx="3276600" cy="2057400"/>
          </a:xfrm>
        </p:grpSpPr>
        <p:sp>
          <p:nvSpPr>
            <p:cNvPr id="29713" name="Line 22"/>
            <p:cNvSpPr>
              <a:spLocks noChangeShapeType="1"/>
            </p:cNvSpPr>
            <p:nvPr/>
          </p:nvSpPr>
          <p:spPr bwMode="auto">
            <a:xfrm flipH="1">
              <a:off x="4419600" y="3276600"/>
              <a:ext cx="1828800" cy="1828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  <p:sp>
          <p:nvSpPr>
            <p:cNvPr id="29714" name="Rectangle 21"/>
            <p:cNvSpPr>
              <a:spLocks noChangeArrowheads="1"/>
            </p:cNvSpPr>
            <p:nvPr/>
          </p:nvSpPr>
          <p:spPr bwMode="auto">
            <a:xfrm>
              <a:off x="2971800" y="5105400"/>
              <a:ext cx="2819400" cy="228600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graphicFrame>
          <p:nvGraphicFramePr>
            <p:cNvPr id="29715" name="Object 3"/>
            <p:cNvGraphicFramePr>
              <a:graphicFrameLocks noChangeAspect="1"/>
            </p:cNvGraphicFramePr>
            <p:nvPr/>
          </p:nvGraphicFramePr>
          <p:xfrm>
            <a:off x="4213225" y="4778375"/>
            <a:ext cx="1651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81" name="Equation" r:id="rId4" imgW="164957" imgH="342603" progId="Equation.DSMT4">
                    <p:embed/>
                  </p:oleObj>
                </mc:Choice>
                <mc:Fallback>
                  <p:oleObj name="Equation" r:id="rId4" imgW="164957" imgH="342603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3225" y="4778375"/>
                          <a:ext cx="165100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Point light sources emit rays from a single point</a:t>
            </a:r>
          </a:p>
          <a:p>
            <a:pPr lvl="1"/>
            <a:r>
              <a:rPr lang="en-US" altLang="ko-KR" sz="2000" smtClean="0">
                <a:ea typeface="굴림" panose="020B0600000101010101" pitchFamily="50" charset="-127"/>
              </a:rPr>
              <a:t>Simple approximation to a local light source such as a light bulb</a:t>
            </a:r>
          </a:p>
          <a:p>
            <a:pPr lvl="1"/>
            <a:endParaRPr lang="en-US" altLang="ko-KR" sz="2000" smtClean="0">
              <a:ea typeface="굴림" panose="020B0600000101010101" pitchFamily="50" charset="-127"/>
            </a:endParaRPr>
          </a:p>
          <a:p>
            <a:pPr lvl="1"/>
            <a:endParaRPr lang="en-US" altLang="ko-KR" sz="2000" smtClean="0">
              <a:ea typeface="굴림" panose="020B0600000101010101" pitchFamily="50" charset="-127"/>
            </a:endParaRPr>
          </a:p>
          <a:p>
            <a:pPr lvl="1"/>
            <a:endParaRPr lang="en-US" altLang="ko-KR" sz="2000" smtClean="0">
              <a:ea typeface="굴림" panose="020B0600000101010101" pitchFamily="50" charset="-127"/>
            </a:endParaRPr>
          </a:p>
          <a:p>
            <a:pPr lvl="1"/>
            <a:endParaRPr lang="en-US" altLang="ko-KR" sz="2000" smtClean="0">
              <a:ea typeface="굴림" panose="020B0600000101010101" pitchFamily="50" charset="-127"/>
            </a:endParaRPr>
          </a:p>
          <a:p>
            <a:pPr lvl="1"/>
            <a:endParaRPr lang="en-US" altLang="ko-KR" sz="2000" smtClean="0">
              <a:ea typeface="굴림" panose="020B0600000101010101" pitchFamily="50" charset="-127"/>
            </a:endParaRPr>
          </a:p>
          <a:p>
            <a:pPr lvl="1"/>
            <a:endParaRPr lang="en-US" altLang="ko-KR" sz="2000" smtClean="0">
              <a:ea typeface="굴림" panose="020B0600000101010101" pitchFamily="50" charset="-127"/>
            </a:endParaRPr>
          </a:p>
          <a:p>
            <a:r>
              <a:rPr lang="en-US" altLang="ko-KR" smtClean="0">
                <a:ea typeface="굴림" panose="020B0600000101010101" pitchFamily="50" charset="-127"/>
              </a:rPr>
              <a:t>The direction to the light changes across the surface</a:t>
            </a: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Point Light Sources</a:t>
            </a:r>
          </a:p>
        </p:txBody>
      </p:sp>
      <p:sp>
        <p:nvSpPr>
          <p:cNvPr id="29701" name="Line 15"/>
          <p:cNvSpPr>
            <a:spLocks noChangeShapeType="1"/>
          </p:cNvSpPr>
          <p:nvPr/>
        </p:nvSpPr>
        <p:spPr bwMode="auto">
          <a:xfrm>
            <a:off x="5715000" y="3276600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29702" name="Line 17"/>
          <p:cNvSpPr>
            <a:spLocks noChangeShapeType="1"/>
          </p:cNvSpPr>
          <p:nvPr/>
        </p:nvSpPr>
        <p:spPr bwMode="auto">
          <a:xfrm rot="5400000">
            <a:off x="5714207" y="3275806"/>
            <a:ext cx="10668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29703" name="Line 18"/>
          <p:cNvSpPr>
            <a:spLocks noChangeShapeType="1"/>
          </p:cNvSpPr>
          <p:nvPr/>
        </p:nvSpPr>
        <p:spPr bwMode="auto">
          <a:xfrm rot="-2700000">
            <a:off x="5795963" y="3471863"/>
            <a:ext cx="506412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29704" name="Line 19"/>
          <p:cNvSpPr>
            <a:spLocks noChangeShapeType="1"/>
          </p:cNvSpPr>
          <p:nvPr/>
        </p:nvSpPr>
        <p:spPr bwMode="auto">
          <a:xfrm rot="2700000">
            <a:off x="5714207" y="3275806"/>
            <a:ext cx="10668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29705" name="Oval 8"/>
          <p:cNvSpPr>
            <a:spLocks noChangeArrowheads="1"/>
          </p:cNvSpPr>
          <p:nvPr/>
        </p:nvSpPr>
        <p:spPr bwMode="auto">
          <a:xfrm>
            <a:off x="6172200" y="3200400"/>
            <a:ext cx="152400" cy="152400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2066" name="Oval 25"/>
          <p:cNvSpPr>
            <a:spLocks noChangeArrowheads="1"/>
          </p:cNvSpPr>
          <p:nvPr/>
        </p:nvSpPr>
        <p:spPr bwMode="auto">
          <a:xfrm>
            <a:off x="4343400" y="5029200"/>
            <a:ext cx="152400" cy="152400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graphicFrame>
        <p:nvGraphicFramePr>
          <p:cNvPr id="29707" name="Object 4"/>
          <p:cNvGraphicFramePr>
            <a:graphicFrameLocks noChangeAspect="1"/>
          </p:cNvGraphicFramePr>
          <p:nvPr/>
        </p:nvGraphicFramePr>
        <p:xfrm>
          <a:off x="6361113" y="2884488"/>
          <a:ext cx="203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2" name="Equation" r:id="rId6" imgW="203112" imgH="368140" progId="Equation.DSMT4">
                  <p:embed/>
                </p:oleObj>
              </mc:Choice>
              <mc:Fallback>
                <p:oleObj name="Equation" r:id="rId6" imgW="203112" imgH="3681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1113" y="2884488"/>
                        <a:ext cx="203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419600" y="4343400"/>
            <a:ext cx="762000" cy="762000"/>
            <a:chOff x="4419600" y="4343400"/>
            <a:chExt cx="762000" cy="762000"/>
          </a:xfrm>
        </p:grpSpPr>
        <p:sp>
          <p:nvSpPr>
            <p:cNvPr id="29711" name="Line 23"/>
            <p:cNvSpPr>
              <a:spLocks noChangeShapeType="1"/>
            </p:cNvSpPr>
            <p:nvPr/>
          </p:nvSpPr>
          <p:spPr bwMode="auto">
            <a:xfrm flipV="1">
              <a:off x="4419600" y="4343400"/>
              <a:ext cx="762000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graphicFrame>
          <p:nvGraphicFramePr>
            <p:cNvPr id="29712" name="Object 5"/>
            <p:cNvGraphicFramePr>
              <a:graphicFrameLocks noChangeAspect="1"/>
            </p:cNvGraphicFramePr>
            <p:nvPr/>
          </p:nvGraphicFramePr>
          <p:xfrm>
            <a:off x="4635500" y="4354513"/>
            <a:ext cx="1651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83" name="Equation" r:id="rId8" imgW="164957" imgH="355292" progId="Equation.DSMT4">
                    <p:embed/>
                  </p:oleObj>
                </mc:Choice>
                <mc:Fallback>
                  <p:oleObj name="Equation" r:id="rId8" imgW="164957" imgH="355292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5500" y="4354513"/>
                          <a:ext cx="165100" cy="35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9709" name="Object 1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4" name="Equation" r:id="rId10" imgW="114151" imgH="215619" progId="Equation.3">
                  <p:embed/>
                </p:oleObj>
              </mc:Choice>
              <mc:Fallback>
                <p:oleObj name="Equation" r:id="rId10" imgW="114151" imgH="215619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19"/>
          <p:cNvGraphicFramePr>
            <a:graphicFrameLocks noChangeAspect="1"/>
          </p:cNvGraphicFramePr>
          <p:nvPr/>
        </p:nvGraphicFramePr>
        <p:xfrm>
          <a:off x="1746250" y="3536950"/>
          <a:ext cx="1835150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5" name="Equation" r:id="rId12" imgW="774364" imgH="444307" progId="Equation.3">
                  <p:embed/>
                </p:oleObj>
              </mc:Choice>
              <mc:Fallback>
                <p:oleObj name="Equation" r:id="rId12" imgW="774364" imgH="444307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3536950"/>
                        <a:ext cx="1835150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Directional Light Sources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Light rays are parallel and have no origin</a:t>
            </a:r>
          </a:p>
          <a:p>
            <a:pPr lvl="1"/>
            <a:r>
              <a:rPr lang="en-US" altLang="ko-KR" sz="2000" smtClean="0">
                <a:ea typeface="굴림" panose="020B0600000101010101" pitchFamily="50" charset="-127"/>
              </a:rPr>
              <a:t>Can be considered as a point light at infinity</a:t>
            </a:r>
          </a:p>
          <a:p>
            <a:pPr lvl="1"/>
            <a:r>
              <a:rPr lang="en-US" altLang="ko-KR" sz="2000" smtClean="0">
                <a:ea typeface="굴림" panose="020B0600000101010101" pitchFamily="50" charset="-127"/>
              </a:rPr>
              <a:t>A good approximation for sunlight </a:t>
            </a: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r>
              <a:rPr lang="en-US" altLang="ko-KR" smtClean="0">
                <a:ea typeface="굴림" panose="020B0600000101010101" pitchFamily="50" charset="-127"/>
              </a:rPr>
              <a:t>The direction to the light source is constant over the surface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How can we specify point and directional lights? </a:t>
            </a:r>
          </a:p>
        </p:txBody>
      </p:sp>
      <p:sp>
        <p:nvSpPr>
          <p:cNvPr id="31748" name="Rectangle 11"/>
          <p:cNvSpPr>
            <a:spLocks noChangeArrowheads="1"/>
          </p:cNvSpPr>
          <p:nvPr/>
        </p:nvSpPr>
        <p:spPr bwMode="auto">
          <a:xfrm>
            <a:off x="2697163" y="4373563"/>
            <a:ext cx="2819400" cy="228600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31749" name="Line 12"/>
          <p:cNvSpPr>
            <a:spLocks noChangeShapeType="1"/>
          </p:cNvSpPr>
          <p:nvPr/>
        </p:nvSpPr>
        <p:spPr bwMode="auto">
          <a:xfrm flipV="1">
            <a:off x="4144963" y="3611563"/>
            <a:ext cx="7620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31750" name="Oval 14"/>
          <p:cNvSpPr>
            <a:spLocks noChangeArrowheads="1"/>
          </p:cNvSpPr>
          <p:nvPr/>
        </p:nvSpPr>
        <p:spPr bwMode="auto">
          <a:xfrm>
            <a:off x="4068763" y="4297363"/>
            <a:ext cx="152400" cy="152400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graphicFrame>
        <p:nvGraphicFramePr>
          <p:cNvPr id="31751" name="Object 2"/>
          <p:cNvGraphicFramePr>
            <a:graphicFrameLocks noChangeAspect="1"/>
          </p:cNvGraphicFramePr>
          <p:nvPr/>
        </p:nvGraphicFramePr>
        <p:xfrm>
          <a:off x="4360863" y="3622675"/>
          <a:ext cx="165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8" name="Equation" r:id="rId4" imgW="164957" imgH="355292" progId="Equation.DSMT4">
                  <p:embed/>
                </p:oleObj>
              </mc:Choice>
              <mc:Fallback>
                <p:oleObj name="Equation" r:id="rId4" imgW="164957" imgH="355292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63" y="3622675"/>
                        <a:ext cx="165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2" name="Line 21"/>
          <p:cNvSpPr>
            <a:spLocks noChangeShapeType="1"/>
          </p:cNvSpPr>
          <p:nvPr/>
        </p:nvSpPr>
        <p:spPr bwMode="auto">
          <a:xfrm rot="-8228281">
            <a:off x="5794375" y="3390900"/>
            <a:ext cx="0" cy="55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31753" name="Line 23"/>
          <p:cNvSpPr>
            <a:spLocks noChangeShapeType="1"/>
          </p:cNvSpPr>
          <p:nvPr/>
        </p:nvSpPr>
        <p:spPr bwMode="auto">
          <a:xfrm rot="-8228281">
            <a:off x="5370513" y="3063875"/>
            <a:ext cx="0" cy="55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31754" name="Line 24"/>
          <p:cNvSpPr>
            <a:spLocks noChangeShapeType="1"/>
          </p:cNvSpPr>
          <p:nvPr/>
        </p:nvSpPr>
        <p:spPr bwMode="auto">
          <a:xfrm rot="-8228281">
            <a:off x="5021263" y="2740025"/>
            <a:ext cx="0" cy="55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Other Light Sources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08125"/>
            <a:ext cx="4495800" cy="51054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Spotlights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Point source whose intensity falls off away from a given direction 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Area light sources </a:t>
            </a:r>
          </a:p>
          <a:p>
            <a:pPr lvl="1"/>
            <a:r>
              <a:rPr lang="en-US" altLang="ko-KR" sz="2000" smtClean="0">
                <a:ea typeface="굴림" panose="020B0600000101010101" pitchFamily="50" charset="-127"/>
              </a:rPr>
              <a:t>Occupies a 2D area</a:t>
            </a:r>
            <a:br>
              <a:rPr lang="en-US" altLang="ko-KR" sz="2000" smtClean="0">
                <a:ea typeface="굴림" panose="020B0600000101010101" pitchFamily="50" charset="-127"/>
              </a:rPr>
            </a:br>
            <a:r>
              <a:rPr lang="en-US" altLang="ko-KR" sz="2000" smtClean="0">
                <a:ea typeface="굴림" panose="020B0600000101010101" pitchFamily="50" charset="-127"/>
              </a:rPr>
              <a:t>(e.g. a polygon or a disk) </a:t>
            </a:r>
          </a:p>
          <a:p>
            <a:pPr lvl="1"/>
            <a:r>
              <a:rPr lang="en-US" altLang="ko-KR" sz="2000" smtClean="0">
                <a:ea typeface="굴림" panose="020B0600000101010101" pitchFamily="50" charset="-127"/>
              </a:rPr>
              <a:t>Generates </a:t>
            </a:r>
            <a:r>
              <a:rPr lang="en-US" altLang="ko-KR" sz="2000" i="1" smtClean="0">
                <a:ea typeface="굴림" panose="020B0600000101010101" pitchFamily="50" charset="-127"/>
              </a:rPr>
              <a:t>soft</a:t>
            </a:r>
            <a:r>
              <a:rPr lang="en-US" altLang="ko-KR" sz="2000" smtClean="0">
                <a:ea typeface="굴림" panose="020B0600000101010101" pitchFamily="50" charset="-127"/>
              </a:rPr>
              <a:t> shadows</a:t>
            </a:r>
          </a:p>
        </p:txBody>
      </p:sp>
      <p:pic>
        <p:nvPicPr>
          <p:cNvPr id="33796" name="Picture 4" descr="spotl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1536700"/>
            <a:ext cx="32543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areal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4130675"/>
            <a:ext cx="32543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Ideal Diffuse Reflection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Ideal diffuse reflectors (e.g., chalk)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Reflect uniformly over the hemisphere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Reflection is view-independent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Very rough at the microscopic level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Follow Lambert’s cosine law</a:t>
            </a:r>
          </a:p>
        </p:txBody>
      </p:sp>
      <p:pic>
        <p:nvPicPr>
          <p:cNvPr id="35844" name="Picture 4" descr="Diffus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4297363"/>
            <a:ext cx="29146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Diffus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4297363"/>
            <a:ext cx="3143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Lambert’s Cosine Law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900" y="1493838"/>
            <a:ext cx="8229600" cy="2552700"/>
          </a:xfrm>
        </p:spPr>
        <p:txBody>
          <a:bodyPr/>
          <a:lstStyle/>
          <a:p>
            <a:r>
              <a:rPr lang="en-US" altLang="ko-KR" sz="2400" smtClean="0">
                <a:ea typeface="굴림" panose="020B0600000101010101" pitchFamily="50" charset="-127"/>
              </a:rPr>
              <a:t>The reflected energy from a small surface area from illumination arriving from direction     is proportional to the cosine of the angle between      and the surface normal</a:t>
            </a:r>
          </a:p>
        </p:txBody>
      </p:sp>
      <p:pic>
        <p:nvPicPr>
          <p:cNvPr id="4106" name="Picture 4" descr="Lamb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4826000"/>
            <a:ext cx="55626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893" name="Object 2"/>
          <p:cNvGraphicFramePr>
            <a:graphicFrameLocks noChangeAspect="1"/>
          </p:cNvGraphicFramePr>
          <p:nvPr/>
        </p:nvGraphicFramePr>
        <p:xfrm>
          <a:off x="7159625" y="1863725"/>
          <a:ext cx="165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2" name="Equation" r:id="rId5" imgW="164957" imgH="355292" progId="Equation.DSMT4">
                  <p:embed/>
                </p:oleObj>
              </mc:Choice>
              <mc:Fallback>
                <p:oleObj name="Equation" r:id="rId5" imgW="164957" imgH="355292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25" y="1863725"/>
                        <a:ext cx="165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3"/>
          <p:cNvGraphicFramePr>
            <a:graphicFrameLocks noChangeAspect="1"/>
          </p:cNvGraphicFramePr>
          <p:nvPr/>
        </p:nvGraphicFramePr>
        <p:xfrm>
          <a:off x="8213725" y="2198688"/>
          <a:ext cx="165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3" name="Equation" r:id="rId7" imgW="164957" imgH="355292" progId="Equation.DSMT4">
                  <p:embed/>
                </p:oleObj>
              </mc:Choice>
              <mc:Fallback>
                <p:oleObj name="Equation" r:id="rId7" imgW="164957" imgH="35529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3725" y="2198688"/>
                        <a:ext cx="165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5" name="Rectangle 8"/>
          <p:cNvSpPr>
            <a:spLocks noChangeArrowheads="1"/>
          </p:cNvSpPr>
          <p:nvPr/>
        </p:nvSpPr>
        <p:spPr bwMode="auto">
          <a:xfrm>
            <a:off x="4648200" y="4400550"/>
            <a:ext cx="2819400" cy="228600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37896" name="Line 9"/>
          <p:cNvSpPr>
            <a:spLocks noChangeShapeType="1"/>
          </p:cNvSpPr>
          <p:nvPr/>
        </p:nvSpPr>
        <p:spPr bwMode="auto">
          <a:xfrm flipV="1">
            <a:off x="6096000" y="3638550"/>
            <a:ext cx="7620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37897" name="Oval 10"/>
          <p:cNvSpPr>
            <a:spLocks noChangeArrowheads="1"/>
          </p:cNvSpPr>
          <p:nvPr/>
        </p:nvSpPr>
        <p:spPr bwMode="auto">
          <a:xfrm>
            <a:off x="6019800" y="4324350"/>
            <a:ext cx="152400" cy="152400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graphicFrame>
        <p:nvGraphicFramePr>
          <p:cNvPr id="37898" name="Object 4"/>
          <p:cNvGraphicFramePr>
            <a:graphicFrameLocks noChangeAspect="1"/>
          </p:cNvGraphicFramePr>
          <p:nvPr/>
        </p:nvGraphicFramePr>
        <p:xfrm>
          <a:off x="6934200" y="3333750"/>
          <a:ext cx="165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4" name="Equation" r:id="rId8" imgW="164957" imgH="355292" progId="Equation.DSMT4">
                  <p:embed/>
                </p:oleObj>
              </mc:Choice>
              <mc:Fallback>
                <p:oleObj name="Equation" r:id="rId8" imgW="164957" imgH="35529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333750"/>
                        <a:ext cx="165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9" name="Line 12"/>
          <p:cNvSpPr>
            <a:spLocks noChangeShapeType="1"/>
          </p:cNvSpPr>
          <p:nvPr/>
        </p:nvSpPr>
        <p:spPr bwMode="auto">
          <a:xfrm flipV="1">
            <a:off x="6096000" y="333375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ko-KR" altLang="en-US"/>
          </a:p>
        </p:txBody>
      </p:sp>
      <p:graphicFrame>
        <p:nvGraphicFramePr>
          <p:cNvPr id="37900" name="Object 5"/>
          <p:cNvGraphicFramePr>
            <a:graphicFrameLocks noChangeAspect="1"/>
          </p:cNvGraphicFramePr>
          <p:nvPr/>
        </p:nvGraphicFramePr>
        <p:xfrm>
          <a:off x="6011863" y="2909888"/>
          <a:ext cx="203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5" name="Equation" r:id="rId10" imgW="203024" imgH="355292" progId="Equation.DSMT4">
                  <p:embed/>
                </p:oleObj>
              </mc:Choice>
              <mc:Fallback>
                <p:oleObj name="Equation" r:id="rId10" imgW="203024" imgH="35529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2909888"/>
                        <a:ext cx="2032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1" name="Arc 14"/>
          <p:cNvSpPr>
            <a:spLocks/>
          </p:cNvSpPr>
          <p:nvPr/>
        </p:nvSpPr>
        <p:spPr bwMode="auto">
          <a:xfrm>
            <a:off x="6096000" y="3714750"/>
            <a:ext cx="479425" cy="685800"/>
          </a:xfrm>
          <a:custGeom>
            <a:avLst/>
            <a:gdLst>
              <a:gd name="T0" fmla="*/ 0 w 15123"/>
              <a:gd name="T1" fmla="*/ 0 h 21600"/>
              <a:gd name="T2" fmla="*/ 2147483646 w 15123"/>
              <a:gd name="T3" fmla="*/ 2147483646 h 21600"/>
              <a:gd name="T4" fmla="*/ 0 w 15123"/>
              <a:gd name="T5" fmla="*/ 2147483646 h 21600"/>
              <a:gd name="T6" fmla="*/ 0 60000 65536"/>
              <a:gd name="T7" fmla="*/ 0 60000 65536"/>
              <a:gd name="T8" fmla="*/ 0 60000 65536"/>
              <a:gd name="T9" fmla="*/ 0 w 15123"/>
              <a:gd name="T10" fmla="*/ 0 h 21600"/>
              <a:gd name="T11" fmla="*/ 15123 w 151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123" h="21600" fill="none" extrusionOk="0">
                <a:moveTo>
                  <a:pt x="-1" y="0"/>
                </a:moveTo>
                <a:cubicBezTo>
                  <a:pt x="5655" y="0"/>
                  <a:pt x="11084" y="2217"/>
                  <a:pt x="15122" y="6177"/>
                </a:cubicBezTo>
              </a:path>
              <a:path w="15123" h="21600" stroke="0" extrusionOk="0">
                <a:moveTo>
                  <a:pt x="-1" y="0"/>
                </a:moveTo>
                <a:cubicBezTo>
                  <a:pt x="5655" y="0"/>
                  <a:pt x="11084" y="2217"/>
                  <a:pt x="15122" y="617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37902" name="Object 6"/>
          <p:cNvGraphicFramePr>
            <a:graphicFrameLocks noChangeAspect="1"/>
          </p:cNvGraphicFramePr>
          <p:nvPr/>
        </p:nvGraphicFramePr>
        <p:xfrm>
          <a:off x="6335713" y="3454400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6" name="Equation" r:id="rId12" imgW="203112" imgH="279279" progId="Equation.DSMT4">
                  <p:embed/>
                </p:oleObj>
              </mc:Choice>
              <mc:Fallback>
                <p:oleObj name="Equation" r:id="rId12" imgW="203112" imgH="27927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5713" y="3454400"/>
                        <a:ext cx="203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8"/>
          <p:cNvGraphicFramePr>
            <a:graphicFrameLocks noChangeAspect="1"/>
          </p:cNvGraphicFramePr>
          <p:nvPr/>
        </p:nvGraphicFramePr>
        <p:xfrm>
          <a:off x="2359025" y="3351213"/>
          <a:ext cx="173196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7" name="Equation" r:id="rId14" imgW="774364" imgH="482391" progId="Equation.3">
                  <p:embed/>
                </p:oleObj>
              </mc:Choice>
              <mc:Fallback>
                <p:oleObj name="Equation" r:id="rId14" imgW="774364" imgH="482391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9025" y="3351213"/>
                        <a:ext cx="1731963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Computing Diffuse Reflection</a:t>
            </a:r>
          </a:p>
        </p:txBody>
      </p:sp>
      <p:sp>
        <p:nvSpPr>
          <p:cNvPr id="5125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Constant of proportionality depends on surface properties</a:t>
            </a:r>
          </a:p>
          <a:p>
            <a:pPr>
              <a:buFont typeface="Arial" panose="020B0604020202020204" pitchFamily="34" charset="0"/>
              <a:buNone/>
            </a:pPr>
            <a:endParaRPr lang="en-US" altLang="ko-KR" smtClean="0">
              <a:ea typeface="굴림" panose="020B0600000101010101" pitchFamily="50" charset="-127"/>
            </a:endParaRP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The constant k</a:t>
            </a:r>
            <a:r>
              <a:rPr lang="en-US" altLang="ko-KR" baseline="-25000" smtClean="0">
                <a:ea typeface="굴림" panose="020B0600000101010101" pitchFamily="50" charset="-127"/>
              </a:rPr>
              <a:t>d</a:t>
            </a:r>
            <a:r>
              <a:rPr lang="en-US" altLang="ko-KR" smtClean="0">
                <a:ea typeface="굴림" panose="020B0600000101010101" pitchFamily="50" charset="-127"/>
              </a:rPr>
              <a:t> specifies how much of the incident light I</a:t>
            </a:r>
            <a:r>
              <a:rPr lang="en-US" altLang="ko-KR" baseline="-25000" smtClean="0">
                <a:ea typeface="굴림" panose="020B0600000101010101" pitchFamily="50" charset="-127"/>
              </a:rPr>
              <a:t>i</a:t>
            </a:r>
            <a:r>
              <a:rPr lang="en-US" altLang="ko-KR" smtClean="0">
                <a:ea typeface="굴림" panose="020B0600000101010101" pitchFamily="50" charset="-127"/>
              </a:rPr>
              <a:t> is diffusely reflected</a:t>
            </a: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pPr lvl="1"/>
            <a:endParaRPr lang="en-US" altLang="ko-KR" smtClean="0">
              <a:ea typeface="굴림" panose="020B0600000101010101" pitchFamily="50" charset="-127"/>
            </a:endParaRP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When                  the incident light is blocked by the surface itself and the diffuse reflection is 0</a:t>
            </a:r>
            <a:endParaRPr lang="en-US" altLang="ko-KR" baseline="-25000" smtClean="0">
              <a:ea typeface="굴림" panose="020B0600000101010101" pitchFamily="50" charset="-127"/>
            </a:endParaRP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2460625" y="5332413"/>
          <a:ext cx="1143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5" name="Equation" r:id="rId4" imgW="1143000" imgH="431800" progId="Equation.DSMT4">
                  <p:embed/>
                </p:oleObj>
              </mc:Choice>
              <mc:Fallback>
                <p:oleObj name="Equation" r:id="rId4" imgW="11430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25" y="5332413"/>
                        <a:ext cx="1143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066800" y="3673475"/>
            <a:ext cx="7086600" cy="1511300"/>
            <a:chOff x="1066800" y="4800600"/>
            <a:chExt cx="7086600" cy="1512332"/>
          </a:xfrm>
        </p:grpSpPr>
        <p:pic>
          <p:nvPicPr>
            <p:cNvPr id="39943" name="Picture 8" descr="diff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4800600"/>
              <a:ext cx="1143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4" name="Picture 9" descr="diff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2700" y="4800600"/>
              <a:ext cx="1143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5" name="Picture 10" descr="diff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4800600"/>
              <a:ext cx="1143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6" name="Picture 11" descr="diff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4800600"/>
              <a:ext cx="1143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7" name="Picture 12" descr="diff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4800600"/>
              <a:ext cx="1143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8" name="Text Box 14"/>
            <p:cNvSpPr txBox="1">
              <a:spLocks noChangeArrowheads="1"/>
            </p:cNvSpPr>
            <p:nvPr/>
          </p:nvSpPr>
          <p:spPr bwMode="auto">
            <a:xfrm>
              <a:off x="2087563" y="5943600"/>
              <a:ext cx="50449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1800">
                  <a:latin typeface="Arial" panose="020B0604020202020204" pitchFamily="34" charset="0"/>
                  <a:ea typeface="굴림" panose="020B0600000101010101" pitchFamily="50" charset="-127"/>
                </a:rPr>
                <a:t>Diffuse reflection for varying light directions</a:t>
              </a:r>
            </a:p>
          </p:txBody>
        </p:sp>
      </p:grpSp>
      <p:graphicFrame>
        <p:nvGraphicFramePr>
          <p:cNvPr id="39942" name="Object 8"/>
          <p:cNvGraphicFramePr>
            <a:graphicFrameLocks noChangeAspect="1"/>
          </p:cNvGraphicFramePr>
          <p:nvPr/>
        </p:nvGraphicFramePr>
        <p:xfrm>
          <a:off x="3148013" y="2133600"/>
          <a:ext cx="2376487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6" name="Equation" r:id="rId11" imgW="964781" imgH="266584" progId="Equation.3">
                  <p:embed/>
                </p:oleObj>
              </mc:Choice>
              <mc:Fallback>
                <p:oleObj name="Equation" r:id="rId11" imgW="964781" imgH="266584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8013" y="2133600"/>
                        <a:ext cx="2376487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Course Objectives (Ch. 10)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Know how to consider lights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ko-KR" smtClean="0">
                <a:ea typeface="굴림" panose="020B0600000101010101" pitchFamily="50" charset="-127"/>
              </a:rPr>
              <a:t>   during rendering models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Light sources 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Illumination models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Shading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Local vs. global illumination</a:t>
            </a:r>
          </a:p>
        </p:txBody>
      </p:sp>
      <p:pic>
        <p:nvPicPr>
          <p:cNvPr id="5124" name="Picture 4" descr="coll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1587500"/>
            <a:ext cx="31146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Phong_components_version_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73" b="14104"/>
          <a:stretch>
            <a:fillRect/>
          </a:stretch>
        </p:blipFill>
        <p:spPr bwMode="auto">
          <a:xfrm>
            <a:off x="1279525" y="4219575"/>
            <a:ext cx="2289175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Phong_components_version_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73" b="14104"/>
          <a:stretch>
            <a:fillRect/>
          </a:stretch>
        </p:blipFill>
        <p:spPr bwMode="auto">
          <a:xfrm>
            <a:off x="5254625" y="4219575"/>
            <a:ext cx="2289175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27" name="Straight Arrow Connector 8"/>
          <p:cNvCxnSpPr>
            <a:cxnSpLocks noChangeShapeType="1"/>
          </p:cNvCxnSpPr>
          <p:nvPr/>
        </p:nvCxnSpPr>
        <p:spPr bwMode="auto">
          <a:xfrm>
            <a:off x="3568700" y="5241925"/>
            <a:ext cx="1685925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Specular Reflection</a:t>
            </a:r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077200" cy="51054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Specular reflectors have a bright, view dependent highlight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E.g., polished metal, glossy car finish, a mirror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At the microscopic level a specular reflecting surface is very smooth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Specular reflection obeys </a:t>
            </a:r>
            <a:r>
              <a:rPr lang="en-US" altLang="ko-KR" smtClean="0">
                <a:solidFill>
                  <a:srgbClr val="FF0000"/>
                </a:solidFill>
                <a:ea typeface="굴림" panose="020B0600000101010101" pitchFamily="50" charset="-127"/>
              </a:rPr>
              <a:t>Snell’s law</a:t>
            </a:r>
            <a:endParaRPr lang="en-US" altLang="ko-KR" smtClean="0">
              <a:ea typeface="굴림" panose="020B0600000101010101" pitchFamily="50" charset="-127"/>
            </a:endParaRPr>
          </a:p>
        </p:txBody>
      </p:sp>
      <p:pic>
        <p:nvPicPr>
          <p:cNvPr id="41988" name="Picture 3" descr="Mirr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4217988"/>
            <a:ext cx="1936750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 descr="http://www.astrochimp.com/wp-content/uploads/2006/11/bmw_fullbodychrom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4217988"/>
            <a:ext cx="269875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Box 5"/>
          <p:cNvSpPr txBox="1">
            <a:spLocks noChangeArrowheads="1"/>
          </p:cNvSpPr>
          <p:nvPr/>
        </p:nvSpPr>
        <p:spPr bwMode="auto">
          <a:xfrm>
            <a:off x="2378075" y="6396038"/>
            <a:ext cx="37195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1600" b="0">
                <a:latin typeface="Arial" panose="020B0604020202020204" pitchFamily="34" charset="0"/>
                <a:ea typeface="굴림" panose="020B0600000101010101" pitchFamily="50" charset="-127"/>
              </a:rPr>
              <a:t>Image source: astochimp.com and wiki</a:t>
            </a:r>
            <a:endParaRPr lang="ko-KR" altLang="en-US" sz="16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Snell’s Law</a:t>
            </a:r>
          </a:p>
        </p:txBody>
      </p:sp>
      <p:sp>
        <p:nvSpPr>
          <p:cNvPr id="615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077200" cy="5105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50" charset="-127"/>
              </a:rPr>
              <a:t>The relationship between the angles of the incoming and reflected rays with the normal is given by:</a:t>
            </a:r>
          </a:p>
          <a:p>
            <a:pPr lvl="1"/>
            <a:endParaRPr lang="en-US" altLang="ko-KR" dirty="0" smtClean="0">
              <a:ea typeface="굴림" panose="020B0600000101010101" pitchFamily="50" charset="-127"/>
            </a:endParaRPr>
          </a:p>
          <a:p>
            <a:pPr lvl="1"/>
            <a:endParaRPr lang="en-US" altLang="ko-KR" dirty="0" smtClean="0">
              <a:ea typeface="굴림" panose="020B0600000101010101" pitchFamily="50" charset="-127"/>
            </a:endParaRPr>
          </a:p>
          <a:p>
            <a:pPr lvl="1">
              <a:buFont typeface="Arial" panose="020B0604020202020204" pitchFamily="34" charset="0"/>
              <a:buNone/>
            </a:pPr>
            <a:endParaRPr lang="en-US" altLang="ko-KR" dirty="0" smtClean="0">
              <a:ea typeface="굴림" panose="020B0600000101010101" pitchFamily="50" charset="-127"/>
            </a:endParaRPr>
          </a:p>
          <a:p>
            <a:pPr lvl="1">
              <a:buFont typeface="Arial" panose="020B0604020202020204" pitchFamily="34" charset="0"/>
              <a:buNone/>
            </a:pPr>
            <a:endParaRPr lang="en-US" altLang="ko-KR" dirty="0" smtClean="0">
              <a:ea typeface="굴림" panose="020B0600000101010101" pitchFamily="50" charset="-127"/>
            </a:endParaRPr>
          </a:p>
          <a:p>
            <a:pPr lvl="1"/>
            <a:r>
              <a:rPr lang="en-US" altLang="ko-KR" dirty="0" err="1" smtClean="0">
                <a:ea typeface="굴림" panose="020B0600000101010101" pitchFamily="50" charset="-127"/>
              </a:rPr>
              <a:t>n</a:t>
            </a:r>
            <a:r>
              <a:rPr lang="en-US" altLang="ko-KR" baseline="-25000" dirty="0" err="1" smtClean="0">
                <a:ea typeface="굴림" panose="020B0600000101010101" pitchFamily="50" charset="-127"/>
              </a:rPr>
              <a:t>i</a:t>
            </a:r>
            <a:r>
              <a:rPr lang="en-US" altLang="ko-KR" dirty="0" smtClean="0">
                <a:ea typeface="굴림" panose="020B0600000101010101" pitchFamily="50" charset="-127"/>
              </a:rPr>
              <a:t> and n</a:t>
            </a:r>
            <a:r>
              <a:rPr lang="en-US" altLang="ko-KR" baseline="-25000" dirty="0" smtClean="0">
                <a:ea typeface="굴림" panose="020B0600000101010101" pitchFamily="50" charset="-127"/>
              </a:rPr>
              <a:t>o</a:t>
            </a:r>
            <a:r>
              <a:rPr lang="en-US" altLang="ko-KR" dirty="0" smtClean="0">
                <a:ea typeface="굴림" panose="020B0600000101010101" pitchFamily="50" charset="-127"/>
              </a:rPr>
              <a:t> are the indices of refraction for the</a:t>
            </a:r>
            <a:br>
              <a:rPr lang="en-US" altLang="ko-KR" dirty="0" smtClean="0">
                <a:ea typeface="굴림" panose="020B0600000101010101" pitchFamily="50" charset="-127"/>
              </a:rPr>
            </a:br>
            <a:r>
              <a:rPr lang="en-US" altLang="ko-KR" dirty="0" smtClean="0">
                <a:ea typeface="굴림" panose="020B0600000101010101" pitchFamily="50" charset="-127"/>
              </a:rPr>
              <a:t>incoming and outgoing ray, respectively</a:t>
            </a:r>
          </a:p>
          <a:p>
            <a:pPr lvl="1"/>
            <a:r>
              <a:rPr lang="en-US" altLang="ko-KR" dirty="0" smtClean="0">
                <a:ea typeface="굴림" panose="020B0600000101010101" pitchFamily="50" charset="-127"/>
              </a:rPr>
              <a:t>Reflection is a special case where </a:t>
            </a:r>
            <a:r>
              <a:rPr lang="en-US" altLang="ko-KR" dirty="0" err="1" smtClean="0">
                <a:ea typeface="굴림" panose="020B0600000101010101" pitchFamily="50" charset="-127"/>
              </a:rPr>
              <a:t>n</a:t>
            </a:r>
            <a:r>
              <a:rPr lang="en-US" altLang="ko-KR" baseline="-25000" dirty="0" err="1" smtClean="0">
                <a:ea typeface="굴림" panose="020B0600000101010101" pitchFamily="50" charset="-127"/>
              </a:rPr>
              <a:t>i</a:t>
            </a:r>
            <a:r>
              <a:rPr lang="en-US" altLang="ko-KR" dirty="0" smtClean="0">
                <a:ea typeface="굴림" panose="020B0600000101010101" pitchFamily="50" charset="-127"/>
              </a:rPr>
              <a:t> = n</a:t>
            </a:r>
            <a:r>
              <a:rPr lang="en-US" altLang="ko-KR" baseline="-25000" dirty="0" smtClean="0">
                <a:ea typeface="굴림" panose="020B0600000101010101" pitchFamily="50" charset="-127"/>
              </a:rPr>
              <a:t>o  </a:t>
            </a:r>
            <a:r>
              <a:rPr lang="en-US" altLang="ko-KR" dirty="0" smtClean="0">
                <a:ea typeface="굴림" panose="020B0600000101010101" pitchFamily="50" charset="-127"/>
              </a:rPr>
              <a:t>so </a:t>
            </a:r>
            <a:r>
              <a:rPr lang="en-US" altLang="ko-KR" i="1" dirty="0" smtClean="0">
                <a:latin typeface="Symbol" panose="05050102010706020507" pitchFamily="18" charset="2"/>
                <a:ea typeface="굴림" panose="020B0600000101010101" pitchFamily="50" charset="-127"/>
                <a:sym typeface="Symbol" panose="05050102010706020507" pitchFamily="18" charset="2"/>
              </a:rPr>
              <a:t></a:t>
            </a:r>
            <a:r>
              <a:rPr lang="en-US" altLang="ko-KR" baseline="-25000" dirty="0" smtClean="0">
                <a:ea typeface="굴림" panose="020B0600000101010101" pitchFamily="50" charset="-127"/>
                <a:sym typeface="Symbol" panose="05050102010706020507" pitchFamily="18" charset="2"/>
              </a:rPr>
              <a:t>o</a:t>
            </a:r>
            <a:r>
              <a:rPr lang="en-US" altLang="ko-KR" dirty="0" smtClean="0">
                <a:ea typeface="굴림" panose="020B0600000101010101" pitchFamily="50" charset="-127"/>
              </a:rPr>
              <a:t> = </a:t>
            </a:r>
            <a:r>
              <a:rPr lang="en-US" altLang="ko-KR" i="1" dirty="0" smtClean="0">
                <a:latin typeface="Symbol" panose="05050102010706020507" pitchFamily="18" charset="2"/>
                <a:ea typeface="굴림" panose="020B0600000101010101" pitchFamily="50" charset="-127"/>
                <a:sym typeface="Symbol" panose="05050102010706020507" pitchFamily="18" charset="2"/>
              </a:rPr>
              <a:t></a:t>
            </a:r>
            <a:r>
              <a:rPr lang="en-US" altLang="ko-KR" baseline="-25000" dirty="0" err="1" smtClean="0">
                <a:ea typeface="굴림" panose="020B0600000101010101" pitchFamily="50" charset="-127"/>
                <a:sym typeface="Symbol" panose="05050102010706020507" pitchFamily="18" charset="2"/>
              </a:rPr>
              <a:t>i</a:t>
            </a:r>
            <a:endParaRPr lang="en-US" altLang="ko-KR" dirty="0" smtClean="0">
              <a:ea typeface="굴림" panose="020B0600000101010101" pitchFamily="50" charset="-127"/>
            </a:endParaRPr>
          </a:p>
          <a:p>
            <a:pPr lvl="1"/>
            <a:r>
              <a:rPr lang="en-US" altLang="ko-KR" dirty="0" smtClean="0">
                <a:ea typeface="굴림" panose="020B0600000101010101" pitchFamily="50" charset="-127"/>
              </a:rPr>
              <a:t>The incoming ray, the surface normal, and the reflected ray all lie in a common plane</a:t>
            </a:r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4691063" y="3825875"/>
            <a:ext cx="2819400" cy="228600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44037" name="Line 6"/>
          <p:cNvSpPr>
            <a:spLocks noChangeShapeType="1"/>
          </p:cNvSpPr>
          <p:nvPr/>
        </p:nvSpPr>
        <p:spPr bwMode="auto">
          <a:xfrm flipH="1" flipV="1">
            <a:off x="5376863" y="3063875"/>
            <a:ext cx="7620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44038" name="Oval 7"/>
          <p:cNvSpPr>
            <a:spLocks noChangeArrowheads="1"/>
          </p:cNvSpPr>
          <p:nvPr/>
        </p:nvSpPr>
        <p:spPr bwMode="auto">
          <a:xfrm>
            <a:off x="6062663" y="3749675"/>
            <a:ext cx="152400" cy="152400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graphicFrame>
        <p:nvGraphicFramePr>
          <p:cNvPr id="44039" name="Object 2"/>
          <p:cNvGraphicFramePr>
            <a:graphicFrameLocks noChangeAspect="1"/>
          </p:cNvGraphicFramePr>
          <p:nvPr/>
        </p:nvGraphicFramePr>
        <p:xfrm>
          <a:off x="5211763" y="2684463"/>
          <a:ext cx="165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27" name="Equation" r:id="rId4" imgW="164957" imgH="355292" progId="Equation.DSMT4">
                  <p:embed/>
                </p:oleObj>
              </mc:Choice>
              <mc:Fallback>
                <p:oleObj name="Equation" r:id="rId4" imgW="164957" imgH="355292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1763" y="2684463"/>
                        <a:ext cx="165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0" name="Line 9"/>
          <p:cNvSpPr>
            <a:spLocks noChangeShapeType="1"/>
          </p:cNvSpPr>
          <p:nvPr/>
        </p:nvSpPr>
        <p:spPr bwMode="auto">
          <a:xfrm flipV="1">
            <a:off x="6138863" y="2759075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ko-KR" altLang="en-US"/>
          </a:p>
        </p:txBody>
      </p:sp>
      <p:graphicFrame>
        <p:nvGraphicFramePr>
          <p:cNvPr id="44041" name="Object 3"/>
          <p:cNvGraphicFramePr>
            <a:graphicFrameLocks noChangeAspect="1"/>
          </p:cNvGraphicFramePr>
          <p:nvPr/>
        </p:nvGraphicFramePr>
        <p:xfrm>
          <a:off x="6054725" y="2335213"/>
          <a:ext cx="203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28" name="Equation" r:id="rId6" imgW="203024" imgH="355292" progId="Equation.DSMT4">
                  <p:embed/>
                </p:oleObj>
              </mc:Choice>
              <mc:Fallback>
                <p:oleObj name="Equation" r:id="rId6" imgW="203024" imgH="35529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4725" y="2335213"/>
                        <a:ext cx="2032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2" name="Arc 11"/>
          <p:cNvSpPr>
            <a:spLocks/>
          </p:cNvSpPr>
          <p:nvPr/>
        </p:nvSpPr>
        <p:spPr bwMode="auto">
          <a:xfrm flipH="1">
            <a:off x="5681663" y="3140075"/>
            <a:ext cx="479425" cy="685800"/>
          </a:xfrm>
          <a:custGeom>
            <a:avLst/>
            <a:gdLst>
              <a:gd name="T0" fmla="*/ 0 w 15123"/>
              <a:gd name="T1" fmla="*/ 0 h 21600"/>
              <a:gd name="T2" fmla="*/ 2147483646 w 15123"/>
              <a:gd name="T3" fmla="*/ 2147483646 h 21600"/>
              <a:gd name="T4" fmla="*/ 0 w 15123"/>
              <a:gd name="T5" fmla="*/ 2147483646 h 21600"/>
              <a:gd name="T6" fmla="*/ 0 60000 65536"/>
              <a:gd name="T7" fmla="*/ 0 60000 65536"/>
              <a:gd name="T8" fmla="*/ 0 60000 65536"/>
              <a:gd name="T9" fmla="*/ 0 w 15123"/>
              <a:gd name="T10" fmla="*/ 0 h 21600"/>
              <a:gd name="T11" fmla="*/ 15123 w 151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123" h="21600" fill="none" extrusionOk="0">
                <a:moveTo>
                  <a:pt x="-1" y="0"/>
                </a:moveTo>
                <a:cubicBezTo>
                  <a:pt x="5655" y="0"/>
                  <a:pt x="11084" y="2217"/>
                  <a:pt x="15122" y="6177"/>
                </a:cubicBezTo>
              </a:path>
              <a:path w="15123" h="21600" stroke="0" extrusionOk="0">
                <a:moveTo>
                  <a:pt x="-1" y="0"/>
                </a:moveTo>
                <a:cubicBezTo>
                  <a:pt x="5655" y="0"/>
                  <a:pt x="11084" y="2217"/>
                  <a:pt x="15122" y="617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44043" name="Object 4"/>
          <p:cNvGraphicFramePr>
            <a:graphicFrameLocks noChangeAspect="1"/>
          </p:cNvGraphicFramePr>
          <p:nvPr/>
        </p:nvGraphicFramePr>
        <p:xfrm>
          <a:off x="6346825" y="2841625"/>
          <a:ext cx="266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29" name="Equation" r:id="rId8" imgW="266469" imgH="355292" progId="Equation.DSMT4">
                  <p:embed/>
                </p:oleObj>
              </mc:Choice>
              <mc:Fallback>
                <p:oleObj name="Equation" r:id="rId8" imgW="266469" imgH="35529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6825" y="2841625"/>
                        <a:ext cx="266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4" name="Line 13"/>
          <p:cNvSpPr>
            <a:spLocks noChangeShapeType="1"/>
          </p:cNvSpPr>
          <p:nvPr/>
        </p:nvSpPr>
        <p:spPr bwMode="auto">
          <a:xfrm flipV="1">
            <a:off x="6138863" y="3063875"/>
            <a:ext cx="7620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graphicFrame>
        <p:nvGraphicFramePr>
          <p:cNvPr id="44045" name="Object 5"/>
          <p:cNvGraphicFramePr>
            <a:graphicFrameLocks noChangeAspect="1"/>
          </p:cNvGraphicFramePr>
          <p:nvPr/>
        </p:nvGraphicFramePr>
        <p:xfrm>
          <a:off x="6958013" y="2682875"/>
          <a:ext cx="203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0" name="Equation" r:id="rId10" imgW="203024" imgH="355292" progId="Equation.DSMT4">
                  <p:embed/>
                </p:oleObj>
              </mc:Choice>
              <mc:Fallback>
                <p:oleObj name="Equation" r:id="rId10" imgW="203024" imgH="35529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8013" y="2682875"/>
                        <a:ext cx="2032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6" name="Arc 15"/>
          <p:cNvSpPr>
            <a:spLocks/>
          </p:cNvSpPr>
          <p:nvPr/>
        </p:nvSpPr>
        <p:spPr bwMode="auto">
          <a:xfrm>
            <a:off x="6138863" y="3140075"/>
            <a:ext cx="479425" cy="685800"/>
          </a:xfrm>
          <a:custGeom>
            <a:avLst/>
            <a:gdLst>
              <a:gd name="T0" fmla="*/ 0 w 15123"/>
              <a:gd name="T1" fmla="*/ 0 h 21600"/>
              <a:gd name="T2" fmla="*/ 2147483646 w 15123"/>
              <a:gd name="T3" fmla="*/ 2147483646 h 21600"/>
              <a:gd name="T4" fmla="*/ 0 w 15123"/>
              <a:gd name="T5" fmla="*/ 2147483646 h 21600"/>
              <a:gd name="T6" fmla="*/ 0 60000 65536"/>
              <a:gd name="T7" fmla="*/ 0 60000 65536"/>
              <a:gd name="T8" fmla="*/ 0 60000 65536"/>
              <a:gd name="T9" fmla="*/ 0 w 15123"/>
              <a:gd name="T10" fmla="*/ 0 h 21600"/>
              <a:gd name="T11" fmla="*/ 15123 w 151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123" h="21600" fill="none" extrusionOk="0">
                <a:moveTo>
                  <a:pt x="-1" y="0"/>
                </a:moveTo>
                <a:cubicBezTo>
                  <a:pt x="5655" y="0"/>
                  <a:pt x="11084" y="2217"/>
                  <a:pt x="15122" y="6177"/>
                </a:cubicBezTo>
              </a:path>
              <a:path w="15123" h="21600" stroke="0" extrusionOk="0">
                <a:moveTo>
                  <a:pt x="-1" y="0"/>
                </a:moveTo>
                <a:cubicBezTo>
                  <a:pt x="5655" y="0"/>
                  <a:pt x="11084" y="2217"/>
                  <a:pt x="15122" y="617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44047" name="Object 6"/>
          <p:cNvGraphicFramePr>
            <a:graphicFrameLocks noChangeAspect="1"/>
          </p:cNvGraphicFramePr>
          <p:nvPr/>
        </p:nvGraphicFramePr>
        <p:xfrm>
          <a:off x="5700713" y="2847975"/>
          <a:ext cx="215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1" name="Equation" r:id="rId12" imgW="215713" imgH="342603" progId="Equation.DSMT4">
                  <p:embed/>
                </p:oleObj>
              </mc:Choice>
              <mc:Fallback>
                <p:oleObj name="Equation" r:id="rId12" imgW="215713" imgH="342603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0713" y="2847975"/>
                        <a:ext cx="2159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8" name="Object 7"/>
          <p:cNvGraphicFramePr>
            <a:graphicFrameLocks noChangeAspect="1"/>
          </p:cNvGraphicFramePr>
          <p:nvPr/>
        </p:nvGraphicFramePr>
        <p:xfrm>
          <a:off x="1485900" y="3005138"/>
          <a:ext cx="2006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2" name="Equation" r:id="rId14" imgW="2005729" imgH="355446" progId="Equation.DSMT4">
                  <p:embed/>
                </p:oleObj>
              </mc:Choice>
              <mc:Fallback>
                <p:oleObj name="Equation" r:id="rId14" imgW="2005729" imgH="355446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3005138"/>
                        <a:ext cx="2006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Computing the Reflection Vector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The vector R can be computed from the incoming light direction and the surface normal as shown below:</a:t>
            </a:r>
          </a:p>
          <a:p>
            <a:pPr>
              <a:buFont typeface="Arial" panose="020B0604020202020204" pitchFamily="34" charset="0"/>
              <a:buNone/>
            </a:pPr>
            <a:endParaRPr lang="en-US" altLang="ko-KR" smtClean="0">
              <a:ea typeface="굴림" panose="020B0600000101010101" pitchFamily="50" charset="-127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ko-KR" smtClean="0">
              <a:ea typeface="굴림" panose="020B0600000101010101" pitchFamily="50" charset="-127"/>
            </a:endParaRPr>
          </a:p>
          <a:p>
            <a:r>
              <a:rPr lang="en-US" altLang="ko-KR" smtClean="0">
                <a:ea typeface="굴림" panose="020B0600000101010101" pitchFamily="50" charset="-127"/>
              </a:rPr>
              <a:t>How? </a:t>
            </a:r>
          </a:p>
        </p:txBody>
      </p:sp>
      <p:graphicFrame>
        <p:nvGraphicFramePr>
          <p:cNvPr id="46084" name="Object 2"/>
          <p:cNvGraphicFramePr>
            <a:graphicFrameLocks noChangeAspect="1"/>
          </p:cNvGraphicFramePr>
          <p:nvPr/>
        </p:nvGraphicFramePr>
        <p:xfrm>
          <a:off x="3319463" y="2808288"/>
          <a:ext cx="233203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8" name="Equation" r:id="rId4" imgW="1193800" imgH="254000" progId="Equation.3">
                  <p:embed/>
                </p:oleObj>
              </mc:Choice>
              <mc:Fallback>
                <p:oleObj name="Equation" r:id="rId4" imgW="1193800" imgH="254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9463" y="2808288"/>
                        <a:ext cx="2332037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5" name="Rectangle 18"/>
          <p:cNvSpPr>
            <a:spLocks noChangeArrowheads="1"/>
          </p:cNvSpPr>
          <p:nvPr/>
        </p:nvSpPr>
        <p:spPr bwMode="auto">
          <a:xfrm>
            <a:off x="3276600" y="5375275"/>
            <a:ext cx="2819400" cy="228600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46086" name="Line 19"/>
          <p:cNvSpPr>
            <a:spLocks noChangeShapeType="1"/>
          </p:cNvSpPr>
          <p:nvPr/>
        </p:nvSpPr>
        <p:spPr bwMode="auto">
          <a:xfrm flipH="1" flipV="1">
            <a:off x="3962400" y="4613275"/>
            <a:ext cx="7620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graphicFrame>
        <p:nvGraphicFramePr>
          <p:cNvPr id="46087" name="Object 3"/>
          <p:cNvGraphicFramePr>
            <a:graphicFrameLocks noChangeAspect="1"/>
          </p:cNvGraphicFramePr>
          <p:nvPr/>
        </p:nvGraphicFramePr>
        <p:xfrm>
          <a:off x="3733800" y="4232275"/>
          <a:ext cx="165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9" name="Equation" r:id="rId6" imgW="164957" imgH="355292" progId="Equation.DSMT4">
                  <p:embed/>
                </p:oleObj>
              </mc:Choice>
              <mc:Fallback>
                <p:oleObj name="Equation" r:id="rId6" imgW="164957" imgH="35529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232275"/>
                        <a:ext cx="165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8" name="Line 22"/>
          <p:cNvSpPr>
            <a:spLocks noChangeShapeType="1"/>
          </p:cNvSpPr>
          <p:nvPr/>
        </p:nvSpPr>
        <p:spPr bwMode="auto">
          <a:xfrm flipV="1">
            <a:off x="4724400" y="4308475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ko-KR" altLang="en-US"/>
          </a:p>
        </p:txBody>
      </p:sp>
      <p:graphicFrame>
        <p:nvGraphicFramePr>
          <p:cNvPr id="46089" name="Object 4"/>
          <p:cNvGraphicFramePr>
            <a:graphicFrameLocks noChangeAspect="1"/>
          </p:cNvGraphicFramePr>
          <p:nvPr/>
        </p:nvGraphicFramePr>
        <p:xfrm>
          <a:off x="4419600" y="4156075"/>
          <a:ext cx="203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0" name="Equation" r:id="rId8" imgW="203024" imgH="355292" progId="Equation.DSMT4">
                  <p:embed/>
                </p:oleObj>
              </mc:Choice>
              <mc:Fallback>
                <p:oleObj name="Equation" r:id="rId8" imgW="203024" imgH="35529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156075"/>
                        <a:ext cx="2032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0" name="Line 26"/>
          <p:cNvSpPr>
            <a:spLocks noChangeShapeType="1"/>
          </p:cNvSpPr>
          <p:nvPr/>
        </p:nvSpPr>
        <p:spPr bwMode="auto">
          <a:xfrm flipV="1">
            <a:off x="4724400" y="4613275"/>
            <a:ext cx="7620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graphicFrame>
        <p:nvGraphicFramePr>
          <p:cNvPr id="46091" name="Object 5"/>
          <p:cNvGraphicFramePr>
            <a:graphicFrameLocks noChangeAspect="1"/>
          </p:cNvGraphicFramePr>
          <p:nvPr/>
        </p:nvGraphicFramePr>
        <p:xfrm>
          <a:off x="5334000" y="4232275"/>
          <a:ext cx="203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1" name="Equation" r:id="rId10" imgW="203024" imgH="355292" progId="Equation.DSMT4">
                  <p:embed/>
                </p:oleObj>
              </mc:Choice>
              <mc:Fallback>
                <p:oleObj name="Equation" r:id="rId10" imgW="203024" imgH="35529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232275"/>
                        <a:ext cx="2032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2" name="Line 30"/>
          <p:cNvSpPr>
            <a:spLocks noChangeShapeType="1"/>
          </p:cNvSpPr>
          <p:nvPr/>
        </p:nvSpPr>
        <p:spPr bwMode="auto">
          <a:xfrm>
            <a:off x="3962400" y="4613275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724400" y="5375275"/>
            <a:ext cx="1028700" cy="1117600"/>
            <a:chOff x="4724400" y="5375275"/>
            <a:chExt cx="1028700" cy="1117600"/>
          </a:xfrm>
        </p:grpSpPr>
        <p:sp>
          <p:nvSpPr>
            <p:cNvPr id="46098" name="Line 34"/>
            <p:cNvSpPr>
              <a:spLocks noChangeShapeType="1"/>
            </p:cNvSpPr>
            <p:nvPr/>
          </p:nvSpPr>
          <p:spPr bwMode="auto">
            <a:xfrm>
              <a:off x="4724400" y="5375275"/>
              <a:ext cx="762000" cy="762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graphicFrame>
          <p:nvGraphicFramePr>
            <p:cNvPr id="46099" name="Object 7"/>
            <p:cNvGraphicFramePr>
              <a:graphicFrameLocks noChangeAspect="1"/>
            </p:cNvGraphicFramePr>
            <p:nvPr/>
          </p:nvGraphicFramePr>
          <p:xfrm>
            <a:off x="5410200" y="6137275"/>
            <a:ext cx="3429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82" name="Equation" r:id="rId12" imgW="342603" imgH="355292" progId="Equation.DSMT4">
                    <p:embed/>
                  </p:oleObj>
                </mc:Choice>
                <mc:Fallback>
                  <p:oleObj name="Equation" r:id="rId12" imgW="342603" imgH="355292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0200" y="6137275"/>
                          <a:ext cx="342900" cy="35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094" name="Oval 20"/>
          <p:cNvSpPr>
            <a:spLocks noChangeArrowheads="1"/>
          </p:cNvSpPr>
          <p:nvPr/>
        </p:nvSpPr>
        <p:spPr bwMode="auto">
          <a:xfrm>
            <a:off x="4648200" y="5299075"/>
            <a:ext cx="152400" cy="152400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5486400" y="4613275"/>
            <a:ext cx="1590675" cy="1524000"/>
            <a:chOff x="5486400" y="4613275"/>
            <a:chExt cx="1590675" cy="1524000"/>
          </a:xfrm>
        </p:grpSpPr>
        <p:sp>
          <p:nvSpPr>
            <p:cNvPr id="46096" name="Line 32"/>
            <p:cNvSpPr>
              <a:spLocks noChangeShapeType="1"/>
            </p:cNvSpPr>
            <p:nvPr/>
          </p:nvSpPr>
          <p:spPr bwMode="auto">
            <a:xfrm flipV="1">
              <a:off x="5486400" y="4613275"/>
              <a:ext cx="0" cy="1524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graphicFrame>
          <p:nvGraphicFramePr>
            <p:cNvPr id="46097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2592850"/>
                </p:ext>
              </p:extLst>
            </p:nvPr>
          </p:nvGraphicFramePr>
          <p:xfrm>
            <a:off x="5597525" y="4729163"/>
            <a:ext cx="1479550" cy="569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83" name="Equation" r:id="rId14" imgW="660240" imgH="253800" progId="Equation.3">
                    <p:embed/>
                  </p:oleObj>
                </mc:Choice>
                <mc:Fallback>
                  <p:oleObj name="Equation" r:id="rId14" imgW="660240" imgH="25380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97525" y="4729163"/>
                          <a:ext cx="1479550" cy="569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Non-Ideal Reflectors</a:t>
            </a:r>
          </a:p>
        </p:txBody>
      </p:sp>
      <p:sp>
        <p:nvSpPr>
          <p:cNvPr id="819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Snell’s law applies only to </a:t>
            </a:r>
            <a:r>
              <a:rPr lang="en-US" altLang="ko-KR" i="1" smtClean="0">
                <a:ea typeface="굴림" panose="020B0600000101010101" pitchFamily="50" charset="-127"/>
              </a:rPr>
              <a:t>ideal</a:t>
            </a:r>
            <a:r>
              <a:rPr lang="en-US" altLang="ko-KR" smtClean="0">
                <a:ea typeface="굴림" panose="020B0600000101010101" pitchFamily="50" charset="-127"/>
              </a:rPr>
              <a:t> specular reflectors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Roughness of surfaces causes highlight to “spread out” 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Empirical models try to simulate the appearance of this effect, without trying to capture the physics of it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341438" y="4406900"/>
            <a:ext cx="2819400" cy="1719263"/>
            <a:chOff x="960" y="2757"/>
            <a:chExt cx="1776" cy="1083"/>
          </a:xfrm>
        </p:grpSpPr>
        <p:sp>
          <p:nvSpPr>
            <p:cNvPr id="48134" name="Rectangle 6"/>
            <p:cNvSpPr>
              <a:spLocks noChangeArrowheads="1"/>
            </p:cNvSpPr>
            <p:nvPr/>
          </p:nvSpPr>
          <p:spPr bwMode="auto">
            <a:xfrm>
              <a:off x="960" y="3696"/>
              <a:ext cx="1776" cy="144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48135" name="Line 7"/>
            <p:cNvSpPr>
              <a:spLocks noChangeShapeType="1"/>
            </p:cNvSpPr>
            <p:nvPr/>
          </p:nvSpPr>
          <p:spPr bwMode="auto">
            <a:xfrm flipH="1" flipV="1">
              <a:off x="1392" y="3216"/>
              <a:ext cx="48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graphicFrame>
          <p:nvGraphicFramePr>
            <p:cNvPr id="48136" name="Object 2"/>
            <p:cNvGraphicFramePr>
              <a:graphicFrameLocks noChangeAspect="1"/>
            </p:cNvGraphicFramePr>
            <p:nvPr/>
          </p:nvGraphicFramePr>
          <p:xfrm>
            <a:off x="1248" y="2976"/>
            <a:ext cx="104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87" name="Equation" r:id="rId4" imgW="164957" imgH="355292" progId="Equation.DSMT4">
                    <p:embed/>
                  </p:oleObj>
                </mc:Choice>
                <mc:Fallback>
                  <p:oleObj name="Equation" r:id="rId4" imgW="164957" imgH="355292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2976"/>
                          <a:ext cx="104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137" name="Line 10"/>
            <p:cNvSpPr>
              <a:spLocks noChangeShapeType="1"/>
            </p:cNvSpPr>
            <p:nvPr/>
          </p:nvSpPr>
          <p:spPr bwMode="auto">
            <a:xfrm flipV="1">
              <a:off x="1872" y="3024"/>
              <a:ext cx="0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  <p:graphicFrame>
          <p:nvGraphicFramePr>
            <p:cNvPr id="48138" name="Object 3"/>
            <p:cNvGraphicFramePr>
              <a:graphicFrameLocks noChangeAspect="1"/>
            </p:cNvGraphicFramePr>
            <p:nvPr/>
          </p:nvGraphicFramePr>
          <p:xfrm>
            <a:off x="1819" y="2757"/>
            <a:ext cx="128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88" name="Equation" r:id="rId6" imgW="203024" imgH="355292" progId="Equation.DSMT4">
                    <p:embed/>
                  </p:oleObj>
                </mc:Choice>
                <mc:Fallback>
                  <p:oleObj name="Equation" r:id="rId6" imgW="203024" imgH="355292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19" y="2757"/>
                          <a:ext cx="128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139" name="Line 14"/>
            <p:cNvSpPr>
              <a:spLocks noChangeShapeType="1"/>
            </p:cNvSpPr>
            <p:nvPr/>
          </p:nvSpPr>
          <p:spPr bwMode="auto">
            <a:xfrm flipV="1">
              <a:off x="1872" y="3216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graphicFrame>
          <p:nvGraphicFramePr>
            <p:cNvPr id="48140" name="Object 4"/>
            <p:cNvGraphicFramePr>
              <a:graphicFrameLocks noChangeAspect="1"/>
            </p:cNvGraphicFramePr>
            <p:nvPr/>
          </p:nvGraphicFramePr>
          <p:xfrm>
            <a:off x="2388" y="2976"/>
            <a:ext cx="128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89" name="Equation" r:id="rId8" imgW="203024" imgH="355292" progId="Equation.DSMT4">
                    <p:embed/>
                  </p:oleObj>
                </mc:Choice>
                <mc:Fallback>
                  <p:oleObj name="Equation" r:id="rId8" imgW="203024" imgH="355292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8" y="2976"/>
                          <a:ext cx="128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141" name="Line 19"/>
            <p:cNvSpPr>
              <a:spLocks noChangeShapeType="1"/>
            </p:cNvSpPr>
            <p:nvPr/>
          </p:nvSpPr>
          <p:spPr bwMode="auto">
            <a:xfrm flipV="1">
              <a:off x="1872" y="3360"/>
              <a:ext cx="240" cy="336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  <p:sp>
          <p:nvSpPr>
            <p:cNvPr id="48142" name="Line 20"/>
            <p:cNvSpPr>
              <a:spLocks noChangeShapeType="1"/>
            </p:cNvSpPr>
            <p:nvPr/>
          </p:nvSpPr>
          <p:spPr bwMode="auto">
            <a:xfrm flipV="1">
              <a:off x="1872" y="3456"/>
              <a:ext cx="336" cy="24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  <p:sp>
          <p:nvSpPr>
            <p:cNvPr id="48143" name="Line 21"/>
            <p:cNvSpPr>
              <a:spLocks noChangeShapeType="1"/>
            </p:cNvSpPr>
            <p:nvPr/>
          </p:nvSpPr>
          <p:spPr bwMode="auto">
            <a:xfrm flipV="1">
              <a:off x="1872" y="3456"/>
              <a:ext cx="96" cy="24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  <p:sp>
          <p:nvSpPr>
            <p:cNvPr id="48144" name="Line 22"/>
            <p:cNvSpPr>
              <a:spLocks noChangeShapeType="1"/>
            </p:cNvSpPr>
            <p:nvPr/>
          </p:nvSpPr>
          <p:spPr bwMode="auto">
            <a:xfrm flipV="1">
              <a:off x="1872" y="3600"/>
              <a:ext cx="192" cy="96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  <p:sp>
          <p:nvSpPr>
            <p:cNvPr id="48145" name="Line 23"/>
            <p:cNvSpPr>
              <a:spLocks noChangeShapeType="1"/>
            </p:cNvSpPr>
            <p:nvPr/>
          </p:nvSpPr>
          <p:spPr bwMode="auto">
            <a:xfrm flipV="1">
              <a:off x="1872" y="3360"/>
              <a:ext cx="384" cy="336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  <p:sp>
          <p:nvSpPr>
            <p:cNvPr id="48146" name="Line 24"/>
            <p:cNvSpPr>
              <a:spLocks noChangeShapeType="1"/>
            </p:cNvSpPr>
            <p:nvPr/>
          </p:nvSpPr>
          <p:spPr bwMode="auto">
            <a:xfrm flipV="1">
              <a:off x="1872" y="3312"/>
              <a:ext cx="336" cy="38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  <p:sp>
          <p:nvSpPr>
            <p:cNvPr id="48147" name="Oval 8"/>
            <p:cNvSpPr>
              <a:spLocks noChangeArrowheads="1"/>
            </p:cNvSpPr>
            <p:nvPr/>
          </p:nvSpPr>
          <p:spPr bwMode="auto">
            <a:xfrm>
              <a:off x="1824" y="3648"/>
              <a:ext cx="96" cy="96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</p:grpSp>
      <p:pic>
        <p:nvPicPr>
          <p:cNvPr id="8200" name="Picture 28" descr="specDis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4525963"/>
            <a:ext cx="3382962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Phong Illumination</a:t>
            </a:r>
          </a:p>
        </p:txBody>
      </p:sp>
      <p:sp>
        <p:nvSpPr>
          <p:cNvPr id="9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3340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50" charset="-127"/>
              </a:rPr>
              <a:t>One of the most commonly used illumination models in computer graphics</a:t>
            </a:r>
          </a:p>
          <a:p>
            <a:pPr lvl="1"/>
            <a:r>
              <a:rPr lang="en-US" altLang="ko-KR" dirty="0" smtClean="0">
                <a:ea typeface="굴림" panose="020B0600000101010101" pitchFamily="50" charset="-127"/>
              </a:rPr>
              <a:t>Empirical model and does not have no physical basis</a:t>
            </a:r>
            <a:endParaRPr lang="en-US" altLang="ko-KR" sz="2000" dirty="0" smtClean="0">
              <a:ea typeface="굴림" panose="020B0600000101010101" pitchFamily="50" charset="-127"/>
            </a:endParaRPr>
          </a:p>
          <a:p>
            <a:pPr lvl="1"/>
            <a:endParaRPr lang="en-US" altLang="ko-KR" sz="2000" dirty="0" smtClean="0">
              <a:ea typeface="굴림" panose="020B0600000101010101" pitchFamily="50" charset="-127"/>
            </a:endParaRPr>
          </a:p>
          <a:p>
            <a:pPr lvl="1"/>
            <a:endParaRPr lang="en-US" altLang="ko-KR" sz="2000" dirty="0" smtClean="0">
              <a:ea typeface="굴림" panose="020B0600000101010101" pitchFamily="50" charset="-127"/>
            </a:endParaRPr>
          </a:p>
          <a:p>
            <a:pPr lvl="1"/>
            <a:endParaRPr lang="en-US" altLang="ko-KR" sz="2000" dirty="0" smtClean="0">
              <a:ea typeface="굴림" panose="020B0600000101010101" pitchFamily="50" charset="-127"/>
            </a:endParaRPr>
          </a:p>
          <a:p>
            <a:pPr lvl="1"/>
            <a:endParaRPr lang="en-US" altLang="ko-KR" sz="2000" dirty="0" smtClean="0">
              <a:ea typeface="굴림" panose="020B0600000101010101" pitchFamily="50" charset="-127"/>
            </a:endParaRPr>
          </a:p>
          <a:p>
            <a:r>
              <a:rPr lang="en-US" altLang="ko-KR" dirty="0" smtClean="0">
                <a:ea typeface="굴림" panose="020B0600000101010101" pitchFamily="50" charset="-127"/>
              </a:rPr>
              <a:t>       is the direction to the viewer</a:t>
            </a:r>
          </a:p>
          <a:p>
            <a:pPr lvl="1"/>
            <a:r>
              <a:rPr lang="en-US" altLang="ko-KR" dirty="0" smtClean="0">
                <a:ea typeface="굴림" panose="020B0600000101010101" pitchFamily="50" charset="-127"/>
              </a:rPr>
              <a:t>          is clamped to [0,1]</a:t>
            </a:r>
          </a:p>
          <a:p>
            <a:pPr lvl="1"/>
            <a:r>
              <a:rPr lang="en-US" altLang="ko-KR" dirty="0" smtClean="0">
                <a:ea typeface="굴림" panose="020B0600000101010101" pitchFamily="50" charset="-127"/>
              </a:rPr>
              <a:t>The specular exponent n</a:t>
            </a:r>
            <a:r>
              <a:rPr lang="en-US" altLang="ko-KR" baseline="-25000" dirty="0" smtClean="0">
                <a:ea typeface="굴림" panose="020B0600000101010101" pitchFamily="50" charset="-127"/>
              </a:rPr>
              <a:t>s</a:t>
            </a:r>
            <a:r>
              <a:rPr lang="en-US" altLang="ko-KR" dirty="0" smtClean="0">
                <a:ea typeface="굴림" panose="020B0600000101010101" pitchFamily="50" charset="-127"/>
              </a:rPr>
              <a:t> controls how quickly the highlight falls off</a:t>
            </a:r>
          </a:p>
        </p:txBody>
      </p:sp>
      <p:sp>
        <p:nvSpPr>
          <p:cNvPr id="50180" name="Line 12"/>
          <p:cNvSpPr>
            <a:spLocks noChangeShapeType="1"/>
          </p:cNvSpPr>
          <p:nvPr/>
        </p:nvSpPr>
        <p:spPr bwMode="auto">
          <a:xfrm flipV="1">
            <a:off x="6553200" y="3429000"/>
            <a:ext cx="7620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graphicFrame>
        <p:nvGraphicFramePr>
          <p:cNvPr id="50181" name="Object 4"/>
          <p:cNvGraphicFramePr>
            <a:graphicFrameLocks noChangeAspect="1"/>
          </p:cNvGraphicFramePr>
          <p:nvPr/>
        </p:nvGraphicFramePr>
        <p:xfrm>
          <a:off x="7372350" y="3048000"/>
          <a:ext cx="203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2" name="Equation" r:id="rId4" imgW="203024" imgH="355292" progId="Equation.DSMT4">
                  <p:embed/>
                </p:oleObj>
              </mc:Choice>
              <mc:Fallback>
                <p:oleObj name="Equation" r:id="rId4" imgW="203024" imgH="35529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2350" y="3048000"/>
                        <a:ext cx="2032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182" name="Group 18"/>
          <p:cNvGrpSpPr>
            <a:grpSpLocks/>
          </p:cNvGrpSpPr>
          <p:nvPr/>
        </p:nvGrpSpPr>
        <p:grpSpPr bwMode="auto">
          <a:xfrm>
            <a:off x="5105400" y="2700338"/>
            <a:ext cx="2819400" cy="1719262"/>
            <a:chOff x="5105400" y="2700338"/>
            <a:chExt cx="2819400" cy="1719262"/>
          </a:xfrm>
        </p:grpSpPr>
        <p:sp>
          <p:nvSpPr>
            <p:cNvPr id="50192" name="Rectangle 7"/>
            <p:cNvSpPr>
              <a:spLocks noChangeArrowheads="1"/>
            </p:cNvSpPr>
            <p:nvPr/>
          </p:nvSpPr>
          <p:spPr bwMode="auto">
            <a:xfrm>
              <a:off x="5105400" y="4191000"/>
              <a:ext cx="2819400" cy="228600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50193" name="Line 8"/>
            <p:cNvSpPr>
              <a:spLocks noChangeShapeType="1"/>
            </p:cNvSpPr>
            <p:nvPr/>
          </p:nvSpPr>
          <p:spPr bwMode="auto">
            <a:xfrm flipH="1" flipV="1">
              <a:off x="5791200" y="3429000"/>
              <a:ext cx="762000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graphicFrame>
          <p:nvGraphicFramePr>
            <p:cNvPr id="50194" name="Object 2"/>
            <p:cNvGraphicFramePr>
              <a:graphicFrameLocks noChangeAspect="1"/>
            </p:cNvGraphicFramePr>
            <p:nvPr/>
          </p:nvGraphicFramePr>
          <p:xfrm>
            <a:off x="5562600" y="3048000"/>
            <a:ext cx="1651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303" name="Equation" r:id="rId6" imgW="164957" imgH="355292" progId="Equation.DSMT4">
                    <p:embed/>
                  </p:oleObj>
                </mc:Choice>
                <mc:Fallback>
                  <p:oleObj name="Equation" r:id="rId6" imgW="164957" imgH="355292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2600" y="3048000"/>
                          <a:ext cx="165100" cy="35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195" name="Line 10"/>
            <p:cNvSpPr>
              <a:spLocks noChangeShapeType="1"/>
            </p:cNvSpPr>
            <p:nvPr/>
          </p:nvSpPr>
          <p:spPr bwMode="auto">
            <a:xfrm flipV="1">
              <a:off x="6553200" y="3124200"/>
              <a:ext cx="0" cy="1066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  <p:graphicFrame>
          <p:nvGraphicFramePr>
            <p:cNvPr id="50196" name="Object 3"/>
            <p:cNvGraphicFramePr>
              <a:graphicFrameLocks noChangeAspect="1"/>
            </p:cNvGraphicFramePr>
            <p:nvPr/>
          </p:nvGraphicFramePr>
          <p:xfrm>
            <a:off x="6469063" y="2700338"/>
            <a:ext cx="2032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304" name="Equation" r:id="rId8" imgW="203024" imgH="355292" progId="Equation.DSMT4">
                    <p:embed/>
                  </p:oleObj>
                </mc:Choice>
                <mc:Fallback>
                  <p:oleObj name="Equation" r:id="rId8" imgW="203024" imgH="355292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69063" y="2700338"/>
                          <a:ext cx="203200" cy="35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197" name="Oval 20"/>
            <p:cNvSpPr>
              <a:spLocks noChangeArrowheads="1"/>
            </p:cNvSpPr>
            <p:nvPr/>
          </p:nvSpPr>
          <p:spPr bwMode="auto">
            <a:xfrm>
              <a:off x="6477000" y="4114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</p:grpSp>
      <p:sp>
        <p:nvSpPr>
          <p:cNvPr id="9233" name="Line 23"/>
          <p:cNvSpPr>
            <a:spLocks noChangeShapeType="1"/>
          </p:cNvSpPr>
          <p:nvPr/>
        </p:nvSpPr>
        <p:spPr bwMode="auto">
          <a:xfrm flipV="1">
            <a:off x="6553200" y="3170238"/>
            <a:ext cx="274638" cy="1020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6553200" y="2749550"/>
            <a:ext cx="530225" cy="1441450"/>
            <a:chOff x="6553200" y="2749550"/>
            <a:chExt cx="530225" cy="1441450"/>
          </a:xfrm>
        </p:grpSpPr>
        <p:sp>
          <p:nvSpPr>
            <p:cNvPr id="50189" name="Arc 24"/>
            <p:cNvSpPr>
              <a:spLocks/>
            </p:cNvSpPr>
            <p:nvPr/>
          </p:nvSpPr>
          <p:spPr bwMode="auto">
            <a:xfrm>
              <a:off x="6553200" y="3525838"/>
              <a:ext cx="484188" cy="665162"/>
            </a:xfrm>
            <a:custGeom>
              <a:avLst/>
              <a:gdLst>
                <a:gd name="T0" fmla="*/ 2147483646 w 15246"/>
                <a:gd name="T1" fmla="*/ 0 h 20955"/>
                <a:gd name="T2" fmla="*/ 2147483646 w 15246"/>
                <a:gd name="T3" fmla="*/ 2147483646 h 20955"/>
                <a:gd name="T4" fmla="*/ 0 w 15246"/>
                <a:gd name="T5" fmla="*/ 2147483646 h 20955"/>
                <a:gd name="T6" fmla="*/ 0 60000 65536"/>
                <a:gd name="T7" fmla="*/ 0 60000 65536"/>
                <a:gd name="T8" fmla="*/ 0 60000 65536"/>
                <a:gd name="T9" fmla="*/ 0 w 15246"/>
                <a:gd name="T10" fmla="*/ 0 h 20955"/>
                <a:gd name="T11" fmla="*/ 15246 w 15246"/>
                <a:gd name="T12" fmla="*/ 20955 h 209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46" h="20955" fill="none" extrusionOk="0">
                  <a:moveTo>
                    <a:pt x="5239" y="-1"/>
                  </a:moveTo>
                  <a:cubicBezTo>
                    <a:pt x="9024" y="946"/>
                    <a:pt x="12482" y="2900"/>
                    <a:pt x="15245" y="5654"/>
                  </a:cubicBezTo>
                </a:path>
                <a:path w="15246" h="20955" stroke="0" extrusionOk="0">
                  <a:moveTo>
                    <a:pt x="5239" y="-1"/>
                  </a:moveTo>
                  <a:cubicBezTo>
                    <a:pt x="9024" y="946"/>
                    <a:pt x="12482" y="2900"/>
                    <a:pt x="15245" y="5654"/>
                  </a:cubicBezTo>
                  <a:lnTo>
                    <a:pt x="0" y="20955"/>
                  </a:lnTo>
                  <a:lnTo>
                    <a:pt x="5239" y="-1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graphicFrame>
          <p:nvGraphicFramePr>
            <p:cNvPr id="50190" name="Object 5"/>
            <p:cNvGraphicFramePr>
              <a:graphicFrameLocks noChangeAspect="1"/>
            </p:cNvGraphicFramePr>
            <p:nvPr/>
          </p:nvGraphicFramePr>
          <p:xfrm>
            <a:off x="6880225" y="3244850"/>
            <a:ext cx="2032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305" name="Equation" r:id="rId10" imgW="203112" imgH="330057" progId="Equation.DSMT4">
                    <p:embed/>
                  </p:oleObj>
                </mc:Choice>
                <mc:Fallback>
                  <p:oleObj name="Equation" r:id="rId10" imgW="203112" imgH="330057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80225" y="3244850"/>
                          <a:ext cx="203200" cy="330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91" name="Object 6"/>
            <p:cNvGraphicFramePr>
              <a:graphicFrameLocks noChangeAspect="1"/>
            </p:cNvGraphicFramePr>
            <p:nvPr/>
          </p:nvGraphicFramePr>
          <p:xfrm>
            <a:off x="6781800" y="2749550"/>
            <a:ext cx="2032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306" name="Equation" r:id="rId12" imgW="203112" imgH="342751" progId="Equation.DSMT4">
                    <p:embed/>
                  </p:oleObj>
                </mc:Choice>
                <mc:Fallback>
                  <p:oleObj name="Equation" r:id="rId12" imgW="203112" imgH="342751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1800" y="2749550"/>
                          <a:ext cx="203200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224" name="Object 10"/>
          <p:cNvGraphicFramePr>
            <a:graphicFrameLocks noChangeAspect="1"/>
          </p:cNvGraphicFramePr>
          <p:nvPr/>
        </p:nvGraphicFramePr>
        <p:xfrm>
          <a:off x="1857375" y="3025775"/>
          <a:ext cx="25781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7" name="Equation" r:id="rId14" imgW="1041400" imgH="508000" progId="Equation.3">
                  <p:embed/>
                </p:oleObj>
              </mc:Choice>
              <mc:Fallback>
                <p:oleObj name="Equation" r:id="rId14" imgW="1041400" imgH="508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3025775"/>
                        <a:ext cx="25781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914400" y="4610100"/>
            <a:ext cx="1127125" cy="865188"/>
            <a:chOff x="914400" y="4610100"/>
            <a:chExt cx="1127125" cy="865188"/>
          </a:xfrm>
        </p:grpSpPr>
        <p:graphicFrame>
          <p:nvGraphicFramePr>
            <p:cNvPr id="50187" name="Object 8"/>
            <p:cNvGraphicFramePr>
              <a:graphicFrameLocks noChangeAspect="1"/>
            </p:cNvGraphicFramePr>
            <p:nvPr/>
          </p:nvGraphicFramePr>
          <p:xfrm>
            <a:off x="914400" y="4610100"/>
            <a:ext cx="519113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308" name="Equation" r:id="rId16" imgW="380835" imgH="418918" progId="Equation.DSMT4">
                    <p:embed/>
                  </p:oleObj>
                </mc:Choice>
                <mc:Fallback>
                  <p:oleObj name="Equation" r:id="rId16" imgW="380835" imgH="418918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4610100"/>
                          <a:ext cx="519113" cy="571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8" name="Object 11"/>
            <p:cNvGraphicFramePr>
              <a:graphicFrameLocks noChangeAspect="1"/>
            </p:cNvGraphicFramePr>
            <p:nvPr/>
          </p:nvGraphicFramePr>
          <p:xfrm>
            <a:off x="1276350" y="5060950"/>
            <a:ext cx="765175" cy="414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309" name="Equation" r:id="rId18" imgW="469696" imgH="253890" progId="Equation.3">
                    <p:embed/>
                  </p:oleObj>
                </mc:Choice>
                <mc:Fallback>
                  <p:oleObj name="Equation" r:id="rId18" imgW="469696" imgH="25389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76350" y="5060950"/>
                          <a:ext cx="765175" cy="414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Effect of Specular Exponent</a:t>
            </a:r>
            <a:endParaRPr lang="en-US" altLang="ko-KR" baseline="-30000" smtClean="0">
              <a:ea typeface="굴림" panose="020B0600000101010101" pitchFamily="50" charset="-127"/>
            </a:endParaRPr>
          </a:p>
        </p:txBody>
      </p:sp>
      <p:pic>
        <p:nvPicPr>
          <p:cNvPr id="52227" name="Picture 4" descr="nvalu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3152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5257800"/>
            <a:ext cx="8229600" cy="11430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How the shape of the highlight changes with varying n</a:t>
            </a:r>
            <a:r>
              <a:rPr lang="en-US" altLang="ko-KR" baseline="-25000" smtClean="0">
                <a:ea typeface="굴림" panose="020B0600000101010101" pitchFamily="50" charset="-127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spe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458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3" descr="spec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38600"/>
            <a:ext cx="8458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Examples of Phong</a:t>
            </a:r>
          </a:p>
        </p:txBody>
      </p:sp>
      <p:sp>
        <p:nvSpPr>
          <p:cNvPr id="54277" name="Text Box 6"/>
          <p:cNvSpPr txBox="1">
            <a:spLocks noChangeArrowheads="1"/>
          </p:cNvSpPr>
          <p:nvPr/>
        </p:nvSpPr>
        <p:spPr bwMode="auto">
          <a:xfrm>
            <a:off x="2871843" y="3429000"/>
            <a:ext cx="35670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 dirty="0">
                <a:latin typeface="Arial" panose="020B0604020202020204" pitchFamily="34" charset="0"/>
                <a:ea typeface="굴림" panose="020B0600000101010101" pitchFamily="50" charset="-127"/>
              </a:rPr>
              <a:t>varying light </a:t>
            </a:r>
            <a:r>
              <a:rPr lang="en-US" altLang="ko-KR" sz="2400" dirty="0" smtClean="0">
                <a:latin typeface="Arial" panose="020B0604020202020204" pitchFamily="34" charset="0"/>
                <a:ea typeface="굴림" panose="020B0600000101010101" pitchFamily="50" charset="-127"/>
              </a:rPr>
              <a:t>directions</a:t>
            </a:r>
            <a:endParaRPr lang="en-US" altLang="ko-KR" sz="2400" dirty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4278" name="Text Box 7"/>
          <p:cNvSpPr txBox="1">
            <a:spLocks noChangeArrowheads="1"/>
          </p:cNvSpPr>
          <p:nvPr/>
        </p:nvSpPr>
        <p:spPr bwMode="auto">
          <a:xfrm>
            <a:off x="2482755" y="6019800"/>
            <a:ext cx="42546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 dirty="0">
                <a:latin typeface="Arial" panose="020B0604020202020204" pitchFamily="34" charset="0"/>
                <a:ea typeface="굴림" panose="020B0600000101010101" pitchFamily="50" charset="-127"/>
              </a:rPr>
              <a:t>varying specular </a:t>
            </a:r>
            <a:r>
              <a:rPr lang="en-US" altLang="ko-KR" sz="2400" dirty="0" smtClean="0">
                <a:latin typeface="Arial" panose="020B0604020202020204" pitchFamily="34" charset="0"/>
                <a:ea typeface="굴림" panose="020B0600000101010101" pitchFamily="50" charset="-127"/>
              </a:rPr>
              <a:t>exponents</a:t>
            </a:r>
            <a:endParaRPr lang="en-US" altLang="ko-KR" sz="2400" dirty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Blinn &amp; Torrance Variation</a:t>
            </a:r>
          </a:p>
        </p:txBody>
      </p:sp>
      <p:sp>
        <p:nvSpPr>
          <p:cNvPr id="102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Jim Blinn introduced another approach for computing Phong-like illumination based on the work of Ken Torrance: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ko-KR" smtClean="0">
                <a:ea typeface="굴림" panose="020B0600000101010101" pitchFamily="50" charset="-127"/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endParaRPr lang="en-US" altLang="ko-KR" smtClean="0">
              <a:ea typeface="굴림" panose="020B0600000101010101" pitchFamily="50" charset="-127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ko-KR" smtClean="0">
              <a:ea typeface="굴림" panose="020B0600000101010101" pitchFamily="50" charset="-127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ko-KR" smtClean="0">
              <a:ea typeface="굴림" panose="020B0600000101010101" pitchFamily="50" charset="-127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ko-KR" smtClean="0">
              <a:ea typeface="굴림" panose="020B0600000101010101" pitchFamily="50" charset="-127"/>
            </a:endParaRPr>
          </a:p>
          <a:p>
            <a:r>
              <a:rPr lang="en-US" altLang="ko-KR" smtClean="0">
                <a:ea typeface="굴림" panose="020B0600000101010101" pitchFamily="50" charset="-127"/>
              </a:rPr>
              <a:t>   is the half-way vector that bisects the light and viewer directions</a:t>
            </a:r>
          </a:p>
          <a:p>
            <a:pPr>
              <a:buFont typeface="Arial" panose="020B0604020202020204" pitchFamily="34" charset="0"/>
              <a:buNone/>
            </a:pPr>
            <a:endParaRPr lang="en-US" altLang="ko-KR" smtClean="0">
              <a:ea typeface="굴림" panose="020B0600000101010101" pitchFamily="50" charset="-127"/>
            </a:endParaRP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985963" y="4111625"/>
          <a:ext cx="1765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9" name="Equation" r:id="rId4" imgW="1765300" imgH="457200" progId="Equation.DSMT4">
                  <p:embed/>
                </p:oleObj>
              </mc:Choice>
              <mc:Fallback>
                <p:oleObj name="Equation" r:id="rId4" imgW="176530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963" y="4111625"/>
                        <a:ext cx="1765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2286000" y="2844800"/>
          <a:ext cx="12192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0" name="Equation" r:id="rId6" imgW="1219200" imgH="977900" progId="Equation.3">
                  <p:embed/>
                </p:oleObj>
              </mc:Choice>
              <mc:Fallback>
                <p:oleObj name="Equation" r:id="rId6" imgW="1219200" imgH="977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844800"/>
                        <a:ext cx="12192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6" name="Rectangle 16"/>
          <p:cNvSpPr>
            <a:spLocks noChangeArrowheads="1"/>
          </p:cNvSpPr>
          <p:nvPr/>
        </p:nvSpPr>
        <p:spPr bwMode="auto">
          <a:xfrm>
            <a:off x="4876800" y="4492625"/>
            <a:ext cx="2819400" cy="228600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6327" name="Line 17"/>
          <p:cNvSpPr>
            <a:spLocks noChangeShapeType="1"/>
          </p:cNvSpPr>
          <p:nvPr/>
        </p:nvSpPr>
        <p:spPr bwMode="auto">
          <a:xfrm flipH="1" flipV="1">
            <a:off x="5638800" y="3502025"/>
            <a:ext cx="6858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graphicFrame>
        <p:nvGraphicFramePr>
          <p:cNvPr id="56328" name="Object 4"/>
          <p:cNvGraphicFramePr>
            <a:graphicFrameLocks noChangeAspect="1"/>
          </p:cNvGraphicFramePr>
          <p:nvPr/>
        </p:nvGraphicFramePr>
        <p:xfrm>
          <a:off x="5334000" y="3349625"/>
          <a:ext cx="165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1" name="Equation" r:id="rId8" imgW="164957" imgH="355292" progId="Equation.DSMT4">
                  <p:embed/>
                </p:oleObj>
              </mc:Choice>
              <mc:Fallback>
                <p:oleObj name="Equation" r:id="rId8" imgW="164957" imgH="35529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349625"/>
                        <a:ext cx="165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9" name="Line 19"/>
          <p:cNvSpPr>
            <a:spLocks noChangeShapeType="1"/>
          </p:cNvSpPr>
          <p:nvPr/>
        </p:nvSpPr>
        <p:spPr bwMode="auto">
          <a:xfrm flipV="1">
            <a:off x="6324600" y="3425825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ko-KR" altLang="en-US"/>
          </a:p>
        </p:txBody>
      </p:sp>
      <p:graphicFrame>
        <p:nvGraphicFramePr>
          <p:cNvPr id="56330" name="Object 5"/>
          <p:cNvGraphicFramePr>
            <a:graphicFrameLocks noChangeAspect="1"/>
          </p:cNvGraphicFramePr>
          <p:nvPr/>
        </p:nvGraphicFramePr>
        <p:xfrm>
          <a:off x="6240463" y="3001963"/>
          <a:ext cx="203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2" name="Equation" r:id="rId10" imgW="203024" imgH="355292" progId="Equation.DSMT4">
                  <p:embed/>
                </p:oleObj>
              </mc:Choice>
              <mc:Fallback>
                <p:oleObj name="Equation" r:id="rId10" imgW="203024" imgH="35529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3" y="3001963"/>
                        <a:ext cx="2032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1" name="Line 24"/>
          <p:cNvSpPr>
            <a:spLocks noChangeShapeType="1"/>
          </p:cNvSpPr>
          <p:nvPr/>
        </p:nvSpPr>
        <p:spPr bwMode="auto">
          <a:xfrm flipV="1">
            <a:off x="6324600" y="4035425"/>
            <a:ext cx="1066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graphicFrame>
        <p:nvGraphicFramePr>
          <p:cNvPr id="56332" name="Object 6"/>
          <p:cNvGraphicFramePr>
            <a:graphicFrameLocks noChangeAspect="1"/>
          </p:cNvGraphicFramePr>
          <p:nvPr/>
        </p:nvGraphicFramePr>
        <p:xfrm>
          <a:off x="7391400" y="3730625"/>
          <a:ext cx="203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3" name="Equation" r:id="rId12" imgW="203112" imgH="342751" progId="Equation.DSMT4">
                  <p:embed/>
                </p:oleObj>
              </mc:Choice>
              <mc:Fallback>
                <p:oleObj name="Equation" r:id="rId12" imgW="203112" imgH="342751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3730625"/>
                        <a:ext cx="2032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5" name="Line 28"/>
          <p:cNvSpPr>
            <a:spLocks noChangeShapeType="1"/>
          </p:cNvSpPr>
          <p:nvPr/>
        </p:nvSpPr>
        <p:spPr bwMode="auto">
          <a:xfrm>
            <a:off x="5638800" y="3502025"/>
            <a:ext cx="175260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10256" name="Line 29"/>
          <p:cNvSpPr>
            <a:spLocks noChangeShapeType="1"/>
          </p:cNvSpPr>
          <p:nvPr/>
        </p:nvSpPr>
        <p:spPr bwMode="auto">
          <a:xfrm flipV="1">
            <a:off x="6335713" y="3467100"/>
            <a:ext cx="271462" cy="1025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56335" name="Oval 23"/>
          <p:cNvSpPr>
            <a:spLocks noChangeArrowheads="1"/>
          </p:cNvSpPr>
          <p:nvPr/>
        </p:nvSpPr>
        <p:spPr bwMode="auto">
          <a:xfrm>
            <a:off x="6248400" y="4416425"/>
            <a:ext cx="152400" cy="152400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790575" y="5067300"/>
          <a:ext cx="203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4" name="Equation" r:id="rId14" imgW="203112" imgH="342751" progId="Equation.DSMT4">
                  <p:embed/>
                </p:oleObj>
              </mc:Choice>
              <mc:Fallback>
                <p:oleObj name="Equation" r:id="rId14" imgW="203112" imgH="342751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" y="5067300"/>
                        <a:ext cx="2032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8"/>
          <p:cNvGraphicFramePr>
            <a:graphicFrameLocks noChangeAspect="1"/>
          </p:cNvGraphicFramePr>
          <p:nvPr/>
        </p:nvGraphicFramePr>
        <p:xfrm>
          <a:off x="6610350" y="3059113"/>
          <a:ext cx="203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5" name="Equation" r:id="rId16" imgW="203112" imgH="342751" progId="Equation.DSMT4">
                  <p:embed/>
                </p:oleObj>
              </mc:Choice>
              <mc:Fallback>
                <p:oleObj name="Equation" r:id="rId16" imgW="203112" imgH="342751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3059113"/>
                        <a:ext cx="2032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Putting it All Together</a:t>
            </a:r>
          </a:p>
        </p:txBody>
      </p:sp>
      <p:pic>
        <p:nvPicPr>
          <p:cNvPr id="58371" name="Picture 4" descr="phongM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74950"/>
            <a:ext cx="4784725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8372" name="Object 3"/>
          <p:cNvGraphicFramePr>
            <a:graphicFrameLocks noChangeAspect="1"/>
          </p:cNvGraphicFramePr>
          <p:nvPr/>
        </p:nvGraphicFramePr>
        <p:xfrm>
          <a:off x="228600" y="1612900"/>
          <a:ext cx="8731250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6" name="수식" r:id="rId5" imgW="3873500" imgH="444500" progId="Equation.3">
                  <p:embed/>
                </p:oleObj>
              </mc:Choice>
              <mc:Fallback>
                <p:oleObj name="수식" r:id="rId5" imgW="3873500" imgH="444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12900"/>
                        <a:ext cx="8731250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Putting it All Together, aka, Phong Illumination</a:t>
            </a:r>
          </a:p>
        </p:txBody>
      </p:sp>
      <p:pic>
        <p:nvPicPr>
          <p:cNvPr id="60419" name="Picture 4" descr="Phong_components_version_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7338"/>
            <a:ext cx="9144000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Box 5"/>
          <p:cNvSpPr txBox="1">
            <a:spLocks noChangeArrowheads="1"/>
          </p:cNvSpPr>
          <p:nvPr/>
        </p:nvSpPr>
        <p:spPr bwMode="auto">
          <a:xfrm>
            <a:off x="3921125" y="5346700"/>
            <a:ext cx="12509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1200" b="0">
                <a:latin typeface="Arial" panose="020B0604020202020204" pitchFamily="34" charset="0"/>
                <a:ea typeface="굴림" panose="020B0600000101010101" pitchFamily="50" charset="-127"/>
              </a:rPr>
              <a:t>From Wikipedia</a:t>
            </a:r>
            <a:endParaRPr lang="ko-KR" altLang="en-US" sz="12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graphicFrame>
        <p:nvGraphicFramePr>
          <p:cNvPr id="60421" name="Object 3"/>
          <p:cNvGraphicFramePr>
            <a:graphicFrameLocks noChangeAspect="1"/>
          </p:cNvGraphicFramePr>
          <p:nvPr/>
        </p:nvGraphicFramePr>
        <p:xfrm>
          <a:off x="228600" y="1612900"/>
          <a:ext cx="8731250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5" name="수식" r:id="rId5" imgW="3873500" imgH="444500" progId="Equation.3">
                  <p:embed/>
                </p:oleObj>
              </mc:Choice>
              <mc:Fallback>
                <p:oleObj name="수식" r:id="rId5" imgW="3873500" imgH="444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12900"/>
                        <a:ext cx="8731250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Question: How Can We See Objects?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Emission and </a:t>
            </a:r>
            <a:r>
              <a:rPr lang="en-US" altLang="ko-KR" i="1" smtClean="0">
                <a:ea typeface="굴림" panose="020B0600000101010101" pitchFamily="50" charset="-127"/>
              </a:rPr>
              <a:t>reflection</a:t>
            </a:r>
            <a:r>
              <a:rPr lang="en-US" altLang="ko-KR" smtClean="0">
                <a:ea typeface="굴림" panose="020B0600000101010101" pitchFamily="50" charset="-127"/>
              </a:rPr>
              <a:t>!</a:t>
            </a: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ko-KR" altLang="en-US" smtClean="0"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OpenGL’s Illumination Model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2568575"/>
            <a:ext cx="8229600" cy="396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292100" indent="-292100"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charset="0"/>
              <a:buChar char="●"/>
              <a:defRPr/>
            </a:pPr>
            <a:endParaRPr lang="en-US" altLang="ko-KR" sz="3200" kern="0" dirty="0">
              <a:latin typeface="+mn-lt"/>
              <a:ea typeface="굴림" pitchFamily="50" charset="-127"/>
            </a:endParaRPr>
          </a:p>
          <a:p>
            <a:pPr marL="292100" indent="-292100"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charset="0"/>
              <a:buChar char="●"/>
              <a:defRPr/>
            </a:pPr>
            <a:r>
              <a:rPr lang="en-US" altLang="ko-KR" sz="3200" kern="0" dirty="0">
                <a:latin typeface="+mn-lt"/>
                <a:ea typeface="굴림" pitchFamily="50" charset="-127"/>
              </a:rPr>
              <a:t>Problems with empirical models: </a:t>
            </a:r>
          </a:p>
          <a:p>
            <a:pPr marL="800100" lvl="1" indent="-3429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charset="0"/>
              <a:buChar char="●"/>
              <a:defRPr/>
            </a:pPr>
            <a:r>
              <a:rPr lang="en-US" altLang="ko-KR" kern="0" dirty="0">
                <a:latin typeface="+mn-lt"/>
                <a:ea typeface="굴림" pitchFamily="50" charset="-127"/>
              </a:rPr>
              <a:t>What are the coefficients for copper? </a:t>
            </a:r>
          </a:p>
          <a:p>
            <a:pPr marL="800100" lvl="1" indent="-3429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charset="0"/>
              <a:buChar char="●"/>
              <a:defRPr/>
            </a:pPr>
            <a:r>
              <a:rPr lang="en-US" altLang="ko-KR" kern="0" dirty="0">
                <a:latin typeface="+mn-lt"/>
                <a:ea typeface="굴림" pitchFamily="50" charset="-127"/>
              </a:rPr>
              <a:t>What are k</a:t>
            </a:r>
            <a:r>
              <a:rPr lang="en-US" altLang="ko-KR" kern="0" baseline="-30000" dirty="0">
                <a:latin typeface="+mn-lt"/>
                <a:ea typeface="굴림" pitchFamily="50" charset="-127"/>
              </a:rPr>
              <a:t>a</a:t>
            </a:r>
            <a:r>
              <a:rPr lang="en-US" altLang="ko-KR" kern="0" dirty="0">
                <a:latin typeface="+mn-lt"/>
                <a:ea typeface="굴림" pitchFamily="50" charset="-127"/>
              </a:rPr>
              <a:t>, k</a:t>
            </a:r>
            <a:r>
              <a:rPr lang="en-US" altLang="ko-KR" kern="0" baseline="-30000" dirty="0">
                <a:latin typeface="+mn-lt"/>
                <a:ea typeface="굴림" pitchFamily="50" charset="-127"/>
              </a:rPr>
              <a:t>s</a:t>
            </a:r>
            <a:r>
              <a:rPr lang="en-US" altLang="ko-KR" kern="0" dirty="0">
                <a:latin typeface="+mn-lt"/>
                <a:ea typeface="굴림" pitchFamily="50" charset="-127"/>
              </a:rPr>
              <a:t>, and n</a:t>
            </a:r>
            <a:r>
              <a:rPr lang="en-US" altLang="ko-KR" kern="0" baseline="-30000" dirty="0">
                <a:latin typeface="+mn-lt"/>
                <a:ea typeface="굴림" pitchFamily="50" charset="-127"/>
              </a:rPr>
              <a:t>s</a:t>
            </a:r>
            <a:r>
              <a:rPr lang="en-US" altLang="ko-KR" kern="0" dirty="0">
                <a:latin typeface="+mn-lt"/>
                <a:ea typeface="굴림" pitchFamily="50" charset="-127"/>
              </a:rPr>
              <a:t>? </a:t>
            </a:r>
            <a:br>
              <a:rPr lang="en-US" altLang="ko-KR" kern="0" dirty="0">
                <a:latin typeface="+mn-lt"/>
                <a:ea typeface="굴림" pitchFamily="50" charset="-127"/>
              </a:rPr>
            </a:br>
            <a:r>
              <a:rPr lang="en-US" altLang="ko-KR" kern="0" dirty="0">
                <a:latin typeface="+mn-lt"/>
                <a:ea typeface="굴림" pitchFamily="50" charset="-127"/>
              </a:rPr>
              <a:t>Are they measurable quantities? </a:t>
            </a:r>
          </a:p>
          <a:p>
            <a:pPr marL="800100" lvl="1" indent="-3429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charset="0"/>
              <a:buChar char="●"/>
              <a:defRPr/>
            </a:pPr>
            <a:r>
              <a:rPr lang="en-US" altLang="ko-KR" kern="0" dirty="0">
                <a:latin typeface="+mn-lt"/>
                <a:ea typeface="굴림" pitchFamily="50" charset="-127"/>
              </a:rPr>
              <a:t>Is my picture accurate? Is energy conserved? </a:t>
            </a:r>
          </a:p>
          <a:p>
            <a:pPr marL="800100" lvl="1" indent="-3429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charset="0"/>
              <a:buChar char="●"/>
              <a:defRPr/>
            </a:pPr>
            <a:endParaRPr lang="en-US" altLang="ko-KR" kern="0" dirty="0">
              <a:latin typeface="+mn-lt"/>
              <a:ea typeface="굴림" pitchFamily="50" charset="-127"/>
            </a:endParaRPr>
          </a:p>
          <a:p>
            <a:pPr marL="292100" indent="-292100"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charset="0"/>
              <a:buChar char="●"/>
              <a:defRPr/>
            </a:pPr>
            <a:endParaRPr lang="en-US" altLang="ko-KR" sz="2800" kern="0" dirty="0">
              <a:latin typeface="+mn-lt"/>
              <a:ea typeface="굴림" pitchFamily="50" charset="-127"/>
            </a:endParaRPr>
          </a:p>
        </p:txBody>
      </p:sp>
      <p:graphicFrame>
        <p:nvGraphicFramePr>
          <p:cNvPr id="62468" name="Object 3"/>
          <p:cNvGraphicFramePr>
            <a:graphicFrameLocks noChangeAspect="1"/>
          </p:cNvGraphicFramePr>
          <p:nvPr/>
        </p:nvGraphicFramePr>
        <p:xfrm>
          <a:off x="228600" y="1612900"/>
          <a:ext cx="8731250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2" name="수식" r:id="rId4" imgW="3873500" imgH="444500" progId="Equation.3">
                  <p:embed/>
                </p:oleObj>
              </mc:Choice>
              <mc:Fallback>
                <p:oleObj name="수식" r:id="rId4" imgW="3873500" imgH="444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12900"/>
                        <a:ext cx="8731250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Lights in OpenGL</a:t>
            </a:r>
          </a:p>
        </p:txBody>
      </p:sp>
      <p:sp>
        <p:nvSpPr>
          <p:cNvPr id="6451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19100" y="1541463"/>
            <a:ext cx="8318500" cy="2116137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Light positions are specified in homogeneous coordinates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They are transformed by the current modelview matrix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Directional light sources have w=0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Lights in OpenGL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320675" y="1676400"/>
            <a:ext cx="836612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000">
                <a:solidFill>
                  <a:srgbClr val="FF0000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  <a:t># define a directional light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000">
                <a:solidFill>
                  <a:srgbClr val="00009A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  <a:t>lightDirection = [1, 1, 1, 0]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000">
                <a:solidFill>
                  <a:srgbClr val="00009A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  <a:t>glLightfv(GL_LIGHT0, GL_POSITION, lightDirection)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000">
                <a:solidFill>
                  <a:srgbClr val="00009A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  <a:t>glEnable(GL_LIGHT0)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ko-KR" sz="2000">
              <a:solidFill>
                <a:srgbClr val="00009A"/>
              </a:solidFill>
              <a:latin typeface="Courier New" panose="02070309020205020404" pitchFamily="49" charset="0"/>
              <a:ea typeface="굴림" panose="020B0600000101010101" pitchFamily="50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000">
                <a:solidFill>
                  <a:srgbClr val="FF0000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  <a:t># define a point light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000">
                <a:solidFill>
                  <a:srgbClr val="00009A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  <a:t>lightPoint = [100, 100, 100, 1]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000">
                <a:solidFill>
                  <a:srgbClr val="00009A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  <a:t>glLightfv(GL_LIGHT1, GL_POSITION, lightPoint)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000">
                <a:solidFill>
                  <a:srgbClr val="00009A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  <a:t>glEnable(GL_LIGHT1)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ko-KR" sz="2000">
              <a:solidFill>
                <a:srgbClr val="00009A"/>
              </a:solidFill>
              <a:latin typeface="Courier New" panose="02070309020205020404" pitchFamily="49" charset="0"/>
              <a:ea typeface="굴림" panose="020B0600000101010101" pitchFamily="50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000">
                <a:solidFill>
                  <a:srgbClr val="FF0000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  <a:t># set up light’s color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000">
                <a:solidFill>
                  <a:srgbClr val="00009A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  <a:t>glLightfv(GL_LIGHT0, GL_AMBIENT, ambientIntensity)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000">
                <a:solidFill>
                  <a:srgbClr val="00009A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  <a:t>glLightfv(GL_LIGHT0, GL_DIFFUSE, diffuseIntensity)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000">
                <a:solidFill>
                  <a:srgbClr val="00009A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  <a:t>glLightfv(GL_LIGHT0, GL_SPECULAR, specularIntensity)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ko-KR" sz="2000">
              <a:solidFill>
                <a:srgbClr val="00009A"/>
              </a:solidFill>
              <a:latin typeface="Courier New" panose="02070309020205020404" pitchFamily="49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OpenGL Surface Properties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639763" y="1765300"/>
            <a:ext cx="7708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1800">
                <a:solidFill>
                  <a:srgbClr val="00009A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  <a:t>    glMaterialfv(GL_FRONT, GL_AMBIENT, ambientColor)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1800">
                <a:solidFill>
                  <a:srgbClr val="00009A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  <a:t>    glMaterialfv(GL_FRONT, GL_DIFFUSE, diffuseColor)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1800">
                <a:solidFill>
                  <a:srgbClr val="00009A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  <a:t>    glMaterialfv(GL_FRONT, GL_SPECULAR, specularColor)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1800">
                <a:solidFill>
                  <a:srgbClr val="00009A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  <a:t>    glMaterialfv(GL_FRONT, GL_SHININESS, nshininess)</a:t>
            </a:r>
          </a:p>
        </p:txBody>
      </p:sp>
      <p:pic>
        <p:nvPicPr>
          <p:cNvPr id="68612" name="Picture 4">
            <a:hlinkClick r:id="rId3" action="ppaction://progra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352800"/>
            <a:ext cx="28654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Illumination Methods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Illumination can be expensive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Requires computation and normalizing of vectors for multiple light sources</a:t>
            </a:r>
          </a:p>
          <a:p>
            <a:pPr lvl="1"/>
            <a:endParaRPr lang="en-US" altLang="ko-KR" smtClean="0">
              <a:ea typeface="굴림" panose="020B0600000101010101" pitchFamily="50" charset="-127"/>
            </a:endParaRPr>
          </a:p>
          <a:p>
            <a:r>
              <a:rPr lang="en-US" altLang="ko-KR" smtClean="0">
                <a:ea typeface="굴림" panose="020B0600000101010101" pitchFamily="50" charset="-127"/>
              </a:rPr>
              <a:t>Compute illumination for faces, vertices, or pixels with increasing realism and computing overhead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Correspond to flat, Gouraud, and Phong shading respectively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Flatsha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6250"/>
          <a:stretch>
            <a:fillRect/>
          </a:stretch>
        </p:blipFill>
        <p:spPr bwMode="auto">
          <a:xfrm>
            <a:off x="6126163" y="1616075"/>
            <a:ext cx="28194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2400" smtClean="0">
                <a:ea typeface="굴림" panose="020B0600000101010101" pitchFamily="50" charset="-127"/>
              </a:rPr>
              <a:t>The simplest shading method</a:t>
            </a:r>
          </a:p>
          <a:p>
            <a:pPr lvl="1"/>
            <a:r>
              <a:rPr lang="en-US" altLang="ko-KR" sz="2000" smtClean="0">
                <a:ea typeface="굴림" panose="020B0600000101010101" pitchFamily="50" charset="-127"/>
              </a:rPr>
              <a:t>Applies only one illumination calculation</a:t>
            </a:r>
            <a:br>
              <a:rPr lang="en-US" altLang="ko-KR" sz="2000" smtClean="0">
                <a:ea typeface="굴림" panose="020B0600000101010101" pitchFamily="50" charset="-127"/>
              </a:rPr>
            </a:br>
            <a:r>
              <a:rPr lang="en-US" altLang="ko-KR" sz="2000" smtClean="0">
                <a:ea typeface="굴림" panose="020B0600000101010101" pitchFamily="50" charset="-127"/>
              </a:rPr>
              <a:t>per face</a:t>
            </a:r>
            <a:endParaRPr lang="en-US" altLang="ko-KR" sz="2800" smtClean="0">
              <a:ea typeface="굴림" panose="020B0600000101010101" pitchFamily="50" charset="-127"/>
            </a:endParaRPr>
          </a:p>
          <a:p>
            <a:r>
              <a:rPr lang="en-US" altLang="ko-KR" sz="2400" smtClean="0">
                <a:ea typeface="굴림" panose="020B0600000101010101" pitchFamily="50" charset="-127"/>
              </a:rPr>
              <a:t>Illumination usually computed at 			     the centroid of the face:</a:t>
            </a: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ko-KR" sz="2400" smtClean="0">
              <a:ea typeface="굴림" panose="020B0600000101010101" pitchFamily="50" charset="-127"/>
            </a:endParaRPr>
          </a:p>
          <a:p>
            <a:r>
              <a:rPr lang="en-US" altLang="ko-KR" sz="2400" smtClean="0">
                <a:ea typeface="굴림" panose="020B0600000101010101" pitchFamily="50" charset="-127"/>
              </a:rPr>
              <a:t>Issues?</a:t>
            </a:r>
          </a:p>
          <a:p>
            <a:endParaRPr lang="en-US" altLang="ko-KR" smtClean="0">
              <a:ea typeface="굴림" panose="020B0600000101010101" pitchFamily="50" charset="-127"/>
            </a:endParaRP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Flat Shading</a:t>
            </a: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3059113" y="3524250"/>
          <a:ext cx="20955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3" name="Equation" r:id="rId5" imgW="2095500" imgH="787400" progId="Equation.DSMT4">
                  <p:embed/>
                </p:oleObj>
              </mc:Choice>
              <mc:Fallback>
                <p:oleObj name="Equation" r:id="rId5" imgW="2095500" imgH="787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3524250"/>
                        <a:ext cx="20955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Performs the illumination model on vertices and interpolates the intensity of the remaining points on the surface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ko-KR" smtClean="0">
              <a:ea typeface="굴림" panose="020B0600000101010101" pitchFamily="50" charset="-127"/>
            </a:endParaRPr>
          </a:p>
          <a:p>
            <a:pPr algn="ctr">
              <a:buFont typeface="Arial" panose="020B0604020202020204" pitchFamily="34" charset="0"/>
              <a:buNone/>
            </a:pPr>
            <a:endParaRPr lang="en-US" altLang="ko-KR" smtClean="0">
              <a:ea typeface="굴림" panose="020B0600000101010101" pitchFamily="50" charset="-127"/>
            </a:endParaRPr>
          </a:p>
          <a:p>
            <a:pPr algn="ctr">
              <a:buFont typeface="Arial" panose="020B0604020202020204" pitchFamily="34" charset="0"/>
              <a:buNone/>
            </a:pPr>
            <a:endParaRPr lang="en-US" altLang="ko-KR" smtClean="0">
              <a:ea typeface="굴림" panose="020B0600000101010101" pitchFamily="50" charset="-127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ko-KR" smtClean="0">
                <a:ea typeface="굴림" panose="020B0600000101010101" pitchFamily="50" charset="-127"/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ko-KR" smtClean="0">
                <a:ea typeface="굴림" panose="020B0600000101010101" pitchFamily="50" charset="-127"/>
              </a:rPr>
              <a:t>		</a:t>
            </a:r>
          </a:p>
          <a:p>
            <a:endParaRPr lang="en-US" altLang="ko-KR" smtClean="0">
              <a:ea typeface="굴림" panose="020B0600000101010101" pitchFamily="50" charset="-127"/>
            </a:endParaRPr>
          </a:p>
        </p:txBody>
      </p:sp>
      <p:pic>
        <p:nvPicPr>
          <p:cNvPr id="74755" name="Picture 2" descr="ph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2636838"/>
            <a:ext cx="4267200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Gouraud Shading</a:t>
            </a:r>
          </a:p>
        </p:txBody>
      </p:sp>
      <p:grpSp>
        <p:nvGrpSpPr>
          <p:cNvPr id="74757" name="Group 12"/>
          <p:cNvGrpSpPr>
            <a:grpSpLocks/>
          </p:cNvGrpSpPr>
          <p:nvPr/>
        </p:nvGrpSpPr>
        <p:grpSpPr bwMode="auto">
          <a:xfrm>
            <a:off x="5334000" y="3581400"/>
            <a:ext cx="2362200" cy="1547813"/>
            <a:chOff x="3408" y="1857"/>
            <a:chExt cx="1488" cy="975"/>
          </a:xfrm>
        </p:grpSpPr>
        <p:sp>
          <p:nvSpPr>
            <p:cNvPr id="659461" name="Freeform 5"/>
            <p:cNvSpPr>
              <a:spLocks/>
            </p:cNvSpPr>
            <p:nvPr/>
          </p:nvSpPr>
          <p:spPr bwMode="auto">
            <a:xfrm>
              <a:off x="3600" y="2112"/>
              <a:ext cx="1056" cy="720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0" y="720"/>
                </a:cxn>
                <a:cxn ang="0">
                  <a:pos x="1056" y="576"/>
                </a:cxn>
                <a:cxn ang="0">
                  <a:pos x="720" y="0"/>
                </a:cxn>
              </a:cxnLst>
              <a:rect l="0" t="0" r="r" b="b"/>
              <a:pathLst>
                <a:path w="1056" h="720">
                  <a:moveTo>
                    <a:pt x="720" y="0"/>
                  </a:moveTo>
                  <a:lnTo>
                    <a:pt x="0" y="720"/>
                  </a:lnTo>
                  <a:lnTo>
                    <a:pt x="1056" y="576"/>
                  </a:lnTo>
                  <a:lnTo>
                    <a:pt x="72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ko-KR" altLang="en-US">
                <a:latin typeface="Arial" charset="0"/>
                <a:ea typeface="굴림" pitchFamily="50" charset="-127"/>
              </a:endParaRPr>
            </a:p>
          </p:txBody>
        </p:sp>
        <p:sp>
          <p:nvSpPr>
            <p:cNvPr id="74760" name="Line 6"/>
            <p:cNvSpPr>
              <a:spLocks noChangeShapeType="1"/>
            </p:cNvSpPr>
            <p:nvPr/>
          </p:nvSpPr>
          <p:spPr bwMode="auto">
            <a:xfrm flipH="1" flipV="1">
              <a:off x="4272" y="1857"/>
              <a:ext cx="4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4761" name="Line 7"/>
            <p:cNvSpPr>
              <a:spLocks noChangeShapeType="1"/>
            </p:cNvSpPr>
            <p:nvPr/>
          </p:nvSpPr>
          <p:spPr bwMode="auto">
            <a:xfrm flipH="1" flipV="1">
              <a:off x="3408" y="2592"/>
              <a:ext cx="192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4762" name="Line 8"/>
            <p:cNvSpPr>
              <a:spLocks noChangeShapeType="1"/>
            </p:cNvSpPr>
            <p:nvPr/>
          </p:nvSpPr>
          <p:spPr bwMode="auto">
            <a:xfrm flipV="1">
              <a:off x="4656" y="2400"/>
              <a:ext cx="4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4763" name="Line 9"/>
            <p:cNvSpPr>
              <a:spLocks noChangeShapeType="1"/>
            </p:cNvSpPr>
            <p:nvPr/>
          </p:nvSpPr>
          <p:spPr bwMode="auto">
            <a:xfrm flipH="1">
              <a:off x="4320" y="1968"/>
              <a:ext cx="240" cy="192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4764" name="Line 10"/>
            <p:cNvSpPr>
              <a:spLocks noChangeShapeType="1"/>
            </p:cNvSpPr>
            <p:nvPr/>
          </p:nvSpPr>
          <p:spPr bwMode="auto">
            <a:xfrm flipH="1">
              <a:off x="4656" y="2496"/>
              <a:ext cx="240" cy="192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4765" name="Line 11"/>
            <p:cNvSpPr>
              <a:spLocks noChangeShapeType="1"/>
            </p:cNvSpPr>
            <p:nvPr/>
          </p:nvSpPr>
          <p:spPr bwMode="auto">
            <a:xfrm flipH="1">
              <a:off x="3600" y="2640"/>
              <a:ext cx="240" cy="192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41990" name="TextBox 14"/>
          <p:cNvSpPr txBox="1">
            <a:spLocks noChangeArrowheads="1"/>
          </p:cNvSpPr>
          <p:nvPr/>
        </p:nvSpPr>
        <p:spPr bwMode="auto">
          <a:xfrm>
            <a:off x="1323975" y="5621338"/>
            <a:ext cx="6067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Notice that facet artifacts are still visible</a:t>
            </a: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tpnor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8" y="2943225"/>
            <a:ext cx="6405562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Vertex Normals</a:t>
            </a:r>
          </a:p>
        </p:txBody>
      </p:sp>
      <p:sp>
        <p:nvSpPr>
          <p:cNvPr id="7680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584325"/>
            <a:ext cx="5391150" cy="51054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ko-KR" sz="2000" smtClean="0">
                <a:ea typeface="굴림" panose="020B0600000101010101" pitchFamily="50" charset="-127"/>
              </a:rPr>
              <a:t>	If vertex normals are not provided they can often be approximated by averaging the normals of the facets which share the vertex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ko-KR" sz="2000" smtClean="0">
                <a:ea typeface="굴림" panose="020B0600000101010101" pitchFamily="50" charset="-127"/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endParaRPr lang="en-US" altLang="ko-KR" sz="2000" smtClean="0">
              <a:ea typeface="굴림" panose="020B0600000101010101" pitchFamily="50" charset="-127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ko-KR" sz="2000" smtClean="0">
                <a:ea typeface="굴림" panose="020B0600000101010101" pitchFamily="50" charset="-127"/>
              </a:rPr>
              <a:t>	</a:t>
            </a:r>
          </a:p>
          <a:p>
            <a:endParaRPr lang="en-US" altLang="ko-KR" sz="2000" smtClean="0">
              <a:ea typeface="굴림" panose="020B0600000101010101" pitchFamily="50" charset="-127"/>
            </a:endParaRPr>
          </a:p>
        </p:txBody>
      </p:sp>
      <p:graphicFrame>
        <p:nvGraphicFramePr>
          <p:cNvPr id="76805" name="Object 2"/>
          <p:cNvGraphicFramePr>
            <a:graphicFrameLocks noChangeAspect="1"/>
          </p:cNvGraphicFramePr>
          <p:nvPr/>
        </p:nvGraphicFramePr>
        <p:xfrm>
          <a:off x="6632575" y="1857375"/>
          <a:ext cx="174625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9" name="Equation" r:id="rId5" imgW="1498600" imgH="787400" progId="Equation.DSMT4">
                  <p:embed/>
                </p:oleObj>
              </mc:Choice>
              <mc:Fallback>
                <p:oleObj name="Equation" r:id="rId5" imgW="1498600" imgH="787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2575" y="1857375"/>
                        <a:ext cx="1746250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Surface normal is linearly interpolated across polygonal facets, and the illumination model is applied at every point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Not to be confused with Phong’s illumination model</a:t>
            </a:r>
            <a:endParaRPr lang="en-US" altLang="ko-KR" sz="2800" smtClean="0">
              <a:ea typeface="굴림" panose="020B0600000101010101" pitchFamily="50" charset="-127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ko-KR" smtClean="0">
              <a:ea typeface="굴림" panose="020B0600000101010101" pitchFamily="50" charset="-127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ko-KR" smtClean="0">
              <a:ea typeface="굴림" panose="020B0600000101010101" pitchFamily="50" charset="-127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ko-KR" smtClean="0">
                <a:ea typeface="굴림" panose="020B0600000101010101" pitchFamily="50" charset="-127"/>
              </a:rPr>
              <a:t>	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Phong shading will usually result in a very smooth appearance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However, evidence of the polygonal model can usually be seen along silhouettes</a:t>
            </a:r>
          </a:p>
          <a:p>
            <a:endParaRPr lang="en-US" altLang="ko-KR" smtClean="0">
              <a:ea typeface="굴림" panose="020B0600000101010101" pitchFamily="50" charset="-127"/>
            </a:endParaRPr>
          </a:p>
        </p:txBody>
      </p:sp>
      <p:pic>
        <p:nvPicPr>
          <p:cNvPr id="78851" name="Picture 2" descr="phogsha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3140075"/>
            <a:ext cx="2925762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Phong Shading</a:t>
            </a:r>
          </a:p>
        </p:txBody>
      </p:sp>
      <p:grpSp>
        <p:nvGrpSpPr>
          <p:cNvPr id="78853" name="Group 14"/>
          <p:cNvGrpSpPr>
            <a:grpSpLocks/>
          </p:cNvGrpSpPr>
          <p:nvPr/>
        </p:nvGrpSpPr>
        <p:grpSpPr bwMode="auto">
          <a:xfrm>
            <a:off x="5821363" y="3216275"/>
            <a:ext cx="2057400" cy="1547813"/>
            <a:chOff x="3600" y="2241"/>
            <a:chExt cx="1296" cy="975"/>
          </a:xfrm>
        </p:grpSpPr>
        <p:sp>
          <p:nvSpPr>
            <p:cNvPr id="78854" name="Freeform 5"/>
            <p:cNvSpPr>
              <a:spLocks/>
            </p:cNvSpPr>
            <p:nvPr/>
          </p:nvSpPr>
          <p:spPr bwMode="auto">
            <a:xfrm>
              <a:off x="3792" y="2496"/>
              <a:ext cx="1056" cy="720"/>
            </a:xfrm>
            <a:custGeom>
              <a:avLst/>
              <a:gdLst>
                <a:gd name="T0" fmla="*/ 720 w 1056"/>
                <a:gd name="T1" fmla="*/ 0 h 720"/>
                <a:gd name="T2" fmla="*/ 0 w 1056"/>
                <a:gd name="T3" fmla="*/ 720 h 720"/>
                <a:gd name="T4" fmla="*/ 1056 w 1056"/>
                <a:gd name="T5" fmla="*/ 576 h 720"/>
                <a:gd name="T6" fmla="*/ 720 w 1056"/>
                <a:gd name="T7" fmla="*/ 0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6"/>
                <a:gd name="T13" fmla="*/ 0 h 720"/>
                <a:gd name="T14" fmla="*/ 1056 w 1056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6" h="720">
                  <a:moveTo>
                    <a:pt x="720" y="0"/>
                  </a:moveTo>
                  <a:lnTo>
                    <a:pt x="0" y="720"/>
                  </a:lnTo>
                  <a:lnTo>
                    <a:pt x="1056" y="576"/>
                  </a:lnTo>
                  <a:lnTo>
                    <a:pt x="72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8855" name="Line 6"/>
            <p:cNvSpPr>
              <a:spLocks noChangeShapeType="1"/>
            </p:cNvSpPr>
            <p:nvPr/>
          </p:nvSpPr>
          <p:spPr bwMode="auto">
            <a:xfrm flipH="1" flipV="1">
              <a:off x="4464" y="2241"/>
              <a:ext cx="4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8856" name="Line 7"/>
            <p:cNvSpPr>
              <a:spLocks noChangeShapeType="1"/>
            </p:cNvSpPr>
            <p:nvPr/>
          </p:nvSpPr>
          <p:spPr bwMode="auto">
            <a:xfrm flipH="1" flipV="1">
              <a:off x="3600" y="2976"/>
              <a:ext cx="192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8857" name="Line 8"/>
            <p:cNvSpPr>
              <a:spLocks noChangeShapeType="1"/>
            </p:cNvSpPr>
            <p:nvPr/>
          </p:nvSpPr>
          <p:spPr bwMode="auto">
            <a:xfrm flipV="1">
              <a:off x="4848" y="2784"/>
              <a:ext cx="4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8858" name="Line 9"/>
            <p:cNvSpPr>
              <a:spLocks noChangeShapeType="1"/>
            </p:cNvSpPr>
            <p:nvPr/>
          </p:nvSpPr>
          <p:spPr bwMode="auto">
            <a:xfrm flipV="1">
              <a:off x="4671" y="2496"/>
              <a:ext cx="4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8859" name="Line 10"/>
            <p:cNvSpPr>
              <a:spLocks noChangeShapeType="1"/>
            </p:cNvSpPr>
            <p:nvPr/>
          </p:nvSpPr>
          <p:spPr bwMode="auto">
            <a:xfrm flipH="1" flipV="1">
              <a:off x="4080" y="2544"/>
              <a:ext cx="144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8860" name="Line 11"/>
            <p:cNvSpPr>
              <a:spLocks noChangeShapeType="1"/>
            </p:cNvSpPr>
            <p:nvPr/>
          </p:nvSpPr>
          <p:spPr bwMode="auto">
            <a:xfrm>
              <a:off x="4224" y="2784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8861" name="Line 12"/>
            <p:cNvSpPr>
              <a:spLocks noChangeShapeType="1"/>
            </p:cNvSpPr>
            <p:nvPr/>
          </p:nvSpPr>
          <p:spPr bwMode="auto">
            <a:xfrm flipH="1">
              <a:off x="4416" y="2592"/>
              <a:ext cx="240" cy="192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8862" name="Line 13"/>
            <p:cNvSpPr>
              <a:spLocks noChangeShapeType="1"/>
            </p:cNvSpPr>
            <p:nvPr/>
          </p:nvSpPr>
          <p:spPr bwMode="auto">
            <a:xfrm flipH="1" flipV="1">
              <a:off x="4368" y="2496"/>
              <a:ext cx="4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Local Illumination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2400" smtClean="0">
                <a:ea typeface="굴림" panose="020B0600000101010101" pitchFamily="50" charset="-127"/>
              </a:rPr>
              <a:t>Local illumination models compute the colors of points on surfaces by considering only local properties:</a:t>
            </a:r>
          </a:p>
          <a:p>
            <a:pPr lvl="1"/>
            <a:r>
              <a:rPr lang="en-US" altLang="ko-KR" sz="2000" smtClean="0">
                <a:ea typeface="굴림" panose="020B0600000101010101" pitchFamily="50" charset="-127"/>
              </a:rPr>
              <a:t>Position of the point</a:t>
            </a:r>
          </a:p>
          <a:p>
            <a:pPr lvl="1"/>
            <a:r>
              <a:rPr lang="en-US" altLang="ko-KR" sz="2000" smtClean="0">
                <a:ea typeface="굴림" panose="020B0600000101010101" pitchFamily="50" charset="-127"/>
              </a:rPr>
              <a:t>Surface properties</a:t>
            </a:r>
          </a:p>
          <a:p>
            <a:pPr lvl="1"/>
            <a:r>
              <a:rPr lang="en-US" altLang="ko-KR" sz="2000" smtClean="0">
                <a:ea typeface="굴림" panose="020B0600000101010101" pitchFamily="50" charset="-127"/>
              </a:rPr>
              <a:t>Properties of any light                                    sources that affect it	</a:t>
            </a:r>
          </a:p>
          <a:p>
            <a:r>
              <a:rPr lang="en-US" altLang="ko-KR" sz="2400" smtClean="0">
                <a:ea typeface="굴림" panose="020B0600000101010101" pitchFamily="50" charset="-127"/>
              </a:rPr>
              <a:t>No other objects in the scene </a:t>
            </a:r>
            <a:br>
              <a:rPr lang="en-US" altLang="ko-KR" sz="2400" smtClean="0">
                <a:ea typeface="굴림" panose="020B0600000101010101" pitchFamily="50" charset="-127"/>
              </a:rPr>
            </a:br>
            <a:r>
              <a:rPr lang="en-US" altLang="ko-KR" sz="2400" smtClean="0">
                <a:ea typeface="굴림" panose="020B0600000101010101" pitchFamily="50" charset="-127"/>
              </a:rPr>
              <a:t>are considered neither as light </a:t>
            </a:r>
            <a:br>
              <a:rPr lang="en-US" altLang="ko-KR" sz="2400" smtClean="0">
                <a:ea typeface="굴림" panose="020B0600000101010101" pitchFamily="50" charset="-127"/>
              </a:rPr>
            </a:br>
            <a:r>
              <a:rPr lang="en-US" altLang="ko-KR" sz="2400" smtClean="0">
                <a:ea typeface="굴림" panose="020B0600000101010101" pitchFamily="50" charset="-127"/>
              </a:rPr>
              <a:t>blockers nor as reflectors</a:t>
            </a:r>
          </a:p>
          <a:p>
            <a:r>
              <a:rPr lang="en-US" altLang="ko-KR" sz="2400" smtClean="0">
                <a:ea typeface="굴림" panose="020B0600000101010101" pitchFamily="50" charset="-127"/>
              </a:rPr>
              <a:t>Typical of immediate-mode </a:t>
            </a:r>
            <a:br>
              <a:rPr lang="en-US" altLang="ko-KR" sz="2400" smtClean="0">
                <a:ea typeface="굴림" panose="020B0600000101010101" pitchFamily="50" charset="-127"/>
              </a:rPr>
            </a:br>
            <a:r>
              <a:rPr lang="en-US" altLang="ko-KR" sz="2400" smtClean="0">
                <a:ea typeface="굴림" panose="020B0600000101010101" pitchFamily="50" charset="-127"/>
              </a:rPr>
              <a:t>renders, such as OpenGL</a:t>
            </a:r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3124200"/>
            <a:ext cx="3198813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Question: How Can We See Objects?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4959350" y="2103438"/>
            <a:ext cx="3740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Light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(sub-class of electromagnetic waves)</a:t>
            </a: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pic>
        <p:nvPicPr>
          <p:cNvPr id="21509" name="Picture 2" descr="http://www.usbyte.com/images/EM%20Spectr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543050"/>
            <a:ext cx="386715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2417763" y="6396038"/>
            <a:ext cx="12414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1200" b="0">
                <a:latin typeface="Arial" panose="020B0604020202020204" pitchFamily="34" charset="0"/>
                <a:ea typeface="굴림" panose="020B0600000101010101" pitchFamily="50" charset="-127"/>
              </a:rPr>
              <a:t>eMag Solutions</a:t>
            </a:r>
            <a:endParaRPr lang="ko-KR" altLang="en-US" sz="12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927803" y="3554412"/>
            <a:ext cx="3703435" cy="2673351"/>
            <a:chOff x="4927688" y="3554080"/>
            <a:chExt cx="3704250" cy="2673779"/>
          </a:xfrm>
        </p:grpSpPr>
        <p:pic>
          <p:nvPicPr>
            <p:cNvPr id="9225" name="Picture 6" descr="Untitled-1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8"/>
            <a:stretch/>
          </p:blipFill>
          <p:spPr bwMode="auto">
            <a:xfrm>
              <a:off x="5657896" y="3771374"/>
              <a:ext cx="2974042" cy="2456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6" name="TextBox 7"/>
            <p:cNvSpPr txBox="1">
              <a:spLocks noChangeArrowheads="1"/>
            </p:cNvSpPr>
            <p:nvPr/>
          </p:nvSpPr>
          <p:spPr bwMode="auto">
            <a:xfrm>
              <a:off x="5852160" y="3554080"/>
              <a:ext cx="84029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2000" b="0" dirty="0">
                  <a:latin typeface="Arial" panose="020B0604020202020204" pitchFamily="34" charset="0"/>
                  <a:ea typeface="굴림" panose="020B0600000101010101" pitchFamily="50" charset="-127"/>
                </a:rPr>
                <a:t>Prism</a:t>
              </a:r>
              <a:endParaRPr lang="ko-KR" altLang="en-US" sz="2000" b="0" dirty="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9227" name="TextBox 8"/>
            <p:cNvSpPr txBox="1">
              <a:spLocks noChangeArrowheads="1"/>
            </p:cNvSpPr>
            <p:nvPr/>
          </p:nvSpPr>
          <p:spPr bwMode="auto">
            <a:xfrm>
              <a:off x="4927688" y="3906559"/>
              <a:ext cx="656093" cy="707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2000" b="0" dirty="0" smtClean="0">
                  <a:latin typeface="Arial" panose="020B0604020202020204" pitchFamily="34" charset="0"/>
                  <a:ea typeface="굴림" panose="020B0600000101010101" pitchFamily="50" charset="-127"/>
                </a:rPr>
                <a:t>Sun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2000" b="0" dirty="0" smtClean="0">
                  <a:latin typeface="Arial" panose="020B0604020202020204" pitchFamily="34" charset="0"/>
                  <a:ea typeface="굴림" panose="020B0600000101010101" pitchFamily="50" charset="-127"/>
                </a:rPr>
                <a:t>light</a:t>
              </a:r>
              <a:endParaRPr lang="ko-KR" altLang="en-US" sz="2000" b="0" dirty="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226175" y="6224588"/>
            <a:ext cx="1682750" cy="26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1100" b="0">
                <a:latin typeface="Arial" panose="020B0604020202020204" pitchFamily="34" charset="0"/>
                <a:ea typeface="굴림" panose="020B0600000101010101" pitchFamily="50" charset="-127"/>
              </a:rPr>
              <a:t>From Newton magazine</a:t>
            </a:r>
            <a:endParaRPr lang="ko-KR" altLang="en-US" sz="11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Global Illumination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mtClean="0">
                <a:ea typeface="굴림" panose="020B0600000101010101" pitchFamily="50" charset="-127"/>
              </a:rPr>
              <a:t>In the real world, light takes indirect paths</a:t>
            </a:r>
          </a:p>
          <a:p>
            <a:pPr lvl="1">
              <a:lnSpc>
                <a:spcPct val="90000"/>
              </a:lnSpc>
            </a:pPr>
            <a:r>
              <a:rPr lang="en-US" altLang="ko-KR" sz="2000" smtClean="0">
                <a:ea typeface="굴림" panose="020B0600000101010101" pitchFamily="50" charset="-127"/>
              </a:rPr>
              <a:t>Light reflects off of other materials (possibly multiple objects)</a:t>
            </a:r>
          </a:p>
          <a:p>
            <a:pPr lvl="1">
              <a:lnSpc>
                <a:spcPct val="90000"/>
              </a:lnSpc>
            </a:pPr>
            <a:r>
              <a:rPr lang="en-US" altLang="ko-KR" sz="2000" smtClean="0">
                <a:ea typeface="굴림" panose="020B0600000101010101" pitchFamily="50" charset="-127"/>
              </a:rPr>
              <a:t>Light is blocked by other objects</a:t>
            </a:r>
          </a:p>
          <a:p>
            <a:pPr lvl="1">
              <a:lnSpc>
                <a:spcPct val="90000"/>
              </a:lnSpc>
            </a:pPr>
            <a:r>
              <a:rPr lang="en-US" altLang="ko-KR" sz="2000" smtClean="0">
                <a:ea typeface="굴림" panose="020B0600000101010101" pitchFamily="50" charset="-127"/>
              </a:rPr>
              <a:t>Light can be scattered</a:t>
            </a:r>
          </a:p>
          <a:p>
            <a:pPr lvl="1">
              <a:lnSpc>
                <a:spcPct val="90000"/>
              </a:lnSpc>
            </a:pPr>
            <a:r>
              <a:rPr lang="en-US" altLang="ko-KR" sz="2000" smtClean="0">
                <a:ea typeface="굴림" panose="020B0600000101010101" pitchFamily="50" charset="-127"/>
              </a:rPr>
              <a:t>Light can be focused</a:t>
            </a:r>
          </a:p>
          <a:p>
            <a:pPr lvl="1">
              <a:lnSpc>
                <a:spcPct val="90000"/>
              </a:lnSpc>
            </a:pPr>
            <a:r>
              <a:rPr lang="en-US" altLang="ko-KR" sz="2000" smtClean="0">
                <a:ea typeface="굴림" panose="020B0600000101010101" pitchFamily="50" charset="-127"/>
              </a:rPr>
              <a:t>Light can bend</a:t>
            </a:r>
          </a:p>
          <a:p>
            <a:pPr>
              <a:lnSpc>
                <a:spcPct val="90000"/>
              </a:lnSpc>
            </a:pPr>
            <a:r>
              <a:rPr lang="en-US" altLang="ko-KR" smtClean="0">
                <a:ea typeface="굴림" panose="020B0600000101010101" pitchFamily="50" charset="-127"/>
              </a:rPr>
              <a:t>Harder to model</a:t>
            </a:r>
          </a:p>
          <a:p>
            <a:pPr lvl="1">
              <a:lnSpc>
                <a:spcPct val="90000"/>
              </a:lnSpc>
            </a:pPr>
            <a:r>
              <a:rPr lang="en-US" altLang="ko-KR" sz="2000" smtClean="0">
                <a:ea typeface="굴림" panose="020B0600000101010101" pitchFamily="50" charset="-127"/>
              </a:rPr>
              <a:t>At each point we must</a:t>
            </a:r>
            <a:br>
              <a:rPr lang="en-US" altLang="ko-KR" sz="2000" smtClean="0">
                <a:ea typeface="굴림" panose="020B0600000101010101" pitchFamily="50" charset="-127"/>
              </a:rPr>
            </a:br>
            <a:r>
              <a:rPr lang="en-US" altLang="ko-KR" sz="2000" smtClean="0">
                <a:ea typeface="굴림" panose="020B0600000101010101" pitchFamily="50" charset="-127"/>
              </a:rPr>
              <a:t>consider not only every light</a:t>
            </a:r>
            <a:br>
              <a:rPr lang="en-US" altLang="ko-KR" sz="2000" smtClean="0">
                <a:ea typeface="굴림" panose="020B0600000101010101" pitchFamily="50" charset="-127"/>
              </a:rPr>
            </a:br>
            <a:r>
              <a:rPr lang="en-US" altLang="ko-KR" sz="2000" smtClean="0">
                <a:ea typeface="굴림" panose="020B0600000101010101" pitchFamily="50" charset="-127"/>
              </a:rPr>
              <a:t>source, but and other point</a:t>
            </a:r>
            <a:br>
              <a:rPr lang="en-US" altLang="ko-KR" sz="2000" smtClean="0">
                <a:ea typeface="굴림" panose="020B0600000101010101" pitchFamily="50" charset="-127"/>
              </a:rPr>
            </a:br>
            <a:r>
              <a:rPr lang="en-US" altLang="ko-KR" sz="2000" smtClean="0">
                <a:ea typeface="굴림" panose="020B0600000101010101" pitchFamily="50" charset="-127"/>
              </a:rPr>
              <a:t>that might have reflected light</a:t>
            </a:r>
            <a:br>
              <a:rPr lang="en-US" altLang="ko-KR" sz="2000" smtClean="0">
                <a:ea typeface="굴림" panose="020B0600000101010101" pitchFamily="50" charset="-127"/>
              </a:rPr>
            </a:br>
            <a:r>
              <a:rPr lang="en-US" altLang="ko-KR" sz="2000" smtClean="0">
                <a:ea typeface="굴림" panose="020B0600000101010101" pitchFamily="50" charset="-127"/>
              </a:rPr>
              <a:t>toward it</a:t>
            </a:r>
          </a:p>
          <a:p>
            <a:pPr lvl="1">
              <a:lnSpc>
                <a:spcPct val="90000"/>
              </a:lnSpc>
            </a:pPr>
            <a:endParaRPr lang="en-US" altLang="ko-KR" sz="2000" smtClean="0">
              <a:ea typeface="굴림" panose="020B0600000101010101" pitchFamily="50" charset="-127"/>
            </a:endParaRPr>
          </a:p>
          <a:p>
            <a:pPr lvl="1">
              <a:lnSpc>
                <a:spcPct val="90000"/>
              </a:lnSpc>
            </a:pPr>
            <a:endParaRPr lang="en-US" altLang="ko-KR" sz="2000" smtClean="0">
              <a:ea typeface="굴림" panose="020B0600000101010101" pitchFamily="50" charset="-127"/>
            </a:endParaRPr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38" y="3125788"/>
            <a:ext cx="3198812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smtClean="0">
                <a:ea typeface="굴림" panose="020B0600000101010101" pitchFamily="50" charset="-127"/>
              </a:rPr>
              <a:t>Various Effects using Physically-based Models</a:t>
            </a:r>
            <a:endParaRPr lang="ko-KR" altLang="en-US" sz="3600" smtClean="0">
              <a:ea typeface="굴림" panose="020B0600000101010101" pitchFamily="50" charset="-127"/>
            </a:endParaRP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r>
              <a:rPr lang="en-US" altLang="ko-KR" smtClean="0">
                <a:ea typeface="굴림" panose="020B0600000101010101" pitchFamily="50" charset="-127"/>
              </a:rPr>
              <a:t>There are still many open problems to accurately represent various natural materials and efficiently render them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84996" name="Picture 2" descr="http://www.graphics.stanford.edu/~hanrahan/talks/hairskin/slide0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3" t="34996"/>
          <a:stretch>
            <a:fillRect/>
          </a:stretch>
        </p:blipFill>
        <p:spPr bwMode="auto">
          <a:xfrm>
            <a:off x="2065338" y="1587500"/>
            <a:ext cx="2376487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4" descr="http://www.graphics.stanford.edu/~hanrahan/talks/hairskin/slide00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7" t="20998" r="26247" b="13998"/>
          <a:stretch>
            <a:fillRect/>
          </a:stretch>
        </p:blipFill>
        <p:spPr bwMode="auto">
          <a:xfrm>
            <a:off x="4441825" y="1587500"/>
            <a:ext cx="2376488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8" name="TextBox 6"/>
          <p:cNvSpPr txBox="1">
            <a:spLocks noChangeArrowheads="1"/>
          </p:cNvSpPr>
          <p:nvPr/>
        </p:nvSpPr>
        <p:spPr bwMode="auto">
          <a:xfrm>
            <a:off x="3371850" y="4098925"/>
            <a:ext cx="21399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1200" b="0">
                <a:latin typeface="Arial" panose="020B0604020202020204" pitchFamily="34" charset="0"/>
                <a:ea typeface="굴림" panose="020B0600000101010101" pitchFamily="50" charset="-127"/>
              </a:rPr>
              <a:t>From slides of Pat Hanrahan</a:t>
            </a:r>
            <a:endParaRPr lang="ko-KR" altLang="en-US" sz="12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Course Objectives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Know how to consider lights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ko-KR" smtClean="0">
                <a:ea typeface="굴림" panose="020B0600000101010101" pitchFamily="50" charset="-127"/>
              </a:rPr>
              <a:t>   during rendering models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Light sources 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Illumination models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Shading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Local vs. global illumination</a:t>
            </a:r>
          </a:p>
        </p:txBody>
      </p:sp>
      <p:pic>
        <p:nvPicPr>
          <p:cNvPr id="87044" name="Picture 4" descr="coll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1587500"/>
            <a:ext cx="31146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Picture 5" descr="Phong_components_version_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73" b="14104"/>
          <a:stretch>
            <a:fillRect/>
          </a:stretch>
        </p:blipFill>
        <p:spPr bwMode="auto">
          <a:xfrm>
            <a:off x="1279525" y="4219575"/>
            <a:ext cx="2289175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6" descr="Phong_components_version_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73" b="14104"/>
          <a:stretch>
            <a:fillRect/>
          </a:stretch>
        </p:blipFill>
        <p:spPr bwMode="auto">
          <a:xfrm>
            <a:off x="5254625" y="4219575"/>
            <a:ext cx="2289175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7047" name="Straight Arrow Connector 8"/>
          <p:cNvCxnSpPr>
            <a:cxnSpLocks noChangeShapeType="1"/>
          </p:cNvCxnSpPr>
          <p:nvPr/>
        </p:nvCxnSpPr>
        <p:spPr bwMode="auto">
          <a:xfrm>
            <a:off x="3568700" y="5241925"/>
            <a:ext cx="1685925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Reading Homework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Read a chapter of “Texture Mapping”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Next Time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Texture mapping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Homework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>
          <a:xfrm>
            <a:off x="419100" y="1587500"/>
            <a:ext cx="8318500" cy="1504950"/>
          </a:xfrm>
        </p:spPr>
        <p:txBody>
          <a:bodyPr/>
          <a:lstStyle/>
          <a:p>
            <a:r>
              <a:rPr lang="en-US" altLang="ko-KR" smtClean="0">
                <a:solidFill>
                  <a:srgbClr val="0000FF"/>
                </a:solidFill>
                <a:ea typeface="굴림" panose="020B0600000101010101" pitchFamily="50" charset="-127"/>
              </a:rPr>
              <a:t>Go over the next lecture slides before the class</a:t>
            </a:r>
          </a:p>
          <a:p>
            <a:r>
              <a:rPr lang="en-US" altLang="ko-KR" smtClean="0">
                <a:solidFill>
                  <a:srgbClr val="0000FF"/>
                </a:solidFill>
                <a:ea typeface="굴림" panose="020B0600000101010101" pitchFamily="50" charset="-127"/>
              </a:rPr>
              <a:t>Watch 2 SIGGRAPH videos and submit your summaries before every Tue. class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Send an email to cs380ta@gmail.com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Just one paragraph for each summary</a:t>
            </a:r>
          </a:p>
          <a:p>
            <a:pPr lvl="1"/>
            <a:endParaRPr lang="en-US" altLang="ko-KR" smtClean="0"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Any Questions?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solidFill>
                  <a:srgbClr val="0000FF"/>
                </a:solidFill>
                <a:ea typeface="굴림" panose="020B0600000101010101" pitchFamily="50" charset="-127"/>
              </a:rPr>
              <a:t>Come up with one question on what we have discussed in the class and submit at the end of the class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1 for already answered questions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2 for all the other questions</a:t>
            </a:r>
            <a:endParaRPr lang="en-US" altLang="ko-KR" smtClean="0">
              <a:solidFill>
                <a:srgbClr val="0000FF"/>
              </a:solidFill>
              <a:ea typeface="굴림" panose="020B0600000101010101" pitchFamily="50" charset="-127"/>
            </a:endParaRPr>
          </a:p>
          <a:p>
            <a:pPr lvl="1"/>
            <a:endParaRPr lang="en-US" altLang="ko-KR" smtClean="0">
              <a:solidFill>
                <a:srgbClr val="0000FF"/>
              </a:solidFill>
              <a:ea typeface="굴림" panose="020B0600000101010101" pitchFamily="50" charset="-127"/>
            </a:endParaRPr>
          </a:p>
          <a:p>
            <a:r>
              <a:rPr lang="en-US" altLang="ko-KR" smtClean="0">
                <a:solidFill>
                  <a:srgbClr val="0000FF"/>
                </a:solidFill>
                <a:ea typeface="굴림" panose="020B0600000101010101" pitchFamily="50" charset="-127"/>
              </a:rPr>
              <a:t>Submit at least four times during the whole semester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Figs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24303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직사각형 4"/>
          <p:cNvSpPr/>
          <p:nvPr/>
        </p:nvSpPr>
        <p:spPr bwMode="auto">
          <a:xfrm>
            <a:off x="2562225" y="2590800"/>
            <a:ext cx="466725" cy="1166553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직사각형 5"/>
          <p:cNvSpPr/>
          <p:nvPr/>
        </p:nvSpPr>
        <p:spPr bwMode="auto">
          <a:xfrm rot="1923279">
            <a:off x="3566573" y="2838450"/>
            <a:ext cx="466725" cy="1166553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직선 연결선 7"/>
          <p:cNvCxnSpPr/>
          <p:nvPr/>
        </p:nvCxnSpPr>
        <p:spPr bwMode="auto">
          <a:xfrm flipV="1">
            <a:off x="3298939" y="3757352"/>
            <a:ext cx="578371" cy="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직사각형 3"/>
          <p:cNvSpPr/>
          <p:nvPr/>
        </p:nvSpPr>
        <p:spPr bwMode="auto">
          <a:xfrm>
            <a:off x="1962150" y="3772592"/>
            <a:ext cx="2771776" cy="414598"/>
          </a:xfrm>
          <a:prstGeom prst="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직선 연결선 8"/>
          <p:cNvCxnSpPr/>
          <p:nvPr/>
        </p:nvCxnSpPr>
        <p:spPr bwMode="auto">
          <a:xfrm flipV="1">
            <a:off x="3298939" y="2590800"/>
            <a:ext cx="0" cy="118179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336984" y="3276132"/>
                <a:ext cx="13946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b="1" i="1" smtClean="0"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ko-KR" altLang="en-US" sz="1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984" y="3276132"/>
                <a:ext cx="139462" cy="184666"/>
              </a:xfrm>
              <a:prstGeom prst="rect">
                <a:avLst/>
              </a:prstGeom>
              <a:blipFill>
                <a:blip r:embed="rId2"/>
                <a:stretch>
                  <a:fillRect l="-21739" r="-26087" b="-645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직선 연결선 12"/>
          <p:cNvCxnSpPr/>
          <p:nvPr/>
        </p:nvCxnSpPr>
        <p:spPr bwMode="auto">
          <a:xfrm>
            <a:off x="3498056" y="3488081"/>
            <a:ext cx="379254" cy="248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543167" y="3569848"/>
                <a:ext cx="13946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b="1" i="1" smtClean="0"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ko-KR" altLang="en-US" sz="1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167" y="3569848"/>
                <a:ext cx="139462" cy="184666"/>
              </a:xfrm>
              <a:prstGeom prst="rect">
                <a:avLst/>
              </a:prstGeom>
              <a:blipFill>
                <a:blip r:embed="rId2"/>
                <a:stretch>
                  <a:fillRect l="-21739" r="-26087" b="-1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711526" y="2861795"/>
                <a:ext cx="16510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ko-KR" altLang="en-US" sz="1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526" y="2861795"/>
                <a:ext cx="165109" cy="184666"/>
              </a:xfrm>
              <a:prstGeom prst="rect">
                <a:avLst/>
              </a:prstGeom>
              <a:blipFill>
                <a:blip r:embed="rId3"/>
                <a:stretch>
                  <a:fillRect l="-11111" r="-1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675562" y="3424409"/>
                <a:ext cx="16510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ko-KR" altLang="en-US" sz="1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562" y="3424409"/>
                <a:ext cx="165109" cy="184666"/>
              </a:xfrm>
              <a:prstGeom prst="rect">
                <a:avLst/>
              </a:prstGeom>
              <a:blipFill>
                <a:blip r:embed="rId4"/>
                <a:stretch>
                  <a:fillRect l="-11111" r="-1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직선 연결선 23"/>
          <p:cNvCxnSpPr/>
          <p:nvPr/>
        </p:nvCxnSpPr>
        <p:spPr bwMode="auto">
          <a:xfrm flipV="1">
            <a:off x="2566198" y="3061701"/>
            <a:ext cx="446732" cy="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8600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Snell’s Law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4724400" y="3940175"/>
            <a:ext cx="2819400" cy="228600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H="1" flipV="1">
            <a:off x="5410200" y="3178175"/>
            <a:ext cx="7620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663019"/>
              </p:ext>
            </p:extLst>
          </p:nvPr>
        </p:nvGraphicFramePr>
        <p:xfrm>
          <a:off x="5181600" y="2797175"/>
          <a:ext cx="165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96" name="Equation" r:id="rId4" imgW="164957" imgH="355292" progId="Equation.DSMT4">
                  <p:embed/>
                </p:oleObj>
              </mc:Choice>
              <mc:Fallback>
                <p:oleObj name="Equation" r:id="rId4" imgW="164957" imgH="3552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797175"/>
                        <a:ext cx="165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Line 22"/>
          <p:cNvSpPr>
            <a:spLocks noChangeShapeType="1"/>
          </p:cNvSpPr>
          <p:nvPr/>
        </p:nvSpPr>
        <p:spPr bwMode="auto">
          <a:xfrm flipV="1">
            <a:off x="6172200" y="2873375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ko-KR" altLang="en-US"/>
          </a:p>
        </p:txBody>
      </p:sp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058184"/>
              </p:ext>
            </p:extLst>
          </p:nvPr>
        </p:nvGraphicFramePr>
        <p:xfrm>
          <a:off x="6051550" y="2395537"/>
          <a:ext cx="203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97" name="Equation" r:id="rId6" imgW="203024" imgH="355292" progId="Equation.DSMT4">
                  <p:embed/>
                </p:oleObj>
              </mc:Choice>
              <mc:Fallback>
                <p:oleObj name="Equation" r:id="rId6" imgW="203024" imgH="3552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1550" y="2395537"/>
                        <a:ext cx="2032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ine 26"/>
          <p:cNvSpPr>
            <a:spLocks noChangeShapeType="1"/>
          </p:cNvSpPr>
          <p:nvPr/>
        </p:nvSpPr>
        <p:spPr bwMode="auto">
          <a:xfrm flipV="1">
            <a:off x="6172200" y="3178175"/>
            <a:ext cx="7620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graphicFrame>
        <p:nvGraphicFramePr>
          <p:cNvPr id="2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895203"/>
              </p:ext>
            </p:extLst>
          </p:nvPr>
        </p:nvGraphicFramePr>
        <p:xfrm>
          <a:off x="6781800" y="2797175"/>
          <a:ext cx="203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98" name="Equation" r:id="rId8" imgW="203024" imgH="355292" progId="Equation.DSMT4">
                  <p:embed/>
                </p:oleObj>
              </mc:Choice>
              <mc:Fallback>
                <p:oleObj name="Equation" r:id="rId8" imgW="203024" imgH="3552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797175"/>
                        <a:ext cx="2032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Line 30"/>
          <p:cNvSpPr>
            <a:spLocks noChangeShapeType="1"/>
          </p:cNvSpPr>
          <p:nvPr/>
        </p:nvSpPr>
        <p:spPr bwMode="auto">
          <a:xfrm>
            <a:off x="5410200" y="3178175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grpSp>
        <p:nvGrpSpPr>
          <p:cNvPr id="26" name="Group 17"/>
          <p:cNvGrpSpPr>
            <a:grpSpLocks/>
          </p:cNvGrpSpPr>
          <p:nvPr/>
        </p:nvGrpSpPr>
        <p:grpSpPr bwMode="auto">
          <a:xfrm>
            <a:off x="6096000" y="3940175"/>
            <a:ext cx="838200" cy="777873"/>
            <a:chOff x="4648200" y="5375275"/>
            <a:chExt cx="838200" cy="777873"/>
          </a:xfrm>
        </p:grpSpPr>
        <p:sp>
          <p:nvSpPr>
            <p:cNvPr id="27" name="Line 34"/>
            <p:cNvSpPr>
              <a:spLocks noChangeShapeType="1"/>
            </p:cNvSpPr>
            <p:nvPr/>
          </p:nvSpPr>
          <p:spPr bwMode="auto">
            <a:xfrm>
              <a:off x="4724400" y="5375275"/>
              <a:ext cx="762000" cy="762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graphicFrame>
          <p:nvGraphicFramePr>
            <p:cNvPr id="2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1121981"/>
                </p:ext>
              </p:extLst>
            </p:nvPr>
          </p:nvGraphicFramePr>
          <p:xfrm>
            <a:off x="4648200" y="5797548"/>
            <a:ext cx="3429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99" name="Equation" r:id="rId10" imgW="342603" imgH="355292" progId="Equation.DSMT4">
                    <p:embed/>
                  </p:oleObj>
                </mc:Choice>
                <mc:Fallback>
                  <p:oleObj name="Equation" r:id="rId10" imgW="342603" imgH="35529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8200" y="5797548"/>
                          <a:ext cx="342900" cy="35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Oval 20"/>
          <p:cNvSpPr>
            <a:spLocks noChangeArrowheads="1"/>
          </p:cNvSpPr>
          <p:nvPr/>
        </p:nvSpPr>
        <p:spPr bwMode="auto">
          <a:xfrm>
            <a:off x="6096000" y="3863975"/>
            <a:ext cx="152400" cy="152400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grpSp>
        <p:nvGrpSpPr>
          <p:cNvPr id="30" name="Group 18"/>
          <p:cNvGrpSpPr>
            <a:grpSpLocks/>
          </p:cNvGrpSpPr>
          <p:nvPr/>
        </p:nvGrpSpPr>
        <p:grpSpPr bwMode="auto">
          <a:xfrm>
            <a:off x="6934200" y="3178175"/>
            <a:ext cx="1590675" cy="1524000"/>
            <a:chOff x="5486400" y="4613275"/>
            <a:chExt cx="1590675" cy="1524000"/>
          </a:xfrm>
        </p:grpSpPr>
        <p:sp>
          <p:nvSpPr>
            <p:cNvPr id="31" name="Line 32"/>
            <p:cNvSpPr>
              <a:spLocks noChangeShapeType="1"/>
            </p:cNvSpPr>
            <p:nvPr/>
          </p:nvSpPr>
          <p:spPr bwMode="auto">
            <a:xfrm flipV="1">
              <a:off x="5486400" y="4613275"/>
              <a:ext cx="0" cy="1524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graphicFrame>
          <p:nvGraphicFramePr>
            <p:cNvPr id="32" name="Object 8"/>
            <p:cNvGraphicFramePr>
              <a:graphicFrameLocks noChangeAspect="1"/>
            </p:cNvGraphicFramePr>
            <p:nvPr/>
          </p:nvGraphicFramePr>
          <p:xfrm>
            <a:off x="5597525" y="4729163"/>
            <a:ext cx="1479550" cy="569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900" name="Equation" r:id="rId12" imgW="660240" imgH="253800" progId="Equation.3">
                    <p:embed/>
                  </p:oleObj>
                </mc:Choice>
                <mc:Fallback>
                  <p:oleObj name="Equation" r:id="rId12" imgW="66024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97525" y="4729163"/>
                          <a:ext cx="1479550" cy="569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/>
          <p:cNvGrpSpPr/>
          <p:nvPr/>
        </p:nvGrpSpPr>
        <p:grpSpPr>
          <a:xfrm>
            <a:off x="1117601" y="2449513"/>
            <a:ext cx="2819400" cy="1719262"/>
            <a:chOff x="1746250" y="4594225"/>
            <a:chExt cx="2819400" cy="1719262"/>
          </a:xfrm>
        </p:grpSpPr>
        <p:sp>
          <p:nvSpPr>
            <p:cNvPr id="33" name="Line 12"/>
            <p:cNvSpPr>
              <a:spLocks noChangeShapeType="1"/>
            </p:cNvSpPr>
            <p:nvPr/>
          </p:nvSpPr>
          <p:spPr bwMode="auto">
            <a:xfrm flipV="1">
              <a:off x="3194050" y="5322887"/>
              <a:ext cx="762000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graphicFrame>
          <p:nvGraphicFramePr>
            <p:cNvPr id="34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51863655"/>
                </p:ext>
              </p:extLst>
            </p:nvPr>
          </p:nvGraphicFramePr>
          <p:xfrm>
            <a:off x="4013200" y="4941887"/>
            <a:ext cx="2032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901" name="Equation" r:id="rId14" imgW="203024" imgH="355292" progId="Equation.DSMT4">
                    <p:embed/>
                  </p:oleObj>
                </mc:Choice>
                <mc:Fallback>
                  <p:oleObj name="Equation" r:id="rId14" imgW="203024" imgH="35529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3200" y="4941887"/>
                          <a:ext cx="203200" cy="35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5" name="Group 18"/>
            <p:cNvGrpSpPr>
              <a:grpSpLocks/>
            </p:cNvGrpSpPr>
            <p:nvPr/>
          </p:nvGrpSpPr>
          <p:grpSpPr bwMode="auto">
            <a:xfrm>
              <a:off x="1746250" y="4594225"/>
              <a:ext cx="2819400" cy="1719262"/>
              <a:chOff x="5105400" y="2700338"/>
              <a:chExt cx="2819400" cy="1719262"/>
            </a:xfrm>
          </p:grpSpPr>
          <p:sp>
            <p:nvSpPr>
              <p:cNvPr id="36" name="Rectangle 7"/>
              <p:cNvSpPr>
                <a:spLocks noChangeArrowheads="1"/>
              </p:cNvSpPr>
              <p:nvPr/>
            </p:nvSpPr>
            <p:spPr bwMode="auto">
              <a:xfrm>
                <a:off x="5105400" y="4191000"/>
                <a:ext cx="2819400" cy="228600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lnSpc>
                    <a:spcPts val="2700"/>
                  </a:lnSpc>
                  <a:spcBef>
                    <a:spcPts val="60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ko-KR" altLang="en-US" sz="2400">
                  <a:latin typeface="Arial" panose="020B0604020202020204" pitchFamily="34" charset="0"/>
                  <a:ea typeface="굴림" panose="020B0600000101010101" pitchFamily="50" charset="-127"/>
                </a:endParaRPr>
              </a:p>
            </p:txBody>
          </p:sp>
          <p:sp>
            <p:nvSpPr>
              <p:cNvPr id="37" name="Line 8"/>
              <p:cNvSpPr>
                <a:spLocks noChangeShapeType="1"/>
              </p:cNvSpPr>
              <p:nvPr/>
            </p:nvSpPr>
            <p:spPr bwMode="auto">
              <a:xfrm flipH="1" flipV="1">
                <a:off x="5791200" y="3429000"/>
                <a:ext cx="762000" cy="762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ko-KR" altLang="en-US"/>
              </a:p>
            </p:txBody>
          </p:sp>
          <p:graphicFrame>
            <p:nvGraphicFramePr>
              <p:cNvPr id="38" name="Object 2"/>
              <p:cNvGraphicFramePr>
                <a:graphicFrameLocks noChangeAspect="1"/>
              </p:cNvGraphicFramePr>
              <p:nvPr/>
            </p:nvGraphicFramePr>
            <p:xfrm>
              <a:off x="5562600" y="3048000"/>
              <a:ext cx="165100" cy="355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7902" name="Equation" r:id="rId15" imgW="164957" imgH="355292" progId="Equation.DSMT4">
                      <p:embed/>
                    </p:oleObj>
                  </mc:Choice>
                  <mc:Fallback>
                    <p:oleObj name="Equation" r:id="rId15" imgW="164957" imgH="35529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62600" y="3048000"/>
                            <a:ext cx="165100" cy="3556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9" name="Line 10"/>
              <p:cNvSpPr>
                <a:spLocks noChangeShapeType="1"/>
              </p:cNvSpPr>
              <p:nvPr/>
            </p:nvSpPr>
            <p:spPr bwMode="auto">
              <a:xfrm flipV="1">
                <a:off x="6553200" y="3124200"/>
                <a:ext cx="0" cy="1066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ko-KR" altLang="en-US"/>
              </a:p>
            </p:txBody>
          </p:sp>
          <p:graphicFrame>
            <p:nvGraphicFramePr>
              <p:cNvPr id="40" name="Object 3"/>
              <p:cNvGraphicFramePr>
                <a:graphicFrameLocks noChangeAspect="1"/>
              </p:cNvGraphicFramePr>
              <p:nvPr/>
            </p:nvGraphicFramePr>
            <p:xfrm>
              <a:off x="6469063" y="2700338"/>
              <a:ext cx="203200" cy="355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7903" name="Equation" r:id="rId16" imgW="203024" imgH="355292" progId="Equation.DSMT4">
                      <p:embed/>
                    </p:oleObj>
                  </mc:Choice>
                  <mc:Fallback>
                    <p:oleObj name="Equation" r:id="rId16" imgW="203024" imgH="35529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69063" y="2700338"/>
                            <a:ext cx="203200" cy="3556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1" name="Oval 20"/>
              <p:cNvSpPr>
                <a:spLocks noChangeArrowheads="1"/>
              </p:cNvSpPr>
              <p:nvPr/>
            </p:nvSpPr>
            <p:spPr bwMode="auto">
              <a:xfrm>
                <a:off x="6477000" y="4114800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lnSpc>
                    <a:spcPts val="2700"/>
                  </a:lnSpc>
                  <a:spcBef>
                    <a:spcPts val="60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ko-KR" altLang="en-US" sz="2400">
                  <a:latin typeface="Arial" panose="020B0604020202020204" pitchFamily="34" charset="0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42" name="Line 23"/>
            <p:cNvSpPr>
              <a:spLocks noChangeShapeType="1"/>
            </p:cNvSpPr>
            <p:nvPr/>
          </p:nvSpPr>
          <p:spPr bwMode="auto">
            <a:xfrm flipV="1">
              <a:off x="3194050" y="5064125"/>
              <a:ext cx="274638" cy="10207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grpSp>
          <p:nvGrpSpPr>
            <p:cNvPr id="43" name="Group 19"/>
            <p:cNvGrpSpPr>
              <a:grpSpLocks/>
            </p:cNvGrpSpPr>
            <p:nvPr/>
          </p:nvGrpSpPr>
          <p:grpSpPr bwMode="auto">
            <a:xfrm>
              <a:off x="3194050" y="4643437"/>
              <a:ext cx="530225" cy="1441450"/>
              <a:chOff x="6553200" y="2749550"/>
              <a:chExt cx="530225" cy="1441450"/>
            </a:xfrm>
          </p:grpSpPr>
          <p:sp>
            <p:nvSpPr>
              <p:cNvPr id="44" name="Arc 24"/>
              <p:cNvSpPr>
                <a:spLocks/>
              </p:cNvSpPr>
              <p:nvPr/>
            </p:nvSpPr>
            <p:spPr bwMode="auto">
              <a:xfrm>
                <a:off x="6553200" y="3525838"/>
                <a:ext cx="484188" cy="665162"/>
              </a:xfrm>
              <a:custGeom>
                <a:avLst/>
                <a:gdLst>
                  <a:gd name="T0" fmla="*/ 2147483646 w 15246"/>
                  <a:gd name="T1" fmla="*/ 0 h 20955"/>
                  <a:gd name="T2" fmla="*/ 2147483646 w 15246"/>
                  <a:gd name="T3" fmla="*/ 2147483646 h 20955"/>
                  <a:gd name="T4" fmla="*/ 0 w 15246"/>
                  <a:gd name="T5" fmla="*/ 2147483646 h 20955"/>
                  <a:gd name="T6" fmla="*/ 0 60000 65536"/>
                  <a:gd name="T7" fmla="*/ 0 60000 65536"/>
                  <a:gd name="T8" fmla="*/ 0 60000 65536"/>
                  <a:gd name="T9" fmla="*/ 0 w 15246"/>
                  <a:gd name="T10" fmla="*/ 0 h 20955"/>
                  <a:gd name="T11" fmla="*/ 15246 w 15246"/>
                  <a:gd name="T12" fmla="*/ 20955 h 209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46" h="20955" fill="none" extrusionOk="0">
                    <a:moveTo>
                      <a:pt x="5239" y="-1"/>
                    </a:moveTo>
                    <a:cubicBezTo>
                      <a:pt x="9024" y="946"/>
                      <a:pt x="12482" y="2900"/>
                      <a:pt x="15245" y="5654"/>
                    </a:cubicBezTo>
                  </a:path>
                  <a:path w="15246" h="20955" stroke="0" extrusionOk="0">
                    <a:moveTo>
                      <a:pt x="5239" y="-1"/>
                    </a:moveTo>
                    <a:cubicBezTo>
                      <a:pt x="9024" y="946"/>
                      <a:pt x="12482" y="2900"/>
                      <a:pt x="15245" y="5654"/>
                    </a:cubicBezTo>
                    <a:lnTo>
                      <a:pt x="0" y="20955"/>
                    </a:lnTo>
                    <a:lnTo>
                      <a:pt x="5239" y="-1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ko-KR" altLang="en-US"/>
              </a:p>
            </p:txBody>
          </p:sp>
          <p:graphicFrame>
            <p:nvGraphicFramePr>
              <p:cNvPr id="45" name="Object 5"/>
              <p:cNvGraphicFramePr>
                <a:graphicFrameLocks noChangeAspect="1"/>
              </p:cNvGraphicFramePr>
              <p:nvPr/>
            </p:nvGraphicFramePr>
            <p:xfrm>
              <a:off x="6880225" y="3244850"/>
              <a:ext cx="203200" cy="330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7904" name="Equation" r:id="rId17" imgW="203112" imgH="330057" progId="Equation.DSMT4">
                      <p:embed/>
                    </p:oleObj>
                  </mc:Choice>
                  <mc:Fallback>
                    <p:oleObj name="Equation" r:id="rId17" imgW="203112" imgH="330057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80225" y="3244850"/>
                            <a:ext cx="203200" cy="3302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" name="Object 6"/>
              <p:cNvGraphicFramePr>
                <a:graphicFrameLocks noChangeAspect="1"/>
              </p:cNvGraphicFramePr>
              <p:nvPr/>
            </p:nvGraphicFramePr>
            <p:xfrm>
              <a:off x="6781800" y="2749550"/>
              <a:ext cx="203200" cy="342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7905" name="Equation" r:id="rId19" imgW="203112" imgH="342751" progId="Equation.DSMT4">
                      <p:embed/>
                    </p:oleObj>
                  </mc:Choice>
                  <mc:Fallback>
                    <p:oleObj name="Equation" r:id="rId19" imgW="203112" imgH="342751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81800" y="2749550"/>
                            <a:ext cx="203200" cy="3429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6" name="Group 5"/>
          <p:cNvGrpSpPr/>
          <p:nvPr/>
        </p:nvGrpSpPr>
        <p:grpSpPr>
          <a:xfrm>
            <a:off x="2624138" y="3262313"/>
            <a:ext cx="609600" cy="609600"/>
            <a:chOff x="2941638" y="5440363"/>
            <a:chExt cx="609600" cy="609600"/>
          </a:xfrm>
        </p:grpSpPr>
        <p:sp>
          <p:nvSpPr>
            <p:cNvPr id="67" name="Line 19"/>
            <p:cNvSpPr>
              <a:spLocks noChangeShapeType="1"/>
            </p:cNvSpPr>
            <p:nvPr/>
          </p:nvSpPr>
          <p:spPr bwMode="auto">
            <a:xfrm flipV="1">
              <a:off x="2941638" y="5516563"/>
              <a:ext cx="381000" cy="53340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  <p:sp>
          <p:nvSpPr>
            <p:cNvPr id="68" name="Line 20"/>
            <p:cNvSpPr>
              <a:spLocks noChangeShapeType="1"/>
            </p:cNvSpPr>
            <p:nvPr/>
          </p:nvSpPr>
          <p:spPr bwMode="auto">
            <a:xfrm flipV="1">
              <a:off x="2941638" y="5668963"/>
              <a:ext cx="533400" cy="38100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  <p:sp>
          <p:nvSpPr>
            <p:cNvPr id="69" name="Line 21"/>
            <p:cNvSpPr>
              <a:spLocks noChangeShapeType="1"/>
            </p:cNvSpPr>
            <p:nvPr/>
          </p:nvSpPr>
          <p:spPr bwMode="auto">
            <a:xfrm flipV="1">
              <a:off x="2941638" y="5668963"/>
              <a:ext cx="152400" cy="38100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  <p:sp>
          <p:nvSpPr>
            <p:cNvPr id="70" name="Line 22"/>
            <p:cNvSpPr>
              <a:spLocks noChangeShapeType="1"/>
            </p:cNvSpPr>
            <p:nvPr/>
          </p:nvSpPr>
          <p:spPr bwMode="auto">
            <a:xfrm flipV="1">
              <a:off x="2941638" y="5897563"/>
              <a:ext cx="304800" cy="15240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  <p:sp>
          <p:nvSpPr>
            <p:cNvPr id="71" name="Line 23"/>
            <p:cNvSpPr>
              <a:spLocks noChangeShapeType="1"/>
            </p:cNvSpPr>
            <p:nvPr/>
          </p:nvSpPr>
          <p:spPr bwMode="auto">
            <a:xfrm flipV="1">
              <a:off x="2941638" y="5516563"/>
              <a:ext cx="609600" cy="53340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  <p:sp>
          <p:nvSpPr>
            <p:cNvPr id="72" name="Line 24"/>
            <p:cNvSpPr>
              <a:spLocks noChangeShapeType="1"/>
            </p:cNvSpPr>
            <p:nvPr/>
          </p:nvSpPr>
          <p:spPr bwMode="auto">
            <a:xfrm flipV="1">
              <a:off x="2941638" y="5440363"/>
              <a:ext cx="533400" cy="60960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237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Question: How Can We See Objects?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4959350" y="2103438"/>
            <a:ext cx="3740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Light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(sub-class of electromagnetic waves)</a:t>
            </a: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4959350" y="4983163"/>
            <a:ext cx="3740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Eye</a:t>
            </a: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pic>
        <p:nvPicPr>
          <p:cNvPr id="11270" name="Picture 2" descr="http://www.phys.ufl.edu/~avery/course/3400/vision/eye_mamma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63" y="4332288"/>
            <a:ext cx="217487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47638" y="4051300"/>
            <a:ext cx="4332287" cy="2135188"/>
            <a:chOff x="147638" y="3975407"/>
            <a:chExt cx="4332923" cy="2135493"/>
          </a:xfrm>
        </p:grpSpPr>
        <p:pic>
          <p:nvPicPr>
            <p:cNvPr id="11278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8" y="4343105"/>
              <a:ext cx="3599599" cy="1767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9" name="TextBox 8"/>
            <p:cNvSpPr txBox="1">
              <a:spLocks noChangeArrowheads="1"/>
            </p:cNvSpPr>
            <p:nvPr/>
          </p:nvSpPr>
          <p:spPr bwMode="auto">
            <a:xfrm>
              <a:off x="975360" y="3975407"/>
              <a:ext cx="1781257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2000" b="0">
                  <a:latin typeface="Arial" panose="020B0604020202020204" pitchFamily="34" charset="0"/>
                  <a:ea typeface="굴림" panose="020B0600000101010101" pitchFamily="50" charset="-127"/>
                </a:rPr>
                <a:t>Rod and cone</a:t>
              </a:r>
              <a:endParaRPr lang="ko-KR" altLang="en-US" sz="2000" b="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cxnSp>
          <p:nvCxnSpPr>
            <p:cNvPr id="11280" name="Straight Arrow Connector 10"/>
            <p:cNvCxnSpPr>
              <a:cxnSpLocks noChangeShapeType="1"/>
            </p:cNvCxnSpPr>
            <p:nvPr/>
          </p:nvCxnSpPr>
          <p:spPr bwMode="auto">
            <a:xfrm rot="10800000">
              <a:off x="3747238" y="4343105"/>
              <a:ext cx="733323" cy="640058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1" name="Straight Arrow Connector 11"/>
            <p:cNvCxnSpPr>
              <a:cxnSpLocks noChangeShapeType="1"/>
            </p:cNvCxnSpPr>
            <p:nvPr/>
          </p:nvCxnSpPr>
          <p:spPr bwMode="auto">
            <a:xfrm rot="10800000" flipV="1">
              <a:off x="3747239" y="5445124"/>
              <a:ext cx="733322" cy="665775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-15875" y="1368425"/>
            <a:ext cx="5183188" cy="2563813"/>
            <a:chOff x="-15498" y="1368130"/>
            <a:chExt cx="5182416" cy="2563789"/>
          </a:xfrm>
        </p:grpSpPr>
        <p:pic>
          <p:nvPicPr>
            <p:cNvPr id="11274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032" y="1368130"/>
              <a:ext cx="3512820" cy="2563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5" name="TextBox 16"/>
            <p:cNvSpPr txBox="1">
              <a:spLocks noChangeArrowheads="1"/>
            </p:cNvSpPr>
            <p:nvPr/>
          </p:nvSpPr>
          <p:spPr bwMode="auto">
            <a:xfrm>
              <a:off x="4155103" y="1703328"/>
              <a:ext cx="101181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2000" b="0">
                  <a:latin typeface="Arial" panose="020B0604020202020204" pitchFamily="34" charset="0"/>
                  <a:ea typeface="굴림" panose="020B0600000101010101" pitchFamily="50" charset="-127"/>
                </a:rPr>
                <a:t>Human</a:t>
              </a:r>
              <a:endParaRPr lang="ko-KR" altLang="en-US" sz="2000" b="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1276" name="TextBox 17"/>
            <p:cNvSpPr txBox="1">
              <a:spLocks noChangeArrowheads="1"/>
            </p:cNvSpPr>
            <p:nvPr/>
          </p:nvSpPr>
          <p:spPr bwMode="auto">
            <a:xfrm>
              <a:off x="4210884" y="2997111"/>
              <a:ext cx="769763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2000" b="0">
                  <a:latin typeface="Arial" panose="020B0604020202020204" pitchFamily="34" charset="0"/>
                  <a:ea typeface="굴림" panose="020B0600000101010101" pitchFamily="50" charset="-127"/>
                </a:rPr>
                <a:t>Birds</a:t>
              </a:r>
              <a:endParaRPr lang="ko-KR" altLang="en-US" sz="2000" b="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1277" name="TextBox 18"/>
            <p:cNvSpPr txBox="1">
              <a:spLocks noChangeArrowheads="1"/>
            </p:cNvSpPr>
            <p:nvPr/>
          </p:nvSpPr>
          <p:spPr bwMode="auto">
            <a:xfrm>
              <a:off x="-15498" y="2118936"/>
              <a:ext cx="1340432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2000" b="0">
                  <a:latin typeface="Arial" panose="020B0604020202020204" pitchFamily="34" charset="0"/>
                  <a:ea typeface="굴림" panose="020B0600000101010101" pitchFamily="50" charset="-127"/>
                </a:rPr>
                <a:t>Sensitivity</a:t>
              </a:r>
              <a:endParaRPr lang="ko-KR" altLang="en-US" sz="2000" b="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</p:grp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976313" y="6224588"/>
            <a:ext cx="1682750" cy="26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1100" b="0">
                <a:latin typeface="Arial" panose="020B0604020202020204" pitchFamily="34" charset="0"/>
                <a:ea typeface="굴림" panose="020B0600000101010101" pitchFamily="50" charset="-127"/>
              </a:rPr>
              <a:t>From Newton magazine</a:t>
            </a:r>
            <a:endParaRPr lang="ko-KR" altLang="en-US" sz="11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2" descr="ph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455" y="2393482"/>
            <a:ext cx="2845507" cy="190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757" name="Group 12"/>
          <p:cNvGrpSpPr>
            <a:grpSpLocks/>
          </p:cNvGrpSpPr>
          <p:nvPr/>
        </p:nvGrpSpPr>
        <p:grpSpPr bwMode="auto">
          <a:xfrm>
            <a:off x="5029200" y="2535238"/>
            <a:ext cx="2362200" cy="1547813"/>
            <a:chOff x="3408" y="1857"/>
            <a:chExt cx="1488" cy="975"/>
          </a:xfrm>
        </p:grpSpPr>
        <p:sp>
          <p:nvSpPr>
            <p:cNvPr id="659461" name="Freeform 5"/>
            <p:cNvSpPr>
              <a:spLocks/>
            </p:cNvSpPr>
            <p:nvPr/>
          </p:nvSpPr>
          <p:spPr bwMode="auto">
            <a:xfrm>
              <a:off x="3600" y="2112"/>
              <a:ext cx="1056" cy="720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0" y="720"/>
                </a:cxn>
                <a:cxn ang="0">
                  <a:pos x="1056" y="576"/>
                </a:cxn>
                <a:cxn ang="0">
                  <a:pos x="720" y="0"/>
                </a:cxn>
              </a:cxnLst>
              <a:rect l="0" t="0" r="r" b="b"/>
              <a:pathLst>
                <a:path w="1056" h="720">
                  <a:moveTo>
                    <a:pt x="720" y="0"/>
                  </a:moveTo>
                  <a:lnTo>
                    <a:pt x="0" y="720"/>
                  </a:lnTo>
                  <a:lnTo>
                    <a:pt x="1056" y="576"/>
                  </a:lnTo>
                  <a:lnTo>
                    <a:pt x="72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ko-KR" altLang="en-US">
                <a:latin typeface="Arial" charset="0"/>
                <a:ea typeface="굴림" pitchFamily="50" charset="-127"/>
              </a:endParaRPr>
            </a:p>
          </p:txBody>
        </p:sp>
        <p:sp>
          <p:nvSpPr>
            <p:cNvPr id="74760" name="Line 6"/>
            <p:cNvSpPr>
              <a:spLocks noChangeShapeType="1"/>
            </p:cNvSpPr>
            <p:nvPr/>
          </p:nvSpPr>
          <p:spPr bwMode="auto">
            <a:xfrm flipH="1" flipV="1">
              <a:off x="4272" y="1857"/>
              <a:ext cx="4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4761" name="Line 7"/>
            <p:cNvSpPr>
              <a:spLocks noChangeShapeType="1"/>
            </p:cNvSpPr>
            <p:nvPr/>
          </p:nvSpPr>
          <p:spPr bwMode="auto">
            <a:xfrm flipH="1" flipV="1">
              <a:off x="3408" y="2592"/>
              <a:ext cx="192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4762" name="Line 8"/>
            <p:cNvSpPr>
              <a:spLocks noChangeShapeType="1"/>
            </p:cNvSpPr>
            <p:nvPr/>
          </p:nvSpPr>
          <p:spPr bwMode="auto">
            <a:xfrm flipV="1">
              <a:off x="4656" y="2400"/>
              <a:ext cx="4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4763" name="Line 9"/>
            <p:cNvSpPr>
              <a:spLocks noChangeShapeType="1"/>
            </p:cNvSpPr>
            <p:nvPr/>
          </p:nvSpPr>
          <p:spPr bwMode="auto">
            <a:xfrm flipH="1">
              <a:off x="4320" y="1968"/>
              <a:ext cx="24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4764" name="Line 10"/>
            <p:cNvSpPr>
              <a:spLocks noChangeShapeType="1"/>
            </p:cNvSpPr>
            <p:nvPr/>
          </p:nvSpPr>
          <p:spPr bwMode="auto">
            <a:xfrm flipH="1">
              <a:off x="4656" y="2496"/>
              <a:ext cx="24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4765" name="Line 11"/>
            <p:cNvSpPr>
              <a:spLocks noChangeShapeType="1"/>
            </p:cNvSpPr>
            <p:nvPr/>
          </p:nvSpPr>
          <p:spPr bwMode="auto">
            <a:xfrm flipH="1">
              <a:off x="3600" y="2640"/>
              <a:ext cx="24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pic>
        <p:nvPicPr>
          <p:cNvPr id="15" name="Picture 2" descr="phogsha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14839"/>
            <a:ext cx="2925762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4953000" y="4491039"/>
            <a:ext cx="2057400" cy="1547813"/>
            <a:chOff x="3600" y="2241"/>
            <a:chExt cx="1296" cy="975"/>
          </a:xfrm>
        </p:grpSpPr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3792" y="2496"/>
              <a:ext cx="1056" cy="720"/>
            </a:xfrm>
            <a:custGeom>
              <a:avLst/>
              <a:gdLst>
                <a:gd name="T0" fmla="*/ 720 w 1056"/>
                <a:gd name="T1" fmla="*/ 0 h 720"/>
                <a:gd name="T2" fmla="*/ 0 w 1056"/>
                <a:gd name="T3" fmla="*/ 720 h 720"/>
                <a:gd name="T4" fmla="*/ 1056 w 1056"/>
                <a:gd name="T5" fmla="*/ 576 h 720"/>
                <a:gd name="T6" fmla="*/ 720 w 1056"/>
                <a:gd name="T7" fmla="*/ 0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6"/>
                <a:gd name="T13" fmla="*/ 0 h 720"/>
                <a:gd name="T14" fmla="*/ 1056 w 1056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6" h="720">
                  <a:moveTo>
                    <a:pt x="720" y="0"/>
                  </a:moveTo>
                  <a:lnTo>
                    <a:pt x="0" y="720"/>
                  </a:lnTo>
                  <a:lnTo>
                    <a:pt x="1056" y="576"/>
                  </a:lnTo>
                  <a:lnTo>
                    <a:pt x="72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" name="Line 6"/>
            <p:cNvSpPr>
              <a:spLocks noChangeShapeType="1"/>
            </p:cNvSpPr>
            <p:nvPr/>
          </p:nvSpPr>
          <p:spPr bwMode="auto">
            <a:xfrm flipH="1" flipV="1">
              <a:off x="4464" y="2241"/>
              <a:ext cx="4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 flipH="1" flipV="1">
              <a:off x="3600" y="2976"/>
              <a:ext cx="192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 flipV="1">
              <a:off x="4848" y="2784"/>
              <a:ext cx="4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 flipV="1">
              <a:off x="4671" y="2496"/>
              <a:ext cx="4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" name="Line 10"/>
            <p:cNvSpPr>
              <a:spLocks noChangeShapeType="1"/>
            </p:cNvSpPr>
            <p:nvPr/>
          </p:nvSpPr>
          <p:spPr bwMode="auto">
            <a:xfrm flipH="1" flipV="1">
              <a:off x="4080" y="2544"/>
              <a:ext cx="144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4224" y="2784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 flipH="1">
              <a:off x="4416" y="2592"/>
              <a:ext cx="24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" name="Line 13"/>
            <p:cNvSpPr>
              <a:spLocks noChangeShapeType="1"/>
            </p:cNvSpPr>
            <p:nvPr/>
          </p:nvSpPr>
          <p:spPr bwMode="auto">
            <a:xfrm flipH="1" flipV="1">
              <a:off x="4368" y="2496"/>
              <a:ext cx="4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cxnSp>
        <p:nvCxnSpPr>
          <p:cNvPr id="4" name="Straight Connector 3"/>
          <p:cNvCxnSpPr/>
          <p:nvPr/>
        </p:nvCxnSpPr>
        <p:spPr bwMode="auto">
          <a:xfrm>
            <a:off x="1371600" y="4357689"/>
            <a:ext cx="62865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47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Question: How Can We See Objects?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Emission and </a:t>
            </a:r>
            <a:r>
              <a:rPr lang="en-US" altLang="ko-KR" i="1" smtClean="0">
                <a:ea typeface="굴림" panose="020B0600000101010101" pitchFamily="50" charset="-127"/>
              </a:rPr>
              <a:t>reflection</a:t>
            </a:r>
            <a:r>
              <a:rPr lang="en-US" altLang="ko-KR" smtClean="0">
                <a:ea typeface="굴림" panose="020B0600000101010101" pitchFamily="50" charset="-127"/>
              </a:rPr>
              <a:t>!</a:t>
            </a: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r>
              <a:rPr lang="en-US" altLang="ko-KR" smtClean="0">
                <a:ea typeface="굴림" panose="020B0600000101010101" pitchFamily="50" charset="-127"/>
              </a:rPr>
              <a:t>How about mirrors and white papers?</a:t>
            </a: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4959350" y="2103438"/>
            <a:ext cx="3740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Light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(sub-class of electromagnetic waves)</a:t>
            </a: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grpSp>
        <p:nvGrpSpPr>
          <p:cNvPr id="13317" name="Group 9"/>
          <p:cNvGrpSpPr>
            <a:grpSpLocks/>
          </p:cNvGrpSpPr>
          <p:nvPr/>
        </p:nvGrpSpPr>
        <p:grpSpPr bwMode="auto">
          <a:xfrm>
            <a:off x="441325" y="2862263"/>
            <a:ext cx="3840163" cy="2901950"/>
            <a:chOff x="441960" y="2862898"/>
            <a:chExt cx="3839210" cy="2901950"/>
          </a:xfrm>
        </p:grpSpPr>
        <p:pic>
          <p:nvPicPr>
            <p:cNvPr id="13321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357" y="2862898"/>
              <a:ext cx="3833813" cy="290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2" name="TextBox 6"/>
            <p:cNvSpPr txBox="1">
              <a:spLocks noChangeArrowheads="1"/>
            </p:cNvSpPr>
            <p:nvPr/>
          </p:nvSpPr>
          <p:spPr bwMode="auto">
            <a:xfrm>
              <a:off x="441960" y="2888913"/>
              <a:ext cx="1382109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2000" b="0">
                  <a:latin typeface="Arial" panose="020B0604020202020204" pitchFamily="34" charset="0"/>
                  <a:ea typeface="굴림" panose="020B0600000101010101" pitchFamily="50" charset="-127"/>
                </a:rPr>
                <a:t>White light</a:t>
              </a:r>
              <a:endParaRPr lang="ko-KR" altLang="en-US" sz="2000" b="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3323" name="TextBox 7"/>
            <p:cNvSpPr txBox="1">
              <a:spLocks noChangeArrowheads="1"/>
            </p:cNvSpPr>
            <p:nvPr/>
          </p:nvSpPr>
          <p:spPr bwMode="auto">
            <a:xfrm>
              <a:off x="3297487" y="3546464"/>
              <a:ext cx="983683" cy="10156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2000" b="0">
                  <a:latin typeface="Arial" panose="020B0604020202020204" pitchFamily="34" charset="0"/>
                  <a:ea typeface="굴림" panose="020B0600000101010101" pitchFamily="50" charset="-127"/>
                </a:rPr>
                <a:t>Reflect green light</a:t>
              </a:r>
              <a:endParaRPr lang="ko-KR" altLang="en-US" sz="2000" b="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3324" name="TextBox 8"/>
            <p:cNvSpPr txBox="1">
              <a:spLocks noChangeArrowheads="1"/>
            </p:cNvSpPr>
            <p:nvPr/>
          </p:nvSpPr>
          <p:spPr bwMode="auto">
            <a:xfrm>
              <a:off x="1179127" y="4495800"/>
              <a:ext cx="2524193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2000" b="0">
                  <a:latin typeface="Arial" panose="020B0604020202020204" pitchFamily="34" charset="0"/>
                  <a:ea typeface="굴림" panose="020B0600000101010101" pitchFamily="50" charset="-127"/>
                </a:rPr>
                <a:t>Absorb lights other than green light</a:t>
              </a:r>
              <a:endParaRPr lang="ko-KR" altLang="en-US" sz="2000" b="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</p:grpSp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4959350" y="4983163"/>
            <a:ext cx="3740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Eye</a:t>
            </a: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cxnSp>
        <p:nvCxnSpPr>
          <p:cNvPr id="13319" name="Straight Arrow Connector 12"/>
          <p:cNvCxnSpPr>
            <a:cxnSpLocks noChangeShapeType="1"/>
          </p:cNvCxnSpPr>
          <p:nvPr/>
        </p:nvCxnSpPr>
        <p:spPr bwMode="auto">
          <a:xfrm>
            <a:off x="9402763" y="3856038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3320" name="TextBox 13"/>
          <p:cNvSpPr txBox="1">
            <a:spLocks noChangeArrowheads="1"/>
          </p:cNvSpPr>
          <p:nvPr/>
        </p:nvSpPr>
        <p:spPr bwMode="auto">
          <a:xfrm>
            <a:off x="1616075" y="5764213"/>
            <a:ext cx="1681163" cy="26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1100" b="0">
                <a:latin typeface="Arial" panose="020B0604020202020204" pitchFamily="34" charset="0"/>
                <a:ea typeface="굴림" panose="020B0600000101010101" pitchFamily="50" charset="-127"/>
              </a:rPr>
              <a:t>From Newton magazine</a:t>
            </a:r>
            <a:endParaRPr lang="ko-KR" altLang="en-US" sz="11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Illumination Models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08125"/>
            <a:ext cx="8242300" cy="5105400"/>
          </a:xfrm>
        </p:spPr>
        <p:txBody>
          <a:bodyPr/>
          <a:lstStyle/>
          <a:p>
            <a:r>
              <a:rPr lang="en-US" altLang="ko-KR" smtClean="0">
                <a:latin typeface="Arial" panose="020B0604020202020204" pitchFamily="34" charset="0"/>
                <a:ea typeface="굴림" panose="020B0600000101010101" pitchFamily="50" charset="-127"/>
              </a:rPr>
              <a:t>Physically-based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Models based on the actual physics of light's interactions with matter </a:t>
            </a:r>
          </a:p>
          <a:p>
            <a:r>
              <a:rPr lang="en-US" altLang="ko-KR" smtClean="0">
                <a:latin typeface="Arial" panose="020B0604020202020204" pitchFamily="34" charset="0"/>
                <a:ea typeface="굴림" panose="020B0600000101010101" pitchFamily="50" charset="-127"/>
              </a:rPr>
              <a:t>Empirical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Simple formulations that approximate observed phenomenon </a:t>
            </a:r>
          </a:p>
          <a:p>
            <a:pPr lvl="1"/>
            <a:endParaRPr lang="en-US" altLang="ko-KR" smtClean="0">
              <a:ea typeface="굴림" panose="020B0600000101010101" pitchFamily="50" charset="-127"/>
            </a:endParaRPr>
          </a:p>
          <a:p>
            <a:pPr lvl="1"/>
            <a:endParaRPr lang="en-US" altLang="ko-KR" smtClean="0">
              <a:ea typeface="굴림" panose="020B0600000101010101" pitchFamily="50" charset="-127"/>
            </a:endParaRPr>
          </a:p>
          <a:p>
            <a:r>
              <a:rPr lang="en-US" altLang="ko-KR" smtClean="0">
                <a:ea typeface="굴림" panose="020B0600000101010101" pitchFamily="50" charset="-127"/>
              </a:rPr>
              <a:t>Used to use many empirical models, but move towards using physically-based models</a:t>
            </a:r>
          </a:p>
          <a:p>
            <a:pPr>
              <a:buFont typeface="Arial" panose="020B0604020202020204" pitchFamily="34" charset="0"/>
              <a:buNone/>
            </a:pPr>
            <a:endParaRPr lang="en-US" altLang="ko-KR" sz="2000" smtClean="0">
              <a:ea typeface="굴림" panose="020B0600000101010101" pitchFamily="50" charset="-127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ko-KR" smtClean="0"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Two Components of Illumination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463" y="1511300"/>
            <a:ext cx="8318500" cy="50673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Light sources:</a:t>
            </a:r>
          </a:p>
          <a:p>
            <a:pPr lvl="1">
              <a:buClr>
                <a:schemeClr val="tx1"/>
              </a:buClr>
            </a:pPr>
            <a:r>
              <a:rPr lang="en-US" altLang="ko-KR" smtClean="0">
                <a:ea typeface="굴림" panose="020B0600000101010101" pitchFamily="50" charset="-127"/>
              </a:rPr>
              <a:t>Emittance spectrum (color) </a:t>
            </a:r>
          </a:p>
          <a:p>
            <a:pPr lvl="1">
              <a:buClr>
                <a:schemeClr val="tx1"/>
              </a:buClr>
            </a:pPr>
            <a:r>
              <a:rPr lang="en-US" altLang="ko-KR" smtClean="0">
                <a:ea typeface="굴림" panose="020B0600000101010101" pitchFamily="50" charset="-127"/>
              </a:rPr>
              <a:t>Geometry (position and direction) </a:t>
            </a:r>
          </a:p>
          <a:p>
            <a:pPr lvl="1">
              <a:buClr>
                <a:schemeClr val="tx1"/>
              </a:buClr>
            </a:pPr>
            <a:r>
              <a:rPr lang="en-US" altLang="ko-KR" smtClean="0">
                <a:ea typeface="굴림" panose="020B0600000101010101" pitchFamily="50" charset="-127"/>
              </a:rPr>
              <a:t>Directional attenuation </a:t>
            </a:r>
          </a:p>
          <a:p>
            <a:pPr lvl="1">
              <a:buClr>
                <a:schemeClr val="tx1"/>
              </a:buClr>
            </a:pPr>
            <a:endParaRPr lang="en-US" altLang="ko-KR" smtClean="0">
              <a:ea typeface="굴림" panose="020B0600000101010101" pitchFamily="50" charset="-127"/>
            </a:endParaRPr>
          </a:p>
          <a:p>
            <a:pPr lvl="1">
              <a:buClr>
                <a:schemeClr val="tx1"/>
              </a:buClr>
            </a:pPr>
            <a:endParaRPr lang="en-US" altLang="ko-KR" smtClean="0">
              <a:ea typeface="굴림" panose="020B0600000101010101" pitchFamily="50" charset="-127"/>
            </a:endParaRPr>
          </a:p>
          <a:p>
            <a:r>
              <a:rPr lang="en-US" altLang="ko-KR" smtClean="0">
                <a:ea typeface="굴림" panose="020B0600000101010101" pitchFamily="50" charset="-127"/>
              </a:rPr>
              <a:t>Surface properties:</a:t>
            </a:r>
          </a:p>
          <a:p>
            <a:pPr lvl="1">
              <a:buClr>
                <a:schemeClr val="tx1"/>
              </a:buClr>
            </a:pPr>
            <a:r>
              <a:rPr lang="en-US" altLang="ko-KR" smtClean="0">
                <a:ea typeface="굴림" panose="020B0600000101010101" pitchFamily="50" charset="-127"/>
              </a:rPr>
              <a:t>Reflectance spectrum (color) </a:t>
            </a:r>
          </a:p>
          <a:p>
            <a:pPr lvl="1">
              <a:buClr>
                <a:schemeClr val="tx1"/>
              </a:buClr>
            </a:pPr>
            <a:r>
              <a:rPr lang="en-US" altLang="ko-KR" smtClean="0">
                <a:ea typeface="굴림" panose="020B0600000101010101" pitchFamily="50" charset="-127"/>
              </a:rPr>
              <a:t>Geometry (position, orientation, and micro-structure) </a:t>
            </a:r>
          </a:p>
          <a:p>
            <a:pPr lvl="1">
              <a:buClr>
                <a:schemeClr val="tx1"/>
              </a:buClr>
            </a:pPr>
            <a:r>
              <a:rPr lang="en-US" altLang="ko-KR" smtClean="0">
                <a:ea typeface="굴림" panose="020B0600000101010101" pitchFamily="50" charset="-127"/>
              </a:rPr>
              <a:t>Absorption </a:t>
            </a:r>
          </a:p>
        </p:txBody>
      </p:sp>
      <p:pic>
        <p:nvPicPr>
          <p:cNvPr id="17412" name="Picture 4" descr="coll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2700338"/>
            <a:ext cx="31162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Describes the transport of irradiance to radiance</a:t>
            </a:r>
          </a:p>
        </p:txBody>
      </p:sp>
      <p:pic>
        <p:nvPicPr>
          <p:cNvPr id="19459" name="Picture 2" descr="BR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98675"/>
            <a:ext cx="44958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Bi-Directional Reflectance Distribution Function (BRDF)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untitled 1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27438</TotalTime>
  <Pages>3</Pages>
  <Words>1344</Words>
  <Application>Microsoft Office PowerPoint</Application>
  <PresentationFormat>On-screen Show (4:3)</PresentationFormat>
  <Paragraphs>313</Paragraphs>
  <Slides>50</Slides>
  <Notes>48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61" baseType="lpstr">
      <vt:lpstr>굴림</vt:lpstr>
      <vt:lpstr>맑은 고딕</vt:lpstr>
      <vt:lpstr>Arial</vt:lpstr>
      <vt:lpstr>Cambria Math</vt:lpstr>
      <vt:lpstr>Courier New</vt:lpstr>
      <vt:lpstr>Symbol</vt:lpstr>
      <vt:lpstr>Tahoma</vt:lpstr>
      <vt:lpstr>Times New Roman</vt:lpstr>
      <vt:lpstr>untitled 1</vt:lpstr>
      <vt:lpstr>Equation</vt:lpstr>
      <vt:lpstr>수식</vt:lpstr>
      <vt:lpstr>PowerPoint Presentation</vt:lpstr>
      <vt:lpstr>Course Objectives (Ch. 10)</vt:lpstr>
      <vt:lpstr>Question: How Can We See Objects?</vt:lpstr>
      <vt:lpstr>Question: How Can We See Objects?</vt:lpstr>
      <vt:lpstr>Question: How Can We See Objects?</vt:lpstr>
      <vt:lpstr>Question: How Can We See Objects?</vt:lpstr>
      <vt:lpstr>Illumination Models</vt:lpstr>
      <vt:lpstr>Two Components of Illumination</vt:lpstr>
      <vt:lpstr>Bi-Directional Reflectance Distribution Function (BRDF)</vt:lpstr>
      <vt:lpstr>Measuring BRDFs</vt:lpstr>
      <vt:lpstr>How to use BRDF Data?</vt:lpstr>
      <vt:lpstr>Two Components of Illumination</vt:lpstr>
      <vt:lpstr>Ambient Light Source</vt:lpstr>
      <vt:lpstr>Point Light Sources</vt:lpstr>
      <vt:lpstr>Directional Light Sources</vt:lpstr>
      <vt:lpstr>Other Light Sources</vt:lpstr>
      <vt:lpstr>Ideal Diffuse Reflection</vt:lpstr>
      <vt:lpstr>Lambert’s Cosine Law</vt:lpstr>
      <vt:lpstr>Computing Diffuse Reflection</vt:lpstr>
      <vt:lpstr>Specular Reflection</vt:lpstr>
      <vt:lpstr>Snell’s Law</vt:lpstr>
      <vt:lpstr>Computing the Reflection Vector</vt:lpstr>
      <vt:lpstr>Non-Ideal Reflectors</vt:lpstr>
      <vt:lpstr>Phong Illumination</vt:lpstr>
      <vt:lpstr>Effect of Specular Exponent</vt:lpstr>
      <vt:lpstr>Examples of Phong</vt:lpstr>
      <vt:lpstr>Blinn &amp; Torrance Variation</vt:lpstr>
      <vt:lpstr>Putting it All Together</vt:lpstr>
      <vt:lpstr>Putting it All Together, aka, Phong Illumination</vt:lpstr>
      <vt:lpstr>OpenGL’s Illumination Model</vt:lpstr>
      <vt:lpstr>Lights in OpenGL</vt:lpstr>
      <vt:lpstr>Lights in OpenGL</vt:lpstr>
      <vt:lpstr>OpenGL Surface Properties</vt:lpstr>
      <vt:lpstr>Illumination Methods</vt:lpstr>
      <vt:lpstr>Flat Shading</vt:lpstr>
      <vt:lpstr>Gouraud Shading</vt:lpstr>
      <vt:lpstr>Vertex Normals</vt:lpstr>
      <vt:lpstr>Phong Shading</vt:lpstr>
      <vt:lpstr>Local Illumination</vt:lpstr>
      <vt:lpstr>Global Illumination</vt:lpstr>
      <vt:lpstr>Various Effects using Physically-based Models</vt:lpstr>
      <vt:lpstr>Course Objectives</vt:lpstr>
      <vt:lpstr>Reading Homework</vt:lpstr>
      <vt:lpstr>Next Time</vt:lpstr>
      <vt:lpstr>Homework</vt:lpstr>
      <vt:lpstr>Any Questions?</vt:lpstr>
      <vt:lpstr>Figs</vt:lpstr>
      <vt:lpstr>PowerPoint Presentation</vt:lpstr>
      <vt:lpstr>Snell’s Law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Steven F. Ashby Center for Applied Scientific Computing  Month DD, 1997</dc:title>
  <dc:creator>Computations</dc:creator>
  <cp:lastModifiedBy>Windows 사용자</cp:lastModifiedBy>
  <cp:revision>2160</cp:revision>
  <cp:lastPrinted>2017-04-15T04:45:43Z</cp:lastPrinted>
  <dcterms:created xsi:type="dcterms:W3CDTF">1998-03-18T13:44:31Z</dcterms:created>
  <dcterms:modified xsi:type="dcterms:W3CDTF">2017-04-15T11:59:03Z</dcterms:modified>
</cp:coreProperties>
</file>