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54" r:id="rId3"/>
    <p:sldId id="483" r:id="rId4"/>
    <p:sldId id="484" r:id="rId5"/>
    <p:sldId id="511" r:id="rId6"/>
    <p:sldId id="455" r:id="rId7"/>
    <p:sldId id="456" r:id="rId8"/>
    <p:sldId id="457" r:id="rId9"/>
    <p:sldId id="467" r:id="rId10"/>
    <p:sldId id="468" r:id="rId11"/>
    <p:sldId id="469" r:id="rId12"/>
    <p:sldId id="470" r:id="rId13"/>
    <p:sldId id="471" r:id="rId14"/>
    <p:sldId id="517" r:id="rId15"/>
    <p:sldId id="472" r:id="rId16"/>
    <p:sldId id="473" r:id="rId17"/>
    <p:sldId id="474" r:id="rId18"/>
    <p:sldId id="475" r:id="rId19"/>
    <p:sldId id="482" r:id="rId20"/>
    <p:sldId id="479" r:id="rId21"/>
    <p:sldId id="480" r:id="rId22"/>
    <p:sldId id="478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506" r:id="rId34"/>
    <p:sldId id="496" r:id="rId35"/>
    <p:sldId id="497" r:id="rId36"/>
    <p:sldId id="498" r:id="rId37"/>
    <p:sldId id="499" r:id="rId38"/>
    <p:sldId id="501" r:id="rId39"/>
    <p:sldId id="502" r:id="rId40"/>
    <p:sldId id="503" r:id="rId41"/>
    <p:sldId id="504" r:id="rId42"/>
    <p:sldId id="510" r:id="rId43"/>
    <p:sldId id="481" r:id="rId44"/>
    <p:sldId id="508" r:id="rId45"/>
    <p:sldId id="512" r:id="rId46"/>
    <p:sldId id="513" r:id="rId47"/>
    <p:sldId id="514" r:id="rId48"/>
    <p:sldId id="516" r:id="rId49"/>
    <p:sldId id="519" r:id="rId50"/>
    <p:sldId id="522" r:id="rId51"/>
    <p:sldId id="521" r:id="rId52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A8B00"/>
    <a:srgbClr val="00FFFF"/>
    <a:srgbClr val="CCECFF"/>
    <a:srgbClr val="CCCCFF"/>
    <a:srgbClr val="99CC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4" autoAdjust="0"/>
    <p:restoredTop sz="94343" autoAdjust="0"/>
  </p:normalViewPr>
  <p:slideViewPr>
    <p:cSldViewPr snapToGrid="0" snapToObjects="1">
      <p:cViewPr varScale="1">
        <p:scale>
          <a:sx n="70" d="100"/>
          <a:sy n="70" d="100"/>
        </p:scale>
        <p:origin x="840" y="54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e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4.wmf"/><Relationship Id="rId7" Type="http://schemas.openxmlformats.org/officeDocument/2006/relationships/image" Target="../media/image20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emf"/><Relationship Id="rId10" Type="http://schemas.openxmlformats.org/officeDocument/2006/relationships/image" Target="../media/image23.wmf"/><Relationship Id="rId4" Type="http://schemas.openxmlformats.org/officeDocument/2006/relationships/image" Target="../media/image15.wmf"/><Relationship Id="rId9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33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6231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91" tIns="0" rIns="20691" bIns="0" anchor="b"/>
          <a:lstStyle>
            <a:lvl1pPr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61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6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b="0" i="1"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00" tIns="49350" rIns="98700" bIns="4935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01" tIns="53451" rIns="106901" bIns="53451"/>
          <a:lstStyle/>
          <a:p>
            <a:pPr defTabSz="1050925"/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414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8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4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5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84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53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C4AC687-5CC0-4D38-8F9D-364B7FF07290}" type="slidenum">
              <a:rPr lang="en-US" altLang="ko-KR"/>
              <a:pPr algn="ctr"/>
              <a:t>17</a:t>
            </a:fld>
            <a:endParaRPr lang="en-US" altLang="ko-K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4/3 = epsilon_{i=0} (1/4)^I = 1/(1 – ¼) = 4/3 </a:t>
            </a:r>
          </a:p>
        </p:txBody>
      </p:sp>
    </p:spTree>
    <p:extLst>
      <p:ext uri="{BB962C8B-B14F-4D97-AF65-F5344CB8AC3E}">
        <p14:creationId xmlns:p14="http://schemas.microsoft.com/office/powerpoint/2010/main" val="117376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64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90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0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1F13BC13-3761-4DF6-A745-69FD9735BA6F}" type="slidenum">
              <a:rPr lang="en-US" altLang="ko-KR"/>
              <a:pPr algn="ctr"/>
              <a:t>21</a:t>
            </a:fld>
            <a:endParaRPr lang="en-US" altLang="ko-K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Less storage, but more resolution</a:t>
            </a:r>
          </a:p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more work – 4 texture fetches – still have to do size estimation</a:t>
            </a:r>
          </a:p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box filter</a:t>
            </a:r>
          </a:p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can see the results of isotropic filtering</a:t>
            </a:r>
          </a:p>
        </p:txBody>
      </p:sp>
    </p:spTree>
    <p:extLst>
      <p:ext uri="{BB962C8B-B14F-4D97-AF65-F5344CB8AC3E}">
        <p14:creationId xmlns:p14="http://schemas.microsoft.com/office/powerpoint/2010/main" val="274273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56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8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9C8534E-CFD4-47DD-BA4C-7ACF30CD1ADD}" type="slidenum">
              <a:rPr lang="en-US" altLang="ko-KR"/>
              <a:pPr algn="ctr"/>
              <a:t>23</a:t>
            </a:fld>
            <a:endParaRPr lang="en-US" altLang="ko-K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1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A979C36B-4514-4DEF-A008-E00DF1B42F1D}" type="slidenum">
              <a:rPr lang="en-US" altLang="ko-KR"/>
              <a:pPr algn="ctr"/>
              <a:t>24</a:t>
            </a:fld>
            <a:endParaRPr lang="en-US" altLang="ko-K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24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999F956-02F4-4AE4-A907-8308F8000D65}" type="slidenum">
              <a:rPr lang="en-US" altLang="ko-KR"/>
              <a:pPr algn="ctr"/>
              <a:t>25</a:t>
            </a:fld>
            <a:endParaRPr lang="en-US" altLang="ko-K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6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65480EB2-827B-4D4D-8557-667221556BA9}" type="slidenum">
              <a:rPr lang="en-US" altLang="ko-KR"/>
              <a:pPr algn="ctr"/>
              <a:t>26</a:t>
            </a:fld>
            <a:endParaRPr lang="en-US" altLang="ko-K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53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168EDDED-2672-4413-8E12-3C4E7150447E}" type="slidenum">
              <a:rPr lang="en-US" altLang="ko-KR"/>
              <a:pPr algn="ctr"/>
              <a:t>27</a:t>
            </a:fld>
            <a:endParaRPr lang="en-US" altLang="ko-K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3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FE54487-67BB-45B6-BFC8-719B6927AE40}" type="slidenum">
              <a:rPr lang="en-US" altLang="ko-KR"/>
              <a:pPr algn="ctr"/>
              <a:t>28</a:t>
            </a:fld>
            <a:endParaRPr lang="en-US" altLang="ko-K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42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60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23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Parameterize a line P(t) starting at P0(0, 0, 0) in the direction of (x, y, z)</a:t>
            </a:r>
            <a:endParaRPr lang="ko-KR" altLang="en-US" smtClean="0">
              <a:latin typeface="Arial" panose="020B0604020202020204" pitchFamily="34" charset="0"/>
            </a:endParaRPr>
          </a:p>
          <a:p>
            <a:r>
              <a:rPr lang="en-US" altLang="ko-KR" smtClean="0">
                <a:latin typeface="Arial" panose="020B0604020202020204" pitchFamily="34" charset="0"/>
              </a:rPr>
              <a:t>Let the right face to be x=1 plane. Then, the intersection point, (1, x’, y’) become (tx, ty, tz).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So, x’ = y/x, y’ = z/x, where x’ and y’ ranges between -1 and 1).</a:t>
            </a:r>
          </a:p>
          <a:p>
            <a:r>
              <a:rPr lang="en-US" altLang="ko-KR" smtClean="0">
                <a:latin typeface="Arial" panose="020B0604020202020204" pitchFamily="34" charset="0"/>
              </a:rPr>
              <a:t>After mapping them to (0, 1), we got the above equations.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24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220996F-502C-46AE-A231-7AC96335A865}" type="slidenum">
              <a:rPr lang="en-US" altLang="ko-KR"/>
              <a:pPr algn="ctr"/>
              <a:t>32</a:t>
            </a:fld>
            <a:endParaRPr lang="en-US" altLang="ko-K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Not completely accurate</a:t>
            </a:r>
          </a:p>
          <a:p>
            <a:pPr lvl="1"/>
            <a:endParaRPr lang="en-US" altLang="ko-KR" sz="2200" smtClean="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Assumes that all reflected rays begin from the same point and all objects in the scene are the same distance from that point </a:t>
            </a:r>
          </a:p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May not represent the “near field” very well</a:t>
            </a:r>
          </a:p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61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E6E761B-9457-4A3A-979F-99D094091C20}" type="slidenum">
              <a:rPr lang="en-US" altLang="ko-KR"/>
              <a:pPr algn="ctr"/>
              <a:t>33</a:t>
            </a:fld>
            <a:endParaRPr lang="en-US" altLang="ko-K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Not completely accurate</a:t>
            </a:r>
          </a:p>
          <a:p>
            <a:pPr lvl="1"/>
            <a:endParaRPr lang="en-US" altLang="ko-KR" sz="2200" smtClean="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Assumes that all reflected rays begin from the same point and all objects in the scene are the same distance from that point </a:t>
            </a:r>
          </a:p>
          <a:p>
            <a:pPr lvl="1"/>
            <a:r>
              <a:rPr lang="en-US" altLang="ko-KR" sz="2200" smtClean="0">
                <a:latin typeface="Arial" panose="020B0604020202020204" pitchFamily="34" charset="0"/>
                <a:ea typeface="굴림" panose="020B0600000101010101" pitchFamily="50" charset="-127"/>
              </a:rPr>
              <a:t>May not represent the “near field” very well</a:t>
            </a:r>
          </a:p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17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BBB7838D-E87E-41F5-B5AD-E6267D7F7659}" type="slidenum">
              <a:rPr lang="en-US" altLang="ko-KR"/>
              <a:pPr algn="ctr"/>
              <a:t>34</a:t>
            </a:fld>
            <a:endParaRPr lang="en-US" altLang="ko-K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38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884355D-71E0-4018-8E95-5353C36BB502}" type="slidenum">
              <a:rPr lang="en-US" altLang="ko-KR"/>
              <a:pPr algn="ctr"/>
              <a:t>35</a:t>
            </a:fld>
            <a:endParaRPr lang="en-US" altLang="ko-K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56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37FC610-72A9-4668-B811-68402FE5E31D}" type="slidenum">
              <a:rPr lang="en-US" altLang="ko-KR"/>
              <a:pPr algn="ctr"/>
              <a:t>36</a:t>
            </a:fld>
            <a:endParaRPr lang="en-US" altLang="ko-K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325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DDDB8095-9F6B-459F-AB28-A48847F3C3B0}" type="slidenum">
              <a:rPr lang="en-US" altLang="ko-KR"/>
              <a:pPr algn="ctr"/>
              <a:t>37</a:t>
            </a:fld>
            <a:endParaRPr lang="en-US" altLang="ko-K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28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8583AE5-DA25-4C1F-9300-CA41AA298BE0}" type="slidenum">
              <a:rPr lang="en-US" altLang="ko-KR"/>
              <a:pPr algn="ctr"/>
              <a:t>38</a:t>
            </a:fld>
            <a:endParaRPr lang="en-US" altLang="ko-K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23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41E80F70-6893-4A53-A4F4-A57E4D199BA3}" type="slidenum">
              <a:rPr lang="en-US" altLang="ko-KR"/>
              <a:pPr algn="ctr"/>
              <a:t>39</a:t>
            </a:fld>
            <a:endParaRPr lang="en-US" altLang="ko-K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5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C4A9DD31-9D4F-4B66-B26F-F7F827B2D5ED}" type="slidenum">
              <a:rPr lang="en-US" altLang="ko-KR"/>
              <a:pPr algn="ctr"/>
              <a:t>40</a:t>
            </a:fld>
            <a:endParaRPr lang="en-US" altLang="ko-K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77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E464FA6-C171-4521-B9AF-58BE6D71EA56}" type="slidenum">
              <a:rPr lang="en-US" altLang="ko-KR"/>
              <a:pPr algn="ctr"/>
              <a:t>41</a:t>
            </a:fld>
            <a:endParaRPr lang="en-US" altLang="ko-K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3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18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11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55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38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29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79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168EDDED-2672-4413-8E12-3C4E7150447E}" type="slidenum">
              <a:rPr lang="en-US" altLang="ko-KR"/>
              <a:pPr algn="ctr"/>
              <a:t>50</a:t>
            </a:fld>
            <a:endParaRPr lang="en-US" altLang="ko-K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481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2FE54487-67BB-45B6-BFC8-719B6927AE40}" type="slidenum">
              <a:rPr lang="en-US" altLang="ko-KR"/>
              <a:pPr algn="ctr"/>
              <a:t>51</a:t>
            </a:fld>
            <a:endParaRPr lang="en-US" altLang="ko-K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4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34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BFA9C9C1-4C74-4EB4-9FB5-D3EA1B2C1478}" type="slidenum">
              <a:rPr lang="en-US" altLang="ko-KR"/>
              <a:pPr algn="ctr"/>
              <a:t>7</a:t>
            </a:fld>
            <a:endParaRPr lang="en-US" altLang="ko-K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  <a:ea typeface="굴림" panose="020B0600000101010101" pitchFamily="50" charset="-127"/>
              </a:rPr>
              <a:t>How do we get repeat?</a:t>
            </a:r>
          </a:p>
        </p:txBody>
      </p:sp>
    </p:spTree>
    <p:extLst>
      <p:ext uri="{BB962C8B-B14F-4D97-AF65-F5344CB8AC3E}">
        <p14:creationId xmlns:p14="http://schemas.microsoft.com/office/powerpoint/2010/main" val="28650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5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8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5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86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8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046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16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250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7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82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11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3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3948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8564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b="0" smtClean="0">
                <a:ea typeface="굴림" panose="020B0600000101010101" pitchFamily="50" charset="-127"/>
              </a:rPr>
              <a:t> </a:t>
            </a:r>
            <a:fld id="{871AD9D2-A76D-40DA-BDD3-DEA71885DAA4}" type="slidenum">
              <a:rPr lang="en-US" altLang="ko-KR" sz="1400" b="0" smtClean="0"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b="0" smtClean="0">
              <a:ea typeface="굴림" panose="020B0600000101010101" pitchFamily="50" charset="-127"/>
            </a:endParaRPr>
          </a:p>
        </p:txBody>
      </p:sp>
      <p:pic>
        <p:nvPicPr>
          <p:cNvPr id="1029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6.e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McMillan\Courses\S05_Comp236\Lecture16\TextureSimple.ex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file:///C:\McMillan\Courses\S05_Comp236\Lecture16\ProjectiveTexture.ex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0.wmf"/><Relationship Id="rId3" Type="http://schemas.openxmlformats.org/officeDocument/2006/relationships/notesSlide" Target="../notesSlides/notesSlide43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6.emf"/><Relationship Id="rId22" Type="http://schemas.openxmlformats.org/officeDocument/2006/relationships/image" Target="../media/image2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McMillan\Courses\S05_Comp236\Lecture15\TMaps.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CS380: Computer Graphics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Texture Mapping</a:t>
            </a:r>
          </a:p>
        </p:txBody>
      </p:sp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6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9"/>
          <p:cNvSpPr txBox="1">
            <a:spLocks noChangeArrowheads="1"/>
          </p:cNvSpPr>
          <p:nvPr/>
        </p:nvSpPr>
        <p:spPr bwMode="auto">
          <a:xfrm>
            <a:off x="1549400" y="4968875"/>
            <a:ext cx="5421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http://sglab.kaist.ac.kr/~sungeui/CG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432"/>
          <p:cNvSpPr>
            <a:spLocks/>
          </p:cNvSpPr>
          <p:nvPr/>
        </p:nvSpPr>
        <p:spPr bwMode="auto">
          <a:xfrm>
            <a:off x="5486400" y="3268663"/>
            <a:ext cx="1828800" cy="1828800"/>
          </a:xfrm>
          <a:custGeom>
            <a:avLst/>
            <a:gdLst>
              <a:gd name="T0" fmla="*/ 2147483646 w 480"/>
              <a:gd name="T1" fmla="*/ 0 h 480"/>
              <a:gd name="T2" fmla="*/ 2147483646 w 480"/>
              <a:gd name="T3" fmla="*/ 2147483646 h 480"/>
              <a:gd name="T4" fmla="*/ 2147483646 w 480"/>
              <a:gd name="T5" fmla="*/ 2147483646 h 480"/>
              <a:gd name="T6" fmla="*/ 0 w 480"/>
              <a:gd name="T7" fmla="*/ 2147483646 h 480"/>
              <a:gd name="T8" fmla="*/ 2147483646 w 48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480"/>
              <a:gd name="T17" fmla="*/ 480 w 480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480">
                <a:moveTo>
                  <a:pt x="144" y="0"/>
                </a:moveTo>
                <a:lnTo>
                  <a:pt x="480" y="192"/>
                </a:lnTo>
                <a:lnTo>
                  <a:pt x="144" y="480"/>
                </a:lnTo>
                <a:lnTo>
                  <a:pt x="0" y="336"/>
                </a:lnTo>
                <a:lnTo>
                  <a:pt x="144" y="0"/>
                </a:lnTo>
                <a:close/>
              </a:path>
            </a:pathLst>
          </a:custGeom>
          <a:solidFill>
            <a:srgbClr val="B2B2B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Sampling Density Mismatch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Sampling density in texture space rarely matches the sample density of the texture itself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865313" y="5543550"/>
            <a:ext cx="2371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Oversampling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(Magnification)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5314950" y="5543550"/>
            <a:ext cx="2424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Undersampling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(Minification)</a:t>
            </a:r>
          </a:p>
        </p:txBody>
      </p:sp>
      <p:grpSp>
        <p:nvGrpSpPr>
          <p:cNvPr id="21511" name="Group 366"/>
          <p:cNvGrpSpPr>
            <a:grpSpLocks/>
          </p:cNvGrpSpPr>
          <p:nvPr/>
        </p:nvGrpSpPr>
        <p:grpSpPr bwMode="auto">
          <a:xfrm>
            <a:off x="1447800" y="2659063"/>
            <a:ext cx="2819400" cy="2819400"/>
            <a:chOff x="912" y="1632"/>
            <a:chExt cx="1421" cy="1421"/>
          </a:xfrm>
        </p:grpSpPr>
        <p:sp>
          <p:nvSpPr>
            <p:cNvPr id="21578" name="Rectangle 265"/>
            <p:cNvSpPr>
              <a:spLocks noChangeArrowheads="1"/>
            </p:cNvSpPr>
            <p:nvPr/>
          </p:nvSpPr>
          <p:spPr bwMode="auto">
            <a:xfrm>
              <a:off x="912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9" name="Rectangle 266"/>
            <p:cNvSpPr>
              <a:spLocks noChangeArrowheads="1"/>
            </p:cNvSpPr>
            <p:nvPr/>
          </p:nvSpPr>
          <p:spPr bwMode="auto">
            <a:xfrm>
              <a:off x="1090" y="163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0" name="Rectangle 267"/>
            <p:cNvSpPr>
              <a:spLocks noChangeArrowheads="1"/>
            </p:cNvSpPr>
            <p:nvPr/>
          </p:nvSpPr>
          <p:spPr bwMode="auto">
            <a:xfrm>
              <a:off x="1267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1" name="Rectangle 268"/>
            <p:cNvSpPr>
              <a:spLocks noChangeArrowheads="1"/>
            </p:cNvSpPr>
            <p:nvPr/>
          </p:nvSpPr>
          <p:spPr bwMode="auto">
            <a:xfrm>
              <a:off x="1445" y="163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2" name="Rectangle 269"/>
            <p:cNvSpPr>
              <a:spLocks noChangeArrowheads="1"/>
            </p:cNvSpPr>
            <p:nvPr/>
          </p:nvSpPr>
          <p:spPr bwMode="auto">
            <a:xfrm>
              <a:off x="1622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3" name="Rectangle 270"/>
            <p:cNvSpPr>
              <a:spLocks noChangeArrowheads="1"/>
            </p:cNvSpPr>
            <p:nvPr/>
          </p:nvSpPr>
          <p:spPr bwMode="auto">
            <a:xfrm>
              <a:off x="1800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4" name="Rectangle 271"/>
            <p:cNvSpPr>
              <a:spLocks noChangeArrowheads="1"/>
            </p:cNvSpPr>
            <p:nvPr/>
          </p:nvSpPr>
          <p:spPr bwMode="auto">
            <a:xfrm>
              <a:off x="1978" y="163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5" name="Rectangle 272"/>
            <p:cNvSpPr>
              <a:spLocks noChangeArrowheads="1"/>
            </p:cNvSpPr>
            <p:nvPr/>
          </p:nvSpPr>
          <p:spPr bwMode="auto">
            <a:xfrm>
              <a:off x="2155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6" name="Rectangle 275"/>
            <p:cNvSpPr>
              <a:spLocks noChangeArrowheads="1"/>
            </p:cNvSpPr>
            <p:nvPr/>
          </p:nvSpPr>
          <p:spPr bwMode="auto">
            <a:xfrm>
              <a:off x="912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7" name="Rectangle 276"/>
            <p:cNvSpPr>
              <a:spLocks noChangeArrowheads="1"/>
            </p:cNvSpPr>
            <p:nvPr/>
          </p:nvSpPr>
          <p:spPr bwMode="auto">
            <a:xfrm>
              <a:off x="1090" y="1810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8" name="Rectangle 277"/>
            <p:cNvSpPr>
              <a:spLocks noChangeArrowheads="1"/>
            </p:cNvSpPr>
            <p:nvPr/>
          </p:nvSpPr>
          <p:spPr bwMode="auto">
            <a:xfrm>
              <a:off x="1267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89" name="Rectangle 278"/>
            <p:cNvSpPr>
              <a:spLocks noChangeArrowheads="1"/>
            </p:cNvSpPr>
            <p:nvPr/>
          </p:nvSpPr>
          <p:spPr bwMode="auto">
            <a:xfrm>
              <a:off x="1445" y="1810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0" name="Rectangle 279"/>
            <p:cNvSpPr>
              <a:spLocks noChangeArrowheads="1"/>
            </p:cNvSpPr>
            <p:nvPr/>
          </p:nvSpPr>
          <p:spPr bwMode="auto">
            <a:xfrm>
              <a:off x="1622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1" name="Rectangle 280"/>
            <p:cNvSpPr>
              <a:spLocks noChangeArrowheads="1"/>
            </p:cNvSpPr>
            <p:nvPr/>
          </p:nvSpPr>
          <p:spPr bwMode="auto">
            <a:xfrm>
              <a:off x="1800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2" name="Rectangle 281"/>
            <p:cNvSpPr>
              <a:spLocks noChangeArrowheads="1"/>
            </p:cNvSpPr>
            <p:nvPr/>
          </p:nvSpPr>
          <p:spPr bwMode="auto">
            <a:xfrm>
              <a:off x="1978" y="1810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3" name="Rectangle 282"/>
            <p:cNvSpPr>
              <a:spLocks noChangeArrowheads="1"/>
            </p:cNvSpPr>
            <p:nvPr/>
          </p:nvSpPr>
          <p:spPr bwMode="auto">
            <a:xfrm>
              <a:off x="2155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4" name="Rectangle 285"/>
            <p:cNvSpPr>
              <a:spLocks noChangeArrowheads="1"/>
            </p:cNvSpPr>
            <p:nvPr/>
          </p:nvSpPr>
          <p:spPr bwMode="auto">
            <a:xfrm>
              <a:off x="912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5" name="Rectangle 286"/>
            <p:cNvSpPr>
              <a:spLocks noChangeArrowheads="1"/>
            </p:cNvSpPr>
            <p:nvPr/>
          </p:nvSpPr>
          <p:spPr bwMode="auto">
            <a:xfrm>
              <a:off x="1090" y="1987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6" name="Rectangle 287"/>
            <p:cNvSpPr>
              <a:spLocks noChangeArrowheads="1"/>
            </p:cNvSpPr>
            <p:nvPr/>
          </p:nvSpPr>
          <p:spPr bwMode="auto">
            <a:xfrm>
              <a:off x="1267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7" name="Rectangle 288"/>
            <p:cNvSpPr>
              <a:spLocks noChangeArrowheads="1"/>
            </p:cNvSpPr>
            <p:nvPr/>
          </p:nvSpPr>
          <p:spPr bwMode="auto">
            <a:xfrm>
              <a:off x="1445" y="1987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8" name="Rectangle 289"/>
            <p:cNvSpPr>
              <a:spLocks noChangeArrowheads="1"/>
            </p:cNvSpPr>
            <p:nvPr/>
          </p:nvSpPr>
          <p:spPr bwMode="auto">
            <a:xfrm>
              <a:off x="1622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99" name="Rectangle 290"/>
            <p:cNvSpPr>
              <a:spLocks noChangeArrowheads="1"/>
            </p:cNvSpPr>
            <p:nvPr/>
          </p:nvSpPr>
          <p:spPr bwMode="auto">
            <a:xfrm>
              <a:off x="1800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0" name="Rectangle 291"/>
            <p:cNvSpPr>
              <a:spLocks noChangeArrowheads="1"/>
            </p:cNvSpPr>
            <p:nvPr/>
          </p:nvSpPr>
          <p:spPr bwMode="auto">
            <a:xfrm>
              <a:off x="1978" y="1987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1" name="Rectangle 292"/>
            <p:cNvSpPr>
              <a:spLocks noChangeArrowheads="1"/>
            </p:cNvSpPr>
            <p:nvPr/>
          </p:nvSpPr>
          <p:spPr bwMode="auto">
            <a:xfrm>
              <a:off x="2155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2" name="Rectangle 295"/>
            <p:cNvSpPr>
              <a:spLocks noChangeArrowheads="1"/>
            </p:cNvSpPr>
            <p:nvPr/>
          </p:nvSpPr>
          <p:spPr bwMode="auto">
            <a:xfrm>
              <a:off x="912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3" name="Rectangle 296"/>
            <p:cNvSpPr>
              <a:spLocks noChangeArrowheads="1"/>
            </p:cNvSpPr>
            <p:nvPr/>
          </p:nvSpPr>
          <p:spPr bwMode="auto">
            <a:xfrm>
              <a:off x="1090" y="2165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4" name="Rectangle 297"/>
            <p:cNvSpPr>
              <a:spLocks noChangeArrowheads="1"/>
            </p:cNvSpPr>
            <p:nvPr/>
          </p:nvSpPr>
          <p:spPr bwMode="auto">
            <a:xfrm>
              <a:off x="1267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5" name="Rectangle 298"/>
            <p:cNvSpPr>
              <a:spLocks noChangeArrowheads="1"/>
            </p:cNvSpPr>
            <p:nvPr/>
          </p:nvSpPr>
          <p:spPr bwMode="auto">
            <a:xfrm>
              <a:off x="1445" y="2165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6" name="Rectangle 299"/>
            <p:cNvSpPr>
              <a:spLocks noChangeArrowheads="1"/>
            </p:cNvSpPr>
            <p:nvPr/>
          </p:nvSpPr>
          <p:spPr bwMode="auto">
            <a:xfrm>
              <a:off x="1622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7" name="Rectangle 300"/>
            <p:cNvSpPr>
              <a:spLocks noChangeArrowheads="1"/>
            </p:cNvSpPr>
            <p:nvPr/>
          </p:nvSpPr>
          <p:spPr bwMode="auto">
            <a:xfrm>
              <a:off x="1800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8" name="Rectangle 301"/>
            <p:cNvSpPr>
              <a:spLocks noChangeArrowheads="1"/>
            </p:cNvSpPr>
            <p:nvPr/>
          </p:nvSpPr>
          <p:spPr bwMode="auto">
            <a:xfrm>
              <a:off x="1978" y="2165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09" name="Rectangle 302"/>
            <p:cNvSpPr>
              <a:spLocks noChangeArrowheads="1"/>
            </p:cNvSpPr>
            <p:nvPr/>
          </p:nvSpPr>
          <p:spPr bwMode="auto">
            <a:xfrm>
              <a:off x="2155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0" name="Rectangle 305"/>
            <p:cNvSpPr>
              <a:spLocks noChangeArrowheads="1"/>
            </p:cNvSpPr>
            <p:nvPr/>
          </p:nvSpPr>
          <p:spPr bwMode="auto">
            <a:xfrm>
              <a:off x="912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1" name="Rectangle 306"/>
            <p:cNvSpPr>
              <a:spLocks noChangeArrowheads="1"/>
            </p:cNvSpPr>
            <p:nvPr/>
          </p:nvSpPr>
          <p:spPr bwMode="auto">
            <a:xfrm>
              <a:off x="1090" y="234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2" name="Rectangle 307"/>
            <p:cNvSpPr>
              <a:spLocks noChangeArrowheads="1"/>
            </p:cNvSpPr>
            <p:nvPr/>
          </p:nvSpPr>
          <p:spPr bwMode="auto">
            <a:xfrm>
              <a:off x="1267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3" name="Rectangle 308"/>
            <p:cNvSpPr>
              <a:spLocks noChangeArrowheads="1"/>
            </p:cNvSpPr>
            <p:nvPr/>
          </p:nvSpPr>
          <p:spPr bwMode="auto">
            <a:xfrm>
              <a:off x="1445" y="234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4" name="Rectangle 309"/>
            <p:cNvSpPr>
              <a:spLocks noChangeArrowheads="1"/>
            </p:cNvSpPr>
            <p:nvPr/>
          </p:nvSpPr>
          <p:spPr bwMode="auto">
            <a:xfrm>
              <a:off x="1622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5" name="Rectangle 310"/>
            <p:cNvSpPr>
              <a:spLocks noChangeArrowheads="1"/>
            </p:cNvSpPr>
            <p:nvPr/>
          </p:nvSpPr>
          <p:spPr bwMode="auto">
            <a:xfrm>
              <a:off x="1800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6" name="Rectangle 311"/>
            <p:cNvSpPr>
              <a:spLocks noChangeArrowheads="1"/>
            </p:cNvSpPr>
            <p:nvPr/>
          </p:nvSpPr>
          <p:spPr bwMode="auto">
            <a:xfrm>
              <a:off x="1978" y="234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7" name="Rectangle 312"/>
            <p:cNvSpPr>
              <a:spLocks noChangeArrowheads="1"/>
            </p:cNvSpPr>
            <p:nvPr/>
          </p:nvSpPr>
          <p:spPr bwMode="auto">
            <a:xfrm>
              <a:off x="2155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8" name="Rectangle 315"/>
            <p:cNvSpPr>
              <a:spLocks noChangeArrowheads="1"/>
            </p:cNvSpPr>
            <p:nvPr/>
          </p:nvSpPr>
          <p:spPr bwMode="auto">
            <a:xfrm>
              <a:off x="912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19" name="Rectangle 316"/>
            <p:cNvSpPr>
              <a:spLocks noChangeArrowheads="1"/>
            </p:cNvSpPr>
            <p:nvPr/>
          </p:nvSpPr>
          <p:spPr bwMode="auto">
            <a:xfrm>
              <a:off x="1090" y="2520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0" name="Rectangle 317"/>
            <p:cNvSpPr>
              <a:spLocks noChangeArrowheads="1"/>
            </p:cNvSpPr>
            <p:nvPr/>
          </p:nvSpPr>
          <p:spPr bwMode="auto">
            <a:xfrm>
              <a:off x="1267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1" name="Rectangle 318"/>
            <p:cNvSpPr>
              <a:spLocks noChangeArrowheads="1"/>
            </p:cNvSpPr>
            <p:nvPr/>
          </p:nvSpPr>
          <p:spPr bwMode="auto">
            <a:xfrm>
              <a:off x="1445" y="2520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2" name="Rectangle 319"/>
            <p:cNvSpPr>
              <a:spLocks noChangeArrowheads="1"/>
            </p:cNvSpPr>
            <p:nvPr/>
          </p:nvSpPr>
          <p:spPr bwMode="auto">
            <a:xfrm>
              <a:off x="1622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3" name="Rectangle 320"/>
            <p:cNvSpPr>
              <a:spLocks noChangeArrowheads="1"/>
            </p:cNvSpPr>
            <p:nvPr/>
          </p:nvSpPr>
          <p:spPr bwMode="auto">
            <a:xfrm>
              <a:off x="1800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4" name="Rectangle 321"/>
            <p:cNvSpPr>
              <a:spLocks noChangeArrowheads="1"/>
            </p:cNvSpPr>
            <p:nvPr/>
          </p:nvSpPr>
          <p:spPr bwMode="auto">
            <a:xfrm>
              <a:off x="1978" y="2520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5" name="Rectangle 322"/>
            <p:cNvSpPr>
              <a:spLocks noChangeArrowheads="1"/>
            </p:cNvSpPr>
            <p:nvPr/>
          </p:nvSpPr>
          <p:spPr bwMode="auto">
            <a:xfrm>
              <a:off x="2155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6" name="Rectangle 325"/>
            <p:cNvSpPr>
              <a:spLocks noChangeArrowheads="1"/>
            </p:cNvSpPr>
            <p:nvPr/>
          </p:nvSpPr>
          <p:spPr bwMode="auto">
            <a:xfrm>
              <a:off x="912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7" name="Rectangle 326"/>
            <p:cNvSpPr>
              <a:spLocks noChangeArrowheads="1"/>
            </p:cNvSpPr>
            <p:nvPr/>
          </p:nvSpPr>
          <p:spPr bwMode="auto">
            <a:xfrm>
              <a:off x="1090" y="2698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8" name="Rectangle 327"/>
            <p:cNvSpPr>
              <a:spLocks noChangeArrowheads="1"/>
            </p:cNvSpPr>
            <p:nvPr/>
          </p:nvSpPr>
          <p:spPr bwMode="auto">
            <a:xfrm>
              <a:off x="1267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29" name="Rectangle 328"/>
            <p:cNvSpPr>
              <a:spLocks noChangeArrowheads="1"/>
            </p:cNvSpPr>
            <p:nvPr/>
          </p:nvSpPr>
          <p:spPr bwMode="auto">
            <a:xfrm>
              <a:off x="1445" y="2698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0" name="Rectangle 329"/>
            <p:cNvSpPr>
              <a:spLocks noChangeArrowheads="1"/>
            </p:cNvSpPr>
            <p:nvPr/>
          </p:nvSpPr>
          <p:spPr bwMode="auto">
            <a:xfrm>
              <a:off x="1622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1" name="Rectangle 330"/>
            <p:cNvSpPr>
              <a:spLocks noChangeArrowheads="1"/>
            </p:cNvSpPr>
            <p:nvPr/>
          </p:nvSpPr>
          <p:spPr bwMode="auto">
            <a:xfrm>
              <a:off x="1800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2" name="Rectangle 331"/>
            <p:cNvSpPr>
              <a:spLocks noChangeArrowheads="1"/>
            </p:cNvSpPr>
            <p:nvPr/>
          </p:nvSpPr>
          <p:spPr bwMode="auto">
            <a:xfrm>
              <a:off x="1978" y="2698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3" name="Rectangle 332"/>
            <p:cNvSpPr>
              <a:spLocks noChangeArrowheads="1"/>
            </p:cNvSpPr>
            <p:nvPr/>
          </p:nvSpPr>
          <p:spPr bwMode="auto">
            <a:xfrm>
              <a:off x="2155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4" name="Rectangle 335"/>
            <p:cNvSpPr>
              <a:spLocks noChangeArrowheads="1"/>
            </p:cNvSpPr>
            <p:nvPr/>
          </p:nvSpPr>
          <p:spPr bwMode="auto">
            <a:xfrm>
              <a:off x="912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5" name="Rectangle 336"/>
            <p:cNvSpPr>
              <a:spLocks noChangeArrowheads="1"/>
            </p:cNvSpPr>
            <p:nvPr/>
          </p:nvSpPr>
          <p:spPr bwMode="auto">
            <a:xfrm>
              <a:off x="1090" y="2875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6" name="Rectangle 337"/>
            <p:cNvSpPr>
              <a:spLocks noChangeArrowheads="1"/>
            </p:cNvSpPr>
            <p:nvPr/>
          </p:nvSpPr>
          <p:spPr bwMode="auto">
            <a:xfrm>
              <a:off x="1267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7" name="Rectangle 338"/>
            <p:cNvSpPr>
              <a:spLocks noChangeArrowheads="1"/>
            </p:cNvSpPr>
            <p:nvPr/>
          </p:nvSpPr>
          <p:spPr bwMode="auto">
            <a:xfrm>
              <a:off x="1445" y="2875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8" name="Rectangle 339"/>
            <p:cNvSpPr>
              <a:spLocks noChangeArrowheads="1"/>
            </p:cNvSpPr>
            <p:nvPr/>
          </p:nvSpPr>
          <p:spPr bwMode="auto">
            <a:xfrm>
              <a:off x="1622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39" name="Rectangle 340"/>
            <p:cNvSpPr>
              <a:spLocks noChangeArrowheads="1"/>
            </p:cNvSpPr>
            <p:nvPr/>
          </p:nvSpPr>
          <p:spPr bwMode="auto">
            <a:xfrm>
              <a:off x="1800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40" name="Rectangle 341"/>
            <p:cNvSpPr>
              <a:spLocks noChangeArrowheads="1"/>
            </p:cNvSpPr>
            <p:nvPr/>
          </p:nvSpPr>
          <p:spPr bwMode="auto">
            <a:xfrm>
              <a:off x="1978" y="2875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641" name="Rectangle 342"/>
            <p:cNvSpPr>
              <a:spLocks noChangeArrowheads="1"/>
            </p:cNvSpPr>
            <p:nvPr/>
          </p:nvSpPr>
          <p:spPr bwMode="auto">
            <a:xfrm>
              <a:off x="2155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grpSp>
        <p:nvGrpSpPr>
          <p:cNvPr id="21512" name="Group 367"/>
          <p:cNvGrpSpPr>
            <a:grpSpLocks/>
          </p:cNvGrpSpPr>
          <p:nvPr/>
        </p:nvGrpSpPr>
        <p:grpSpPr bwMode="auto">
          <a:xfrm>
            <a:off x="4953000" y="2659063"/>
            <a:ext cx="2819400" cy="2819400"/>
            <a:chOff x="912" y="1632"/>
            <a:chExt cx="1421" cy="1421"/>
          </a:xfrm>
        </p:grpSpPr>
        <p:sp>
          <p:nvSpPr>
            <p:cNvPr id="21514" name="Rectangle 368"/>
            <p:cNvSpPr>
              <a:spLocks noChangeArrowheads="1"/>
            </p:cNvSpPr>
            <p:nvPr/>
          </p:nvSpPr>
          <p:spPr bwMode="auto">
            <a:xfrm>
              <a:off x="912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5" name="Rectangle 369"/>
            <p:cNvSpPr>
              <a:spLocks noChangeArrowheads="1"/>
            </p:cNvSpPr>
            <p:nvPr/>
          </p:nvSpPr>
          <p:spPr bwMode="auto">
            <a:xfrm>
              <a:off x="1090" y="163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6" name="Rectangle 370"/>
            <p:cNvSpPr>
              <a:spLocks noChangeArrowheads="1"/>
            </p:cNvSpPr>
            <p:nvPr/>
          </p:nvSpPr>
          <p:spPr bwMode="auto">
            <a:xfrm>
              <a:off x="1267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7" name="Rectangle 371"/>
            <p:cNvSpPr>
              <a:spLocks noChangeArrowheads="1"/>
            </p:cNvSpPr>
            <p:nvPr/>
          </p:nvSpPr>
          <p:spPr bwMode="auto">
            <a:xfrm>
              <a:off x="1445" y="163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8" name="Rectangle 372"/>
            <p:cNvSpPr>
              <a:spLocks noChangeArrowheads="1"/>
            </p:cNvSpPr>
            <p:nvPr/>
          </p:nvSpPr>
          <p:spPr bwMode="auto">
            <a:xfrm>
              <a:off x="1622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19" name="Rectangle 373"/>
            <p:cNvSpPr>
              <a:spLocks noChangeArrowheads="1"/>
            </p:cNvSpPr>
            <p:nvPr/>
          </p:nvSpPr>
          <p:spPr bwMode="auto">
            <a:xfrm>
              <a:off x="1800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0" name="Rectangle 374"/>
            <p:cNvSpPr>
              <a:spLocks noChangeArrowheads="1"/>
            </p:cNvSpPr>
            <p:nvPr/>
          </p:nvSpPr>
          <p:spPr bwMode="auto">
            <a:xfrm>
              <a:off x="1978" y="163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1" name="Rectangle 375"/>
            <p:cNvSpPr>
              <a:spLocks noChangeArrowheads="1"/>
            </p:cNvSpPr>
            <p:nvPr/>
          </p:nvSpPr>
          <p:spPr bwMode="auto">
            <a:xfrm>
              <a:off x="2155" y="163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2" name="Rectangle 376"/>
            <p:cNvSpPr>
              <a:spLocks noChangeArrowheads="1"/>
            </p:cNvSpPr>
            <p:nvPr/>
          </p:nvSpPr>
          <p:spPr bwMode="auto">
            <a:xfrm>
              <a:off x="912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3" name="Rectangle 377"/>
            <p:cNvSpPr>
              <a:spLocks noChangeArrowheads="1"/>
            </p:cNvSpPr>
            <p:nvPr/>
          </p:nvSpPr>
          <p:spPr bwMode="auto">
            <a:xfrm>
              <a:off x="1090" y="1810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4" name="Rectangle 378"/>
            <p:cNvSpPr>
              <a:spLocks noChangeArrowheads="1"/>
            </p:cNvSpPr>
            <p:nvPr/>
          </p:nvSpPr>
          <p:spPr bwMode="auto">
            <a:xfrm>
              <a:off x="1267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5" name="Rectangle 379"/>
            <p:cNvSpPr>
              <a:spLocks noChangeArrowheads="1"/>
            </p:cNvSpPr>
            <p:nvPr/>
          </p:nvSpPr>
          <p:spPr bwMode="auto">
            <a:xfrm>
              <a:off x="1445" y="1810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6" name="Rectangle 380"/>
            <p:cNvSpPr>
              <a:spLocks noChangeArrowheads="1"/>
            </p:cNvSpPr>
            <p:nvPr/>
          </p:nvSpPr>
          <p:spPr bwMode="auto">
            <a:xfrm>
              <a:off x="1622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7" name="Rectangle 381"/>
            <p:cNvSpPr>
              <a:spLocks noChangeArrowheads="1"/>
            </p:cNvSpPr>
            <p:nvPr/>
          </p:nvSpPr>
          <p:spPr bwMode="auto">
            <a:xfrm>
              <a:off x="1800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8" name="Rectangle 382"/>
            <p:cNvSpPr>
              <a:spLocks noChangeArrowheads="1"/>
            </p:cNvSpPr>
            <p:nvPr/>
          </p:nvSpPr>
          <p:spPr bwMode="auto">
            <a:xfrm>
              <a:off x="1978" y="1810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29" name="Rectangle 383"/>
            <p:cNvSpPr>
              <a:spLocks noChangeArrowheads="1"/>
            </p:cNvSpPr>
            <p:nvPr/>
          </p:nvSpPr>
          <p:spPr bwMode="auto">
            <a:xfrm>
              <a:off x="2155" y="1810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0" name="Rectangle 384"/>
            <p:cNvSpPr>
              <a:spLocks noChangeArrowheads="1"/>
            </p:cNvSpPr>
            <p:nvPr/>
          </p:nvSpPr>
          <p:spPr bwMode="auto">
            <a:xfrm>
              <a:off x="912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1" name="Rectangle 385"/>
            <p:cNvSpPr>
              <a:spLocks noChangeArrowheads="1"/>
            </p:cNvSpPr>
            <p:nvPr/>
          </p:nvSpPr>
          <p:spPr bwMode="auto">
            <a:xfrm>
              <a:off x="1090" y="1987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2" name="Rectangle 386"/>
            <p:cNvSpPr>
              <a:spLocks noChangeArrowheads="1"/>
            </p:cNvSpPr>
            <p:nvPr/>
          </p:nvSpPr>
          <p:spPr bwMode="auto">
            <a:xfrm>
              <a:off x="1267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3" name="Rectangle 387"/>
            <p:cNvSpPr>
              <a:spLocks noChangeArrowheads="1"/>
            </p:cNvSpPr>
            <p:nvPr/>
          </p:nvSpPr>
          <p:spPr bwMode="auto">
            <a:xfrm>
              <a:off x="1445" y="1987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4" name="Rectangle 388"/>
            <p:cNvSpPr>
              <a:spLocks noChangeArrowheads="1"/>
            </p:cNvSpPr>
            <p:nvPr/>
          </p:nvSpPr>
          <p:spPr bwMode="auto">
            <a:xfrm>
              <a:off x="1622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5" name="Rectangle 389"/>
            <p:cNvSpPr>
              <a:spLocks noChangeArrowheads="1"/>
            </p:cNvSpPr>
            <p:nvPr/>
          </p:nvSpPr>
          <p:spPr bwMode="auto">
            <a:xfrm>
              <a:off x="1800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6" name="Rectangle 390"/>
            <p:cNvSpPr>
              <a:spLocks noChangeArrowheads="1"/>
            </p:cNvSpPr>
            <p:nvPr/>
          </p:nvSpPr>
          <p:spPr bwMode="auto">
            <a:xfrm>
              <a:off x="1978" y="1987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7" name="Rectangle 391"/>
            <p:cNvSpPr>
              <a:spLocks noChangeArrowheads="1"/>
            </p:cNvSpPr>
            <p:nvPr/>
          </p:nvSpPr>
          <p:spPr bwMode="auto">
            <a:xfrm>
              <a:off x="2155" y="1987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8" name="Rectangle 392"/>
            <p:cNvSpPr>
              <a:spLocks noChangeArrowheads="1"/>
            </p:cNvSpPr>
            <p:nvPr/>
          </p:nvSpPr>
          <p:spPr bwMode="auto">
            <a:xfrm>
              <a:off x="912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39" name="Rectangle 393"/>
            <p:cNvSpPr>
              <a:spLocks noChangeArrowheads="1"/>
            </p:cNvSpPr>
            <p:nvPr/>
          </p:nvSpPr>
          <p:spPr bwMode="auto">
            <a:xfrm>
              <a:off x="1090" y="2165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0" name="Rectangle 394"/>
            <p:cNvSpPr>
              <a:spLocks noChangeArrowheads="1"/>
            </p:cNvSpPr>
            <p:nvPr/>
          </p:nvSpPr>
          <p:spPr bwMode="auto">
            <a:xfrm>
              <a:off x="1267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1" name="Rectangle 395"/>
            <p:cNvSpPr>
              <a:spLocks noChangeArrowheads="1"/>
            </p:cNvSpPr>
            <p:nvPr/>
          </p:nvSpPr>
          <p:spPr bwMode="auto">
            <a:xfrm>
              <a:off x="1445" y="2165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2" name="Rectangle 396"/>
            <p:cNvSpPr>
              <a:spLocks noChangeArrowheads="1"/>
            </p:cNvSpPr>
            <p:nvPr/>
          </p:nvSpPr>
          <p:spPr bwMode="auto">
            <a:xfrm>
              <a:off x="1622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3" name="Rectangle 397"/>
            <p:cNvSpPr>
              <a:spLocks noChangeArrowheads="1"/>
            </p:cNvSpPr>
            <p:nvPr/>
          </p:nvSpPr>
          <p:spPr bwMode="auto">
            <a:xfrm>
              <a:off x="1800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4" name="Rectangle 398"/>
            <p:cNvSpPr>
              <a:spLocks noChangeArrowheads="1"/>
            </p:cNvSpPr>
            <p:nvPr/>
          </p:nvSpPr>
          <p:spPr bwMode="auto">
            <a:xfrm>
              <a:off x="1978" y="2165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5" name="Rectangle 399"/>
            <p:cNvSpPr>
              <a:spLocks noChangeArrowheads="1"/>
            </p:cNvSpPr>
            <p:nvPr/>
          </p:nvSpPr>
          <p:spPr bwMode="auto">
            <a:xfrm>
              <a:off x="2155" y="2165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6" name="Rectangle 400"/>
            <p:cNvSpPr>
              <a:spLocks noChangeArrowheads="1"/>
            </p:cNvSpPr>
            <p:nvPr/>
          </p:nvSpPr>
          <p:spPr bwMode="auto">
            <a:xfrm>
              <a:off x="912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7" name="Rectangle 401"/>
            <p:cNvSpPr>
              <a:spLocks noChangeArrowheads="1"/>
            </p:cNvSpPr>
            <p:nvPr/>
          </p:nvSpPr>
          <p:spPr bwMode="auto">
            <a:xfrm>
              <a:off x="1090" y="234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8" name="Rectangle 402"/>
            <p:cNvSpPr>
              <a:spLocks noChangeArrowheads="1"/>
            </p:cNvSpPr>
            <p:nvPr/>
          </p:nvSpPr>
          <p:spPr bwMode="auto">
            <a:xfrm>
              <a:off x="1267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49" name="Rectangle 403"/>
            <p:cNvSpPr>
              <a:spLocks noChangeArrowheads="1"/>
            </p:cNvSpPr>
            <p:nvPr/>
          </p:nvSpPr>
          <p:spPr bwMode="auto">
            <a:xfrm>
              <a:off x="1445" y="234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0" name="Rectangle 404"/>
            <p:cNvSpPr>
              <a:spLocks noChangeArrowheads="1"/>
            </p:cNvSpPr>
            <p:nvPr/>
          </p:nvSpPr>
          <p:spPr bwMode="auto">
            <a:xfrm>
              <a:off x="1622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1" name="Rectangle 405"/>
            <p:cNvSpPr>
              <a:spLocks noChangeArrowheads="1"/>
            </p:cNvSpPr>
            <p:nvPr/>
          </p:nvSpPr>
          <p:spPr bwMode="auto">
            <a:xfrm>
              <a:off x="1800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2" name="Rectangle 406"/>
            <p:cNvSpPr>
              <a:spLocks noChangeArrowheads="1"/>
            </p:cNvSpPr>
            <p:nvPr/>
          </p:nvSpPr>
          <p:spPr bwMode="auto">
            <a:xfrm>
              <a:off x="1978" y="2342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3" name="Rectangle 407"/>
            <p:cNvSpPr>
              <a:spLocks noChangeArrowheads="1"/>
            </p:cNvSpPr>
            <p:nvPr/>
          </p:nvSpPr>
          <p:spPr bwMode="auto">
            <a:xfrm>
              <a:off x="2155" y="2342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4" name="Rectangle 408"/>
            <p:cNvSpPr>
              <a:spLocks noChangeArrowheads="1"/>
            </p:cNvSpPr>
            <p:nvPr/>
          </p:nvSpPr>
          <p:spPr bwMode="auto">
            <a:xfrm>
              <a:off x="912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5" name="Rectangle 409"/>
            <p:cNvSpPr>
              <a:spLocks noChangeArrowheads="1"/>
            </p:cNvSpPr>
            <p:nvPr/>
          </p:nvSpPr>
          <p:spPr bwMode="auto">
            <a:xfrm>
              <a:off x="1090" y="2520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6" name="Rectangle 410"/>
            <p:cNvSpPr>
              <a:spLocks noChangeArrowheads="1"/>
            </p:cNvSpPr>
            <p:nvPr/>
          </p:nvSpPr>
          <p:spPr bwMode="auto">
            <a:xfrm>
              <a:off x="1267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7" name="Rectangle 411"/>
            <p:cNvSpPr>
              <a:spLocks noChangeArrowheads="1"/>
            </p:cNvSpPr>
            <p:nvPr/>
          </p:nvSpPr>
          <p:spPr bwMode="auto">
            <a:xfrm>
              <a:off x="1445" y="2520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8" name="Rectangle 412"/>
            <p:cNvSpPr>
              <a:spLocks noChangeArrowheads="1"/>
            </p:cNvSpPr>
            <p:nvPr/>
          </p:nvSpPr>
          <p:spPr bwMode="auto">
            <a:xfrm>
              <a:off x="1622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59" name="Rectangle 413"/>
            <p:cNvSpPr>
              <a:spLocks noChangeArrowheads="1"/>
            </p:cNvSpPr>
            <p:nvPr/>
          </p:nvSpPr>
          <p:spPr bwMode="auto">
            <a:xfrm>
              <a:off x="1800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0" name="Rectangle 414"/>
            <p:cNvSpPr>
              <a:spLocks noChangeArrowheads="1"/>
            </p:cNvSpPr>
            <p:nvPr/>
          </p:nvSpPr>
          <p:spPr bwMode="auto">
            <a:xfrm>
              <a:off x="1978" y="2520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1" name="Rectangle 415"/>
            <p:cNvSpPr>
              <a:spLocks noChangeArrowheads="1"/>
            </p:cNvSpPr>
            <p:nvPr/>
          </p:nvSpPr>
          <p:spPr bwMode="auto">
            <a:xfrm>
              <a:off x="2155" y="2520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2" name="Rectangle 416"/>
            <p:cNvSpPr>
              <a:spLocks noChangeArrowheads="1"/>
            </p:cNvSpPr>
            <p:nvPr/>
          </p:nvSpPr>
          <p:spPr bwMode="auto">
            <a:xfrm>
              <a:off x="912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3" name="Rectangle 417"/>
            <p:cNvSpPr>
              <a:spLocks noChangeArrowheads="1"/>
            </p:cNvSpPr>
            <p:nvPr/>
          </p:nvSpPr>
          <p:spPr bwMode="auto">
            <a:xfrm>
              <a:off x="1090" y="2698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4" name="Rectangle 418"/>
            <p:cNvSpPr>
              <a:spLocks noChangeArrowheads="1"/>
            </p:cNvSpPr>
            <p:nvPr/>
          </p:nvSpPr>
          <p:spPr bwMode="auto">
            <a:xfrm>
              <a:off x="1267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5" name="Rectangle 419"/>
            <p:cNvSpPr>
              <a:spLocks noChangeArrowheads="1"/>
            </p:cNvSpPr>
            <p:nvPr/>
          </p:nvSpPr>
          <p:spPr bwMode="auto">
            <a:xfrm>
              <a:off x="1445" y="2698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6" name="Rectangle 420"/>
            <p:cNvSpPr>
              <a:spLocks noChangeArrowheads="1"/>
            </p:cNvSpPr>
            <p:nvPr/>
          </p:nvSpPr>
          <p:spPr bwMode="auto">
            <a:xfrm>
              <a:off x="1622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7" name="Rectangle 421"/>
            <p:cNvSpPr>
              <a:spLocks noChangeArrowheads="1"/>
            </p:cNvSpPr>
            <p:nvPr/>
          </p:nvSpPr>
          <p:spPr bwMode="auto">
            <a:xfrm>
              <a:off x="1800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8" name="Rectangle 422"/>
            <p:cNvSpPr>
              <a:spLocks noChangeArrowheads="1"/>
            </p:cNvSpPr>
            <p:nvPr/>
          </p:nvSpPr>
          <p:spPr bwMode="auto">
            <a:xfrm>
              <a:off x="1978" y="2698"/>
              <a:ext cx="177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69" name="Rectangle 423"/>
            <p:cNvSpPr>
              <a:spLocks noChangeArrowheads="1"/>
            </p:cNvSpPr>
            <p:nvPr/>
          </p:nvSpPr>
          <p:spPr bwMode="auto">
            <a:xfrm>
              <a:off x="2155" y="2698"/>
              <a:ext cx="178" cy="177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0" name="Rectangle 424"/>
            <p:cNvSpPr>
              <a:spLocks noChangeArrowheads="1"/>
            </p:cNvSpPr>
            <p:nvPr/>
          </p:nvSpPr>
          <p:spPr bwMode="auto">
            <a:xfrm>
              <a:off x="912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1" name="Rectangle 425"/>
            <p:cNvSpPr>
              <a:spLocks noChangeArrowheads="1"/>
            </p:cNvSpPr>
            <p:nvPr/>
          </p:nvSpPr>
          <p:spPr bwMode="auto">
            <a:xfrm>
              <a:off x="1090" y="2875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2" name="Rectangle 426"/>
            <p:cNvSpPr>
              <a:spLocks noChangeArrowheads="1"/>
            </p:cNvSpPr>
            <p:nvPr/>
          </p:nvSpPr>
          <p:spPr bwMode="auto">
            <a:xfrm>
              <a:off x="1267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3" name="Rectangle 427"/>
            <p:cNvSpPr>
              <a:spLocks noChangeArrowheads="1"/>
            </p:cNvSpPr>
            <p:nvPr/>
          </p:nvSpPr>
          <p:spPr bwMode="auto">
            <a:xfrm>
              <a:off x="1445" y="2875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4" name="Rectangle 428"/>
            <p:cNvSpPr>
              <a:spLocks noChangeArrowheads="1"/>
            </p:cNvSpPr>
            <p:nvPr/>
          </p:nvSpPr>
          <p:spPr bwMode="auto">
            <a:xfrm>
              <a:off x="1622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5" name="Rectangle 429"/>
            <p:cNvSpPr>
              <a:spLocks noChangeArrowheads="1"/>
            </p:cNvSpPr>
            <p:nvPr/>
          </p:nvSpPr>
          <p:spPr bwMode="auto">
            <a:xfrm>
              <a:off x="1800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6" name="Rectangle 430"/>
            <p:cNvSpPr>
              <a:spLocks noChangeArrowheads="1"/>
            </p:cNvSpPr>
            <p:nvPr/>
          </p:nvSpPr>
          <p:spPr bwMode="auto">
            <a:xfrm>
              <a:off x="1978" y="2875"/>
              <a:ext cx="177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577" name="Rectangle 431"/>
            <p:cNvSpPr>
              <a:spLocks noChangeArrowheads="1"/>
            </p:cNvSpPr>
            <p:nvPr/>
          </p:nvSpPr>
          <p:spPr bwMode="auto">
            <a:xfrm>
              <a:off x="2155" y="2875"/>
              <a:ext cx="178" cy="17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21513" name="Freeform 433"/>
          <p:cNvSpPr>
            <a:spLocks/>
          </p:cNvSpPr>
          <p:nvPr/>
        </p:nvSpPr>
        <p:spPr bwMode="auto">
          <a:xfrm>
            <a:off x="2906713" y="4117975"/>
            <a:ext cx="228600" cy="228600"/>
          </a:xfrm>
          <a:custGeom>
            <a:avLst/>
            <a:gdLst>
              <a:gd name="T0" fmla="*/ 2147483646 w 480"/>
              <a:gd name="T1" fmla="*/ 0 h 480"/>
              <a:gd name="T2" fmla="*/ 2147483646 w 480"/>
              <a:gd name="T3" fmla="*/ 2147483646 h 480"/>
              <a:gd name="T4" fmla="*/ 2147483646 w 480"/>
              <a:gd name="T5" fmla="*/ 2147483646 h 480"/>
              <a:gd name="T6" fmla="*/ 0 w 480"/>
              <a:gd name="T7" fmla="*/ 2147483646 h 480"/>
              <a:gd name="T8" fmla="*/ 2147483646 w 48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480"/>
              <a:gd name="T17" fmla="*/ 480 w 480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480">
                <a:moveTo>
                  <a:pt x="144" y="0"/>
                </a:moveTo>
                <a:lnTo>
                  <a:pt x="480" y="192"/>
                </a:lnTo>
                <a:lnTo>
                  <a:pt x="144" y="480"/>
                </a:lnTo>
                <a:lnTo>
                  <a:pt x="0" y="336"/>
                </a:lnTo>
                <a:lnTo>
                  <a:pt x="144" y="0"/>
                </a:lnTo>
                <a:close/>
              </a:path>
            </a:pathLst>
          </a:custGeom>
          <a:solidFill>
            <a:srgbClr val="B2B2B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6"/>
          <p:cNvSpPr>
            <a:spLocks/>
          </p:cNvSpPr>
          <p:nvPr/>
        </p:nvSpPr>
        <p:spPr bwMode="auto">
          <a:xfrm>
            <a:off x="1752600" y="3200400"/>
            <a:ext cx="609600" cy="609600"/>
          </a:xfrm>
          <a:custGeom>
            <a:avLst/>
            <a:gdLst>
              <a:gd name="T0" fmla="*/ 2147483646 w 480"/>
              <a:gd name="T1" fmla="*/ 0 h 480"/>
              <a:gd name="T2" fmla="*/ 2147483646 w 480"/>
              <a:gd name="T3" fmla="*/ 2147483646 h 480"/>
              <a:gd name="T4" fmla="*/ 2147483646 w 480"/>
              <a:gd name="T5" fmla="*/ 2147483646 h 480"/>
              <a:gd name="T6" fmla="*/ 0 w 480"/>
              <a:gd name="T7" fmla="*/ 2147483646 h 480"/>
              <a:gd name="T8" fmla="*/ 2147483646 w 48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480"/>
              <a:gd name="T17" fmla="*/ 480 w 480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480">
                <a:moveTo>
                  <a:pt x="144" y="0"/>
                </a:moveTo>
                <a:lnTo>
                  <a:pt x="480" y="192"/>
                </a:lnTo>
                <a:lnTo>
                  <a:pt x="144" y="480"/>
                </a:lnTo>
                <a:lnTo>
                  <a:pt x="0" y="336"/>
                </a:lnTo>
                <a:lnTo>
                  <a:pt x="144" y="0"/>
                </a:lnTo>
                <a:close/>
              </a:path>
            </a:pathLst>
          </a:custGeom>
          <a:solidFill>
            <a:srgbClr val="B2B2B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Handling Oversampling</a:t>
            </a:r>
          </a:p>
        </p:txBody>
      </p:sp>
      <p:sp>
        <p:nvSpPr>
          <p:cNvPr id="23556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How do we compute the color to assign to this sample?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524000" y="28956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334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25146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5334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25146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2" name="Oval 14"/>
          <p:cNvSpPr>
            <a:spLocks noChangeArrowheads="1"/>
          </p:cNvSpPr>
          <p:nvPr/>
        </p:nvSpPr>
        <p:spPr bwMode="auto">
          <a:xfrm>
            <a:off x="1974850" y="3435350"/>
            <a:ext cx="88900" cy="904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1981200" y="5867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texture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166813" y="2133600"/>
            <a:ext cx="105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sample</a:t>
            </a:r>
          </a:p>
        </p:txBody>
      </p:sp>
      <p:sp>
        <p:nvSpPr>
          <p:cNvPr id="23565" name="Line 21"/>
          <p:cNvSpPr>
            <a:spLocks noChangeShapeType="1"/>
          </p:cNvSpPr>
          <p:nvPr/>
        </p:nvSpPr>
        <p:spPr bwMode="auto">
          <a:xfrm>
            <a:off x="1752600" y="2590800"/>
            <a:ext cx="225425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66" name="Oval 22"/>
          <p:cNvSpPr>
            <a:spLocks noChangeArrowheads="1"/>
          </p:cNvSpPr>
          <p:nvPr/>
        </p:nvSpPr>
        <p:spPr bwMode="auto">
          <a:xfrm>
            <a:off x="1408113" y="4760913"/>
            <a:ext cx="231775" cy="2317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7" name="Oval 23"/>
          <p:cNvSpPr>
            <a:spLocks noChangeArrowheads="1"/>
          </p:cNvSpPr>
          <p:nvPr/>
        </p:nvSpPr>
        <p:spPr bwMode="auto">
          <a:xfrm>
            <a:off x="1408113" y="2779713"/>
            <a:ext cx="231775" cy="2317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8" name="Oval 24"/>
          <p:cNvSpPr>
            <a:spLocks noChangeArrowheads="1"/>
          </p:cNvSpPr>
          <p:nvPr/>
        </p:nvSpPr>
        <p:spPr bwMode="auto">
          <a:xfrm>
            <a:off x="3389313" y="2779713"/>
            <a:ext cx="231775" cy="231775"/>
          </a:xfrm>
          <a:prstGeom prst="ellipse">
            <a:avLst/>
          </a:prstGeom>
          <a:solidFill>
            <a:srgbClr val="FF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9" name="Oval 25"/>
          <p:cNvSpPr>
            <a:spLocks noChangeArrowheads="1"/>
          </p:cNvSpPr>
          <p:nvPr/>
        </p:nvSpPr>
        <p:spPr bwMode="auto">
          <a:xfrm>
            <a:off x="3389313" y="4760913"/>
            <a:ext cx="231775" cy="2317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5334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25146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25146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6" name="Rectangle 18"/>
          <p:cNvSpPr>
            <a:spLocks noChangeArrowheads="1"/>
          </p:cNvSpPr>
          <p:nvPr/>
        </p:nvSpPr>
        <p:spPr bwMode="auto">
          <a:xfrm>
            <a:off x="1524000" y="2895600"/>
            <a:ext cx="990600" cy="990600"/>
          </a:xfrm>
          <a:prstGeom prst="rect">
            <a:avLst/>
          </a:prstGeom>
          <a:solidFill>
            <a:srgbClr val="00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7" name="Rectangle 19"/>
          <p:cNvSpPr>
            <a:spLocks noChangeArrowheads="1"/>
          </p:cNvSpPr>
          <p:nvPr/>
        </p:nvSpPr>
        <p:spPr bwMode="auto">
          <a:xfrm>
            <a:off x="2514600" y="2895600"/>
            <a:ext cx="990600" cy="990600"/>
          </a:xfrm>
          <a:prstGeom prst="rect">
            <a:avLst/>
          </a:pr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8" name="Rectangle 20"/>
          <p:cNvSpPr>
            <a:spLocks noChangeArrowheads="1"/>
          </p:cNvSpPr>
          <p:nvPr/>
        </p:nvSpPr>
        <p:spPr bwMode="auto">
          <a:xfrm>
            <a:off x="1524000" y="3886200"/>
            <a:ext cx="990600" cy="990600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09" name="Rectangle 21"/>
          <p:cNvSpPr>
            <a:spLocks noChangeArrowheads="1"/>
          </p:cNvSpPr>
          <p:nvPr/>
        </p:nvSpPr>
        <p:spPr bwMode="auto">
          <a:xfrm>
            <a:off x="2514600" y="3886200"/>
            <a:ext cx="990600" cy="990600"/>
          </a:xfrm>
          <a:prstGeom prst="rect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Handling Oversampling</a:t>
            </a:r>
          </a:p>
        </p:txBody>
      </p:sp>
      <p:sp>
        <p:nvSpPr>
          <p:cNvPr id="25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How do we compute the color to assign to this sample?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Nearest neighbor – take the color of the closest texel </a:t>
            </a:r>
          </a:p>
        </p:txBody>
      </p:sp>
      <p:sp>
        <p:nvSpPr>
          <p:cNvPr id="25612" name="Oval 9"/>
          <p:cNvSpPr>
            <a:spLocks noChangeArrowheads="1"/>
          </p:cNvSpPr>
          <p:nvPr/>
        </p:nvSpPr>
        <p:spPr bwMode="auto">
          <a:xfrm>
            <a:off x="1974850" y="3435350"/>
            <a:ext cx="88900" cy="904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13" name="Text Box 11"/>
          <p:cNvSpPr txBox="1">
            <a:spLocks noChangeArrowheads="1"/>
          </p:cNvSpPr>
          <p:nvPr/>
        </p:nvSpPr>
        <p:spPr bwMode="auto">
          <a:xfrm>
            <a:off x="1981200" y="5867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texture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408113" y="4760913"/>
            <a:ext cx="231775" cy="2317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1408113" y="2779713"/>
            <a:ext cx="231775" cy="2317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3389313" y="2779713"/>
            <a:ext cx="231775" cy="231775"/>
          </a:xfrm>
          <a:prstGeom prst="ellipse">
            <a:avLst/>
          </a:prstGeom>
          <a:solidFill>
            <a:srgbClr val="FF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389313" y="4760913"/>
            <a:ext cx="231775" cy="2317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5334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5146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5334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5146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7654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895600"/>
            <a:ext cx="196215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Handling Oversampling</a:t>
            </a:r>
          </a:p>
        </p:txBody>
      </p:sp>
      <p:sp>
        <p:nvSpPr>
          <p:cNvPr id="276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How do we compute the color to assign to this sample?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Nearest neighbor – take the color of the closest texel 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Bilinear interpolation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1408113" y="4760913"/>
            <a:ext cx="231775" cy="2317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408113" y="2779713"/>
            <a:ext cx="231775" cy="2317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389313" y="2779713"/>
            <a:ext cx="231775" cy="231775"/>
          </a:xfrm>
          <a:prstGeom prst="ellipse">
            <a:avLst/>
          </a:prstGeom>
          <a:solidFill>
            <a:srgbClr val="FF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3389313" y="4760913"/>
            <a:ext cx="231775" cy="2317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1981200" y="5867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texture</a:t>
            </a:r>
          </a:p>
        </p:txBody>
      </p:sp>
      <p:graphicFrame>
        <p:nvGraphicFramePr>
          <p:cNvPr id="27662" name="Object 2"/>
          <p:cNvGraphicFramePr>
            <a:graphicFrameLocks noChangeAspect="1"/>
          </p:cNvGraphicFramePr>
          <p:nvPr/>
        </p:nvGraphicFramePr>
        <p:xfrm>
          <a:off x="831850" y="52832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5" name="Equation" r:id="rId5" imgW="888614" imgH="355446" progId="Equation.DSMT4">
                  <p:embed/>
                </p:oleObj>
              </mc:Choice>
              <mc:Fallback>
                <p:oleObj name="Equation" r:id="rId5" imgW="888614" imgH="3554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52832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3"/>
          <p:cNvGraphicFramePr>
            <a:graphicFrameLocks noChangeAspect="1"/>
          </p:cNvGraphicFramePr>
          <p:nvPr/>
        </p:nvGraphicFramePr>
        <p:xfrm>
          <a:off x="3429000" y="2133600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6" name="Equation" r:id="rId7" imgW="761669" imgH="342751" progId="Equation.DSMT4">
                  <p:embed/>
                </p:oleObj>
              </mc:Choice>
              <mc:Fallback>
                <p:oleObj name="Equation" r:id="rId7" imgW="761669" imgH="34275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76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4"/>
          <p:cNvGraphicFramePr>
            <a:graphicFrameLocks noChangeAspect="1"/>
          </p:cNvGraphicFramePr>
          <p:nvPr/>
        </p:nvGraphicFramePr>
        <p:xfrm>
          <a:off x="2060575" y="3092450"/>
          <a:ext cx="59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7" name="Equation" r:id="rId9" imgW="596900" imgH="342900" progId="Equation.DSMT4">
                  <p:embed/>
                </p:oleObj>
              </mc:Choice>
              <mc:Fallback>
                <p:oleObj name="Equation" r:id="rId9" imgW="596900" imgH="34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3092450"/>
                        <a:ext cx="59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524000" y="2803525"/>
            <a:ext cx="568325" cy="2141538"/>
            <a:chOff x="960" y="1766"/>
            <a:chExt cx="358" cy="1349"/>
          </a:xfrm>
        </p:grpSpPr>
        <p:sp>
          <p:nvSpPr>
            <p:cNvPr id="27678" name="Line 23"/>
            <p:cNvSpPr>
              <a:spLocks noChangeShapeType="1"/>
            </p:cNvSpPr>
            <p:nvPr/>
          </p:nvSpPr>
          <p:spPr bwMode="auto">
            <a:xfrm>
              <a:off x="1269" y="1824"/>
              <a:ext cx="0" cy="124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27679" name="Oval 29"/>
            <p:cNvSpPr>
              <a:spLocks noChangeArrowheads="1"/>
            </p:cNvSpPr>
            <p:nvPr/>
          </p:nvSpPr>
          <p:spPr bwMode="auto">
            <a:xfrm>
              <a:off x="1226" y="1766"/>
              <a:ext cx="92" cy="9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7680" name="Oval 30"/>
            <p:cNvSpPr>
              <a:spLocks noChangeArrowheads="1"/>
            </p:cNvSpPr>
            <p:nvPr/>
          </p:nvSpPr>
          <p:spPr bwMode="auto">
            <a:xfrm>
              <a:off x="1220" y="3023"/>
              <a:ext cx="92" cy="9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7681" name="Line 31"/>
            <p:cNvSpPr>
              <a:spLocks noChangeShapeType="1"/>
            </p:cNvSpPr>
            <p:nvPr/>
          </p:nvSpPr>
          <p:spPr bwMode="auto">
            <a:xfrm>
              <a:off x="960" y="2928"/>
              <a:ext cx="3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27682" name="Line 33"/>
            <p:cNvSpPr>
              <a:spLocks noChangeShapeType="1"/>
            </p:cNvSpPr>
            <p:nvPr/>
          </p:nvSpPr>
          <p:spPr bwMode="auto">
            <a:xfrm>
              <a:off x="960" y="1968"/>
              <a:ext cx="3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27683" name="Object 13"/>
            <p:cNvGraphicFramePr>
              <a:graphicFrameLocks noChangeAspect="1"/>
            </p:cNvGraphicFramePr>
            <p:nvPr/>
          </p:nvGraphicFramePr>
          <p:xfrm>
            <a:off x="1037" y="2014"/>
            <a:ext cx="15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8" name="Equation" r:id="rId11" imgW="241091" imgH="215713" progId="Equation.DSMT4">
                    <p:embed/>
                  </p:oleObj>
                </mc:Choice>
                <mc:Fallback>
                  <p:oleObj name="Equation" r:id="rId11" imgW="241091" imgH="215713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" y="2014"/>
                          <a:ext cx="15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84" name="Object 14"/>
            <p:cNvGraphicFramePr>
              <a:graphicFrameLocks noChangeAspect="1"/>
            </p:cNvGraphicFramePr>
            <p:nvPr/>
          </p:nvGraphicFramePr>
          <p:xfrm>
            <a:off x="1037" y="2758"/>
            <a:ext cx="15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49" name="Equation" r:id="rId13" imgW="243000" imgH="276120" progId="Equation.DSMT4">
                    <p:embed/>
                  </p:oleObj>
                </mc:Choice>
                <mc:Fallback>
                  <p:oleObj name="Equation" r:id="rId13" imgW="243000" imgH="27612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" y="2758"/>
                          <a:ext cx="15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2014538" y="3481388"/>
            <a:ext cx="496887" cy="1395412"/>
            <a:chOff x="1269" y="2193"/>
            <a:chExt cx="313" cy="879"/>
          </a:xfrm>
        </p:grpSpPr>
        <p:sp>
          <p:nvSpPr>
            <p:cNvPr id="27675" name="Line 34"/>
            <p:cNvSpPr>
              <a:spLocks noChangeShapeType="1"/>
            </p:cNvSpPr>
            <p:nvPr/>
          </p:nvSpPr>
          <p:spPr bwMode="auto">
            <a:xfrm>
              <a:off x="1269" y="2193"/>
              <a:ext cx="21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7676" name="Line 35"/>
            <p:cNvSpPr>
              <a:spLocks noChangeShapeType="1"/>
            </p:cNvSpPr>
            <p:nvPr/>
          </p:nvSpPr>
          <p:spPr bwMode="auto">
            <a:xfrm>
              <a:off x="1392" y="2208"/>
              <a:ext cx="0" cy="86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27677" name="Object 12"/>
            <p:cNvGraphicFramePr>
              <a:graphicFrameLocks noChangeAspect="1"/>
            </p:cNvGraphicFramePr>
            <p:nvPr/>
          </p:nvGraphicFramePr>
          <p:xfrm>
            <a:off x="1422" y="2536"/>
            <a:ext cx="160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0" name="Equation" r:id="rId15" imgW="253890" imgH="330057" progId="Equation.DSMT4">
                    <p:embed/>
                  </p:oleObj>
                </mc:Choice>
                <mc:Fallback>
                  <p:oleObj name="Equation" r:id="rId15" imgW="253890" imgH="330057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2" y="2536"/>
                          <a:ext cx="160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9559" name="Object 5"/>
          <p:cNvGraphicFramePr>
            <a:graphicFrameLocks noChangeAspect="1"/>
          </p:cNvGraphicFramePr>
          <p:nvPr/>
        </p:nvGraphicFramePr>
        <p:xfrm>
          <a:off x="5029200" y="4387850"/>
          <a:ext cx="1320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1" name="Equation" r:id="rId17" imgW="1320227" imgH="774364" progId="Equation.DSMT4">
                  <p:embed/>
                </p:oleObj>
              </mc:Choice>
              <mc:Fallback>
                <p:oleObj name="Equation" r:id="rId17" imgW="1320227" imgH="77436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387850"/>
                        <a:ext cx="1320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8" name="Oval 13"/>
          <p:cNvSpPr>
            <a:spLocks noChangeArrowheads="1"/>
          </p:cNvSpPr>
          <p:nvPr/>
        </p:nvSpPr>
        <p:spPr bwMode="auto">
          <a:xfrm>
            <a:off x="1974850" y="3435350"/>
            <a:ext cx="88900" cy="904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619560" name="Object 6"/>
          <p:cNvGraphicFramePr>
            <a:graphicFrameLocks noChangeAspect="1"/>
          </p:cNvGraphicFramePr>
          <p:nvPr/>
        </p:nvGraphicFramePr>
        <p:xfrm>
          <a:off x="5105400" y="5327650"/>
          <a:ext cx="3352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2" name="Equation" r:id="rId19" imgW="3352800" imgH="812800" progId="Equation.DSMT4">
                  <p:embed/>
                </p:oleObj>
              </mc:Choice>
              <mc:Fallback>
                <p:oleObj name="Equation" r:id="rId19" imgW="3352800" imgH="812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27650"/>
                        <a:ext cx="3352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Object 7"/>
          <p:cNvGraphicFramePr>
            <a:graphicFrameLocks noChangeAspect="1"/>
          </p:cNvGraphicFramePr>
          <p:nvPr/>
        </p:nvGraphicFramePr>
        <p:xfrm>
          <a:off x="1155700" y="490220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3" name="Equation" r:id="rId21" imgW="291973" imgH="355446" progId="Equation.DSMT4">
                  <p:embed/>
                </p:oleObj>
              </mc:Choice>
              <mc:Fallback>
                <p:oleObj name="Equation" r:id="rId21" imgW="291973" imgH="3554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4902200"/>
                        <a:ext cx="29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8"/>
          <p:cNvGraphicFramePr>
            <a:graphicFrameLocks noChangeAspect="1"/>
          </p:cNvGraphicFramePr>
          <p:nvPr/>
        </p:nvGraphicFramePr>
        <p:xfrm>
          <a:off x="3657600" y="4953000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4" name="Equation" r:id="rId23" imgW="228501" imgH="342751" progId="Equation.DSMT4">
                  <p:embed/>
                </p:oleObj>
              </mc:Choice>
              <mc:Fallback>
                <p:oleObj name="Equation" r:id="rId23" imgW="228501" imgH="34275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53000"/>
                        <a:ext cx="22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2" name="Object 9"/>
          <p:cNvGraphicFramePr>
            <a:graphicFrameLocks noChangeAspect="1"/>
          </p:cNvGraphicFramePr>
          <p:nvPr/>
        </p:nvGraphicFramePr>
        <p:xfrm>
          <a:off x="1117600" y="24638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" name="Equation" r:id="rId25" imgW="279279" imgH="355446" progId="Equation.DSMT4">
                  <p:embed/>
                </p:oleObj>
              </mc:Choice>
              <mc:Fallback>
                <p:oleObj name="Equation" r:id="rId25" imgW="279279" imgH="3554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463800"/>
                        <a:ext cx="27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3" name="Object 10"/>
          <p:cNvGraphicFramePr>
            <a:graphicFrameLocks noChangeAspect="1"/>
          </p:cNvGraphicFramePr>
          <p:nvPr/>
        </p:nvGraphicFramePr>
        <p:xfrm>
          <a:off x="3657600" y="24638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" name="Equation" r:id="rId27" imgW="279279" imgH="355446" progId="Equation.DSMT4">
                  <p:embed/>
                </p:oleObj>
              </mc:Choice>
              <mc:Fallback>
                <p:oleObj name="Equation" r:id="rId27" imgW="279279" imgH="35544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463800"/>
                        <a:ext cx="27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68" name="Object 11"/>
          <p:cNvGraphicFramePr>
            <a:graphicFrameLocks noChangeAspect="1"/>
          </p:cNvGraphicFramePr>
          <p:nvPr/>
        </p:nvGraphicFramePr>
        <p:xfrm>
          <a:off x="6705600" y="4387850"/>
          <a:ext cx="1384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" name="Equation" r:id="rId29" imgW="1384300" imgH="774700" progId="Equation.DSMT4">
                  <p:embed/>
                </p:oleObj>
              </mc:Choice>
              <mc:Fallback>
                <p:oleObj name="Equation" r:id="rId29" imgW="1384300" imgH="774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87850"/>
                        <a:ext cx="1384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Visual Comparison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35755" t="69730" r="17119" b="-64803"/>
          <a:stretch/>
        </p:blipFill>
        <p:spPr>
          <a:xfrm>
            <a:off x="240566" y="1358900"/>
            <a:ext cx="3600000" cy="57230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32563" t="69941" r="20311" b="-64801"/>
          <a:stretch/>
        </p:blipFill>
        <p:spPr>
          <a:xfrm>
            <a:off x="4710816" y="1371600"/>
            <a:ext cx="3600000" cy="571039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32563" t="64801" r="20311" b="-64801"/>
          <a:stretch/>
        </p:blipFill>
        <p:spPr>
          <a:xfrm>
            <a:off x="4740632" y="3519392"/>
            <a:ext cx="3600000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021" y="3130429"/>
            <a:ext cx="2303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/>
              <a:t>Mag. filter: nearest</a:t>
            </a:r>
          </a:p>
          <a:p>
            <a:r>
              <a:rPr lang="en-US" altLang="ko-KR" sz="2000" b="0" dirty="0" smtClean="0"/>
              <a:t>Min. filter: linear</a:t>
            </a:r>
            <a:endParaRPr lang="ko-KR" alt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480818" y="3130429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/>
              <a:t>Mag. filter: linear</a:t>
            </a:r>
          </a:p>
          <a:p>
            <a:r>
              <a:rPr lang="en-US" altLang="ko-KR" sz="2000" b="0" dirty="0" smtClean="0"/>
              <a:t>Min. filter: linear</a:t>
            </a:r>
            <a:endParaRPr lang="ko-KR" altLang="en-US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448499" y="5651125"/>
            <a:ext cx="2276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/>
              <a:t>Mag. filter: linear</a:t>
            </a:r>
          </a:p>
          <a:p>
            <a:r>
              <a:rPr lang="en-US" altLang="ko-KR" sz="2000" b="0" dirty="0" smtClean="0"/>
              <a:t>Min. filter: </a:t>
            </a:r>
            <a:r>
              <a:rPr lang="en-US" altLang="ko-KR" sz="2000" b="0" dirty="0" err="1" smtClean="0"/>
              <a:t>mipmap</a:t>
            </a:r>
            <a:endParaRPr lang="ko-KR" altLang="en-US" sz="2000" b="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39" y="4025525"/>
            <a:ext cx="1625600" cy="162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273" y="5658674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0" dirty="0" smtClean="0"/>
              <a:t>Original texture</a:t>
            </a:r>
            <a:endParaRPr lang="ko-KR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40026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Undersampling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Details in the texture tend to pop (disappear and reappear)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Mortar (white substances) in the brick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High-frequency details lead to strange patterns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Aliasing</a:t>
            </a:r>
          </a:p>
        </p:txBody>
      </p:sp>
      <p:pic>
        <p:nvPicPr>
          <p:cNvPr id="29700" name="Picture 4" descr="aliasExample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84313"/>
            <a:ext cx="23526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To avoid aliasing we need to prefilter the texture to remove high frequencies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Prefiltering is essentially a spatial integration over the texture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anose="020B0600000101010101" pitchFamily="50" charset="-127"/>
              </a:rPr>
              <a:t>Integrating on the fly is expensive: perform integration in a pre-process</a:t>
            </a:r>
            <a:endParaRPr lang="en-US" altLang="ko-KR" sz="2000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31747" name="Picture 2" descr="texfi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 bwMode="auto">
          <a:xfrm>
            <a:off x="4419600" y="3859213"/>
            <a:ext cx="365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Spatial Filtering</a:t>
            </a:r>
          </a:p>
        </p:txBody>
      </p:sp>
      <p:pic>
        <p:nvPicPr>
          <p:cNvPr id="31749" name="Picture 5" descr="integr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87813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20775" y="5688013"/>
            <a:ext cx="1836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Samples and </a:t>
            </a:r>
            <a:b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their extents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465638" y="5900738"/>
            <a:ext cx="417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Proper filtering removes aliasing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Mip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785938"/>
            <a:ext cx="42672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MIP Mapping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46038" y="1387475"/>
            <a:ext cx="8318501" cy="5067300"/>
          </a:xfrm>
        </p:spPr>
        <p:txBody>
          <a:bodyPr/>
          <a:lstStyle/>
          <a:p>
            <a:r>
              <a:rPr lang="en-US" altLang="ko-KR" sz="2400" dirty="0" smtClean="0">
                <a:ea typeface="굴림" panose="020B0600000101010101" pitchFamily="50" charset="-127"/>
              </a:rPr>
              <a:t>MIP is an acronym for the Latin</a:t>
            </a:r>
            <a:br>
              <a:rPr lang="en-US" altLang="ko-KR" sz="2400" dirty="0" smtClean="0">
                <a:ea typeface="굴림" panose="020B0600000101010101" pitchFamily="50" charset="-127"/>
              </a:rPr>
            </a:br>
            <a:r>
              <a:rPr lang="en-US" altLang="ko-KR" sz="2400" dirty="0" smtClean="0">
                <a:ea typeface="굴림" panose="020B0600000101010101" pitchFamily="50" charset="-127"/>
              </a:rPr>
              <a:t> phrase </a:t>
            </a:r>
            <a:r>
              <a:rPr lang="en-US" altLang="ko-KR" sz="2400" i="1" dirty="0" err="1" smtClean="0">
                <a:ea typeface="굴림" panose="020B0600000101010101" pitchFamily="50" charset="-127"/>
              </a:rPr>
              <a:t>multium</a:t>
            </a:r>
            <a:r>
              <a:rPr lang="en-US" altLang="ko-KR" sz="2400" i="1" dirty="0" smtClean="0">
                <a:ea typeface="굴림" panose="020B0600000101010101" pitchFamily="50" charset="-127"/>
              </a:rPr>
              <a:t> in </a:t>
            </a:r>
            <a:r>
              <a:rPr lang="en-US" altLang="ko-KR" sz="2400" i="1" dirty="0" err="1" smtClean="0">
                <a:ea typeface="굴림" panose="020B0600000101010101" pitchFamily="50" charset="-127"/>
              </a:rPr>
              <a:t>parvo</a:t>
            </a:r>
            <a:r>
              <a:rPr lang="en-US" altLang="ko-KR" sz="2400" dirty="0" smtClean="0">
                <a:ea typeface="굴림" panose="020B0600000101010101" pitchFamily="50" charset="-127"/>
              </a:rPr>
              <a:t>, which</a:t>
            </a:r>
            <a:br>
              <a:rPr lang="en-US" altLang="ko-KR" sz="2400" dirty="0" smtClean="0">
                <a:ea typeface="굴림" panose="020B0600000101010101" pitchFamily="50" charset="-127"/>
              </a:rPr>
            </a:br>
            <a:r>
              <a:rPr lang="en-US" altLang="ko-KR" sz="2400" dirty="0" smtClean="0">
                <a:ea typeface="굴림" panose="020B0600000101010101" pitchFamily="50" charset="-127"/>
              </a:rPr>
              <a:t> means "many in one place"</a:t>
            </a:r>
          </a:p>
          <a:p>
            <a:pPr lvl="1"/>
            <a:r>
              <a:rPr lang="en-US" altLang="ko-KR" sz="2000" dirty="0" smtClean="0">
                <a:ea typeface="굴림" panose="020B0600000101010101" pitchFamily="50" charset="-127"/>
              </a:rPr>
              <a:t>Constructs an </a:t>
            </a:r>
            <a:r>
              <a:rPr lang="en-US" altLang="ko-KR" sz="2000" i="1" dirty="0" smtClean="0">
                <a:ea typeface="굴림" panose="020B0600000101010101" pitchFamily="50" charset="-127"/>
              </a:rPr>
              <a:t>image pyramid</a:t>
            </a:r>
          </a:p>
          <a:p>
            <a:pPr lvl="1"/>
            <a:r>
              <a:rPr lang="en-US" altLang="ko-KR" sz="2000" dirty="0" smtClean="0">
                <a:ea typeface="굴림" panose="020B0600000101010101" pitchFamily="50" charset="-127"/>
              </a:rPr>
              <a:t>Each level is a </a:t>
            </a:r>
            <a:r>
              <a:rPr lang="en-US" altLang="ko-KR" sz="2000" dirty="0" err="1" smtClean="0">
                <a:ea typeface="굴림" panose="020B0600000101010101" pitchFamily="50" charset="-127"/>
              </a:rPr>
              <a:t>prefiltered</a:t>
            </a:r>
            <a:r>
              <a:rPr lang="en-US" altLang="ko-KR" sz="2000" dirty="0" smtClean="0">
                <a:ea typeface="굴림" panose="020B0600000101010101" pitchFamily="50" charset="-127"/>
              </a:rPr>
              <a:t/>
            </a:r>
            <a:br>
              <a:rPr lang="en-US" altLang="ko-KR" sz="2000" dirty="0" smtClean="0">
                <a:ea typeface="굴림" panose="020B0600000101010101" pitchFamily="50" charset="-127"/>
              </a:rPr>
            </a:br>
            <a:r>
              <a:rPr lang="en-US" altLang="ko-KR" sz="2000" dirty="0" smtClean="0">
                <a:ea typeface="굴림" panose="020B0600000101010101" pitchFamily="50" charset="-127"/>
              </a:rPr>
              <a:t>version of the level below </a:t>
            </a:r>
            <a:br>
              <a:rPr lang="en-US" altLang="ko-KR" sz="2000" dirty="0" smtClean="0">
                <a:ea typeface="굴림" panose="020B0600000101010101" pitchFamily="50" charset="-127"/>
              </a:rPr>
            </a:br>
            <a:r>
              <a:rPr lang="en-US" altLang="ko-KR" sz="2000" dirty="0" smtClean="0">
                <a:ea typeface="굴림" panose="020B0600000101010101" pitchFamily="50" charset="-127"/>
              </a:rPr>
              <a:t>resampled at half the frequency</a:t>
            </a:r>
          </a:p>
          <a:p>
            <a:r>
              <a:rPr lang="en-US" altLang="ko-KR" sz="2400" dirty="0" smtClean="0">
                <a:ea typeface="굴림" panose="020B0600000101010101" pitchFamily="50" charset="-127"/>
              </a:rPr>
              <a:t>While rasterizing use the level with the sampling rate closest to the desired sampling rate</a:t>
            </a:r>
          </a:p>
          <a:p>
            <a:pPr lvl="1"/>
            <a:r>
              <a:rPr lang="en-US" altLang="ko-KR" sz="2000" dirty="0" smtClean="0">
                <a:ea typeface="굴림" panose="020B0600000101010101" pitchFamily="50" charset="-127"/>
              </a:rPr>
              <a:t>Can also interpolate between pyramid levels</a:t>
            </a:r>
          </a:p>
          <a:p>
            <a:r>
              <a:rPr lang="en-US" altLang="ko-KR" sz="2400" dirty="0" smtClean="0">
                <a:ea typeface="굴림" panose="020B0600000101010101" pitchFamily="50" charset="-127"/>
              </a:rPr>
              <a:t>How much storage overhead is required?</a:t>
            </a:r>
          </a:p>
          <a:p>
            <a:pPr lvl="4">
              <a:buFontTx/>
              <a:buNone/>
            </a:pPr>
            <a:r>
              <a:rPr lang="en-US" altLang="ko-KR" sz="1600" dirty="0" smtClean="0">
                <a:ea typeface="굴림" panose="020B0600000101010101" pitchFamily="50" charset="-127"/>
              </a:rPr>
              <a:t>		</a:t>
            </a:r>
          </a:p>
        </p:txBody>
      </p:sp>
      <p:graphicFrame>
        <p:nvGraphicFramePr>
          <p:cNvPr id="607239" name="Object 2"/>
          <p:cNvGraphicFramePr>
            <a:graphicFrameLocks noChangeAspect="1"/>
          </p:cNvGraphicFramePr>
          <p:nvPr/>
        </p:nvGraphicFramePr>
        <p:xfrm>
          <a:off x="2362200" y="5638800"/>
          <a:ext cx="406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5" imgW="4064000" imgH="838200" progId="Equation.DSMT4">
                  <p:embed/>
                </p:oleObj>
              </mc:Choice>
              <mc:Fallback>
                <p:oleObj name="Equation" r:id="rId5" imgW="4064000" imgH="838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638800"/>
                        <a:ext cx="406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Storing MIP Maps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One convenient method of storing a MIP map is shown below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It also nicely illustrates the 1/3 overhead of maintaining the MIP map</a:t>
            </a:r>
            <a:br>
              <a:rPr lang="en-US" altLang="ko-KR" sz="2000" smtClean="0">
                <a:ea typeface="굴림" panose="020B0600000101010101" pitchFamily="50" charset="-127"/>
              </a:rPr>
            </a:br>
            <a:r>
              <a:rPr lang="en-US" altLang="ko-KR" sz="2000" smtClean="0">
                <a:ea typeface="굴림" panose="020B0600000101010101" pitchFamily="50" charset="-127"/>
              </a:rPr>
              <a:t/>
            </a:r>
            <a:br>
              <a:rPr lang="en-US" altLang="ko-KR" sz="2000" smtClean="0">
                <a:ea typeface="굴림" panose="020B0600000101010101" pitchFamily="50" charset="-127"/>
              </a:rPr>
            </a:br>
            <a:endParaRPr lang="en-US" altLang="ko-KR" sz="20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z="2400" smtClean="0">
                <a:ea typeface="굴림" panose="020B0600000101010101" pitchFamily="50" charset="-127"/>
              </a:rPr>
              <a:t>  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/>
            </a:r>
            <a:br>
              <a:rPr lang="en-US" altLang="ko-KR" sz="2400" smtClean="0">
                <a:ea typeface="굴림" panose="020B0600000101010101" pitchFamily="50" charset="-127"/>
              </a:rPr>
            </a:b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z="2400" smtClean="0">
              <a:ea typeface="굴림" panose="020B0600000101010101" pitchFamily="50" charset="-127"/>
            </a:endParaRPr>
          </a:p>
          <a:p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35844" name="Picture 7" descr="comb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13088"/>
            <a:ext cx="7391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Finding the MIP Level 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Use the projection of a pixel in screen into texture space to figure out which level to use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Class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Texture mapping overview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Texture filtering</a:t>
            </a:r>
          </a:p>
          <a:p>
            <a:r>
              <a:rPr lang="en-US" altLang="ko-KR" dirty="0" smtClean="0">
                <a:ea typeface="굴림" panose="020B0600000101010101" pitchFamily="50" charset="-127"/>
              </a:rPr>
              <a:t>Various applications of texture mapping</a:t>
            </a:r>
          </a:p>
          <a:p>
            <a:endParaRPr lang="en-US" altLang="ko-KR" dirty="0">
              <a:ea typeface="굴림" panose="020B0600000101010101" pitchFamily="50" charset="-127"/>
            </a:endParaRPr>
          </a:p>
          <a:p>
            <a:r>
              <a:rPr lang="en-US" altLang="ko-KR" dirty="0" smtClean="0">
                <a:ea typeface="굴림" panose="020B0600000101010101" pitchFamily="50" charset="-127"/>
              </a:rPr>
              <a:t>Related chapter of my book</a:t>
            </a:r>
          </a:p>
          <a:p>
            <a:pPr lvl="1"/>
            <a:r>
              <a:rPr lang="en-US" altLang="ko-KR" dirty="0" smtClean="0">
                <a:ea typeface="굴림" panose="020B0600000101010101" pitchFamily="50" charset="-127"/>
              </a:rPr>
              <a:t>Chapter 9 “Texture”</a:t>
            </a:r>
          </a:p>
          <a:p>
            <a:endParaRPr lang="en-US" altLang="ko-KR" dirty="0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Summed-Area Tables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anose="020B0600000101010101" pitchFamily="50" charset="-127"/>
              </a:rPr>
              <a:t>Another way performing the </a:t>
            </a:r>
            <a:r>
              <a:rPr lang="en-US" altLang="ko-KR" sz="2400" dirty="0" err="1" smtClean="0">
                <a:ea typeface="굴림" panose="020B0600000101010101" pitchFamily="50" charset="-127"/>
              </a:rPr>
              <a:t>prefiltering</a:t>
            </a:r>
            <a:r>
              <a:rPr lang="en-US" altLang="ko-KR" sz="2400" dirty="0" smtClean="0">
                <a:ea typeface="굴림" panose="020B0600000101010101" pitchFamily="50" charset="-127"/>
              </a:rPr>
              <a:t> integration on the fly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anose="020B0600000101010101" pitchFamily="50" charset="-127"/>
              </a:rPr>
              <a:t>Each entry in the summed area table is the sum of all entries above and to the left: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400" dirty="0" smtClean="0">
              <a:ea typeface="굴림" panose="020B0600000101010101" pitchFamily="50" charset="-127"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ko-KR" sz="2400" dirty="0" smtClean="0">
              <a:ea typeface="굴림" panose="020B0600000101010101" pitchFamily="50" charset="-127"/>
            </a:endParaRPr>
          </a:p>
        </p:txBody>
      </p:sp>
      <p:pic>
        <p:nvPicPr>
          <p:cNvPr id="39940" name="Picture 4" descr="sumt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067050"/>
            <a:ext cx="32162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1143000" y="441960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1143000" y="44196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1143000" y="4419600"/>
            <a:ext cx="1828800" cy="17526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9944" name="Rectangle 9"/>
          <p:cNvSpPr>
            <a:spLocks noChangeArrowheads="1"/>
          </p:cNvSpPr>
          <p:nvPr/>
        </p:nvSpPr>
        <p:spPr bwMode="auto">
          <a:xfrm>
            <a:off x="1143000" y="4419600"/>
            <a:ext cx="1143000" cy="1143000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1143000" y="5562600"/>
            <a:ext cx="1143000" cy="609600"/>
          </a:xfrm>
          <a:prstGeom prst="rect">
            <a:avLst/>
          </a:prstGeom>
          <a:solidFill>
            <a:srgbClr val="FF99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2286000" y="4419600"/>
            <a:ext cx="685800" cy="1143000"/>
          </a:xfrm>
          <a:prstGeom prst="rect">
            <a:avLst/>
          </a:prstGeom>
          <a:solidFill>
            <a:srgbClr val="FF66CC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2286000" y="5562600"/>
            <a:ext cx="685800" cy="609600"/>
          </a:xfrm>
          <a:prstGeom prst="rect">
            <a:avLst/>
          </a:prstGeom>
          <a:solidFill>
            <a:srgbClr val="3399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9952" name="Text Box 23"/>
          <p:cNvSpPr txBox="1">
            <a:spLocks noChangeArrowheads="1"/>
          </p:cNvSpPr>
          <p:nvPr/>
        </p:nvSpPr>
        <p:spPr bwMode="auto">
          <a:xfrm>
            <a:off x="3886200" y="4283075"/>
            <a:ext cx="3006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What is the sum of the</a:t>
            </a:r>
            <a:b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</a:b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highlighted region?</a:t>
            </a:r>
          </a:p>
        </p:txBody>
      </p:sp>
      <p:graphicFrame>
        <p:nvGraphicFramePr>
          <p:cNvPr id="612376" name="Object 6"/>
          <p:cNvGraphicFramePr>
            <a:graphicFrameLocks noChangeAspect="1"/>
          </p:cNvGraphicFramePr>
          <p:nvPr/>
        </p:nvGraphicFramePr>
        <p:xfrm>
          <a:off x="3962400" y="5334000"/>
          <a:ext cx="4648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1" name="Equation" r:id="rId5" imgW="4648200" imgH="355600" progId="Equation.DSMT4">
                  <p:embed/>
                </p:oleObj>
              </mc:Choice>
              <mc:Fallback>
                <p:oleObj name="Equation" r:id="rId5" imgW="46482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4648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377" name="Text Box 25"/>
          <p:cNvSpPr txBox="1">
            <a:spLocks noChangeArrowheads="1"/>
          </p:cNvSpPr>
          <p:nvPr/>
        </p:nvSpPr>
        <p:spPr bwMode="auto">
          <a:xfrm>
            <a:off x="3886200" y="5943600"/>
            <a:ext cx="401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Divide out area (y</a:t>
            </a:r>
            <a:r>
              <a:rPr lang="en-US" altLang="ko-KR" sz="2400" b="0" baseline="-25000">
                <a:latin typeface="Arial" panose="020B0604020202020204" pitchFamily="34" charset="0"/>
                <a:ea typeface="굴림" panose="020B0600000101010101" pitchFamily="50" charset="-127"/>
              </a:rPr>
              <a:t>1</a:t>
            </a: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 – y</a:t>
            </a:r>
            <a:r>
              <a:rPr lang="en-US" altLang="ko-KR" sz="2400" b="0" baseline="-25000">
                <a:latin typeface="Arial" panose="020B0604020202020204" pitchFamily="34" charset="0"/>
                <a:ea typeface="굴림" panose="020B0600000101010101" pitchFamily="50" charset="-127"/>
              </a:rPr>
              <a:t>0</a:t>
            </a: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)(x</a:t>
            </a:r>
            <a:r>
              <a:rPr lang="en-US" altLang="ko-KR" sz="2400" b="0" baseline="-25000">
                <a:latin typeface="Arial" panose="020B0604020202020204" pitchFamily="34" charset="0"/>
                <a:ea typeface="굴림" panose="020B0600000101010101" pitchFamily="50" charset="-127"/>
              </a:rPr>
              <a:t>1</a:t>
            </a: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 – x</a:t>
            </a:r>
            <a:r>
              <a:rPr lang="en-US" altLang="ko-KR" sz="2400" b="0" baseline="-25000">
                <a:latin typeface="Arial" panose="020B0604020202020204" pitchFamily="34" charset="0"/>
                <a:ea typeface="굴림" panose="020B0600000101010101" pitchFamily="50" charset="-127"/>
              </a:rPr>
              <a:t>0</a:t>
            </a: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43189" y="3965448"/>
                <a:ext cx="4103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89" y="3965448"/>
                <a:ext cx="410305" cy="369332"/>
              </a:xfrm>
              <a:prstGeom prst="rect">
                <a:avLst/>
              </a:prstGeom>
              <a:blipFill>
                <a:blip r:embed="rId7"/>
                <a:stretch>
                  <a:fillRect l="-8955" r="-5970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93078" y="3962400"/>
                <a:ext cx="4103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78" y="3962400"/>
                <a:ext cx="410305" cy="369332"/>
              </a:xfrm>
              <a:prstGeom prst="rect">
                <a:avLst/>
              </a:prstGeom>
              <a:blipFill>
                <a:blip r:embed="rId8"/>
                <a:stretch>
                  <a:fillRect l="-8955" r="-5970" b="-180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5343" y="5295900"/>
                <a:ext cx="416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3" y="5295900"/>
                <a:ext cx="416716" cy="369332"/>
              </a:xfrm>
              <a:prstGeom prst="rect">
                <a:avLst/>
              </a:prstGeom>
              <a:blipFill>
                <a:blip r:embed="rId9"/>
                <a:stretch>
                  <a:fillRect l="-16176" r="-5882" b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5343" y="5929884"/>
                <a:ext cx="4167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3" y="5929884"/>
                <a:ext cx="416717" cy="369332"/>
              </a:xfrm>
              <a:prstGeom prst="rect">
                <a:avLst/>
              </a:prstGeom>
              <a:blipFill>
                <a:blip r:embed="rId10"/>
                <a:stretch>
                  <a:fillRect l="-16176" r="-5882" b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Summed-Area Tables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1288"/>
            <a:ext cx="8242300" cy="5105400"/>
          </a:xfrm>
        </p:spPr>
        <p:txBody>
          <a:bodyPr/>
          <a:lstStyle/>
          <a:p>
            <a:r>
              <a:rPr lang="en-US" altLang="ko-KR" sz="2400" dirty="0" smtClean="0">
                <a:ea typeface="굴림" panose="020B0600000101010101" pitchFamily="50" charset="-127"/>
              </a:rPr>
              <a:t>How much storage does a summed-area table require? </a:t>
            </a:r>
          </a:p>
          <a:p>
            <a:r>
              <a:rPr lang="en-US" altLang="ko-KR" sz="2400" dirty="0" smtClean="0">
                <a:ea typeface="굴림" panose="020B0600000101010101" pitchFamily="50" charset="-127"/>
              </a:rPr>
              <a:t>Does it require more or less work per pixel than a MIP map? </a:t>
            </a:r>
          </a:p>
          <a:p>
            <a:r>
              <a:rPr lang="en-US" altLang="ko-KR" sz="2400" dirty="0" smtClean="0">
                <a:ea typeface="굴림" panose="020B0600000101010101" pitchFamily="50" charset="-127"/>
              </a:rPr>
              <a:t>Can be implemented in a fragment </a:t>
            </a:r>
            <a:r>
              <a:rPr lang="en-US" altLang="ko-KR" sz="2400" dirty="0" err="1" smtClean="0">
                <a:ea typeface="굴림" panose="020B0600000101010101" pitchFamily="50" charset="-127"/>
              </a:rPr>
              <a:t>shader</a:t>
            </a:r>
            <a:endParaRPr lang="en-US" altLang="ko-KR" sz="2400" dirty="0" smtClean="0">
              <a:ea typeface="굴림" panose="020B0600000101010101" pitchFamily="50" charset="-127"/>
            </a:endParaRPr>
          </a:p>
          <a:p>
            <a:endParaRPr lang="en-US" altLang="ko-KR" sz="2400" dirty="0" smtClean="0">
              <a:ea typeface="굴림" panose="020B0600000101010101" pitchFamily="50" charset="-127"/>
            </a:endParaRPr>
          </a:p>
        </p:txBody>
      </p:sp>
      <p:pic>
        <p:nvPicPr>
          <p:cNvPr id="2" name="Picture 2" descr="http://2.bp.blogspot.com/-0W_CbE1hsSs/VMsCRqbFeSI/AAAAAAAAC1s/Lv-a97f1VZI/s1600/Filtering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93" y="3489837"/>
            <a:ext cx="5077921" cy="30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634" y="6495589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0" dirty="0" smtClean="0"/>
              <a:t>Created by Denny</a:t>
            </a:r>
            <a:endParaRPr lang="ko-KR" alt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Filtering in OpenGL</a:t>
            </a:r>
          </a:p>
        </p:txBody>
      </p:sp>
      <p:sp>
        <p:nvSpPr>
          <p:cNvPr id="44035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1433513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Automatic creation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18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gluBuild2DMipmaps(GL_TEXTURE_2D, GL_RGBA, width, height, </a:t>
            </a:r>
            <a:br>
              <a:rPr lang="en-US" altLang="ko-KR" sz="18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18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			 GL_RGBA, GL_UNSIGNED_BYTE, data)</a:t>
            </a:r>
            <a:endParaRPr lang="en-US" altLang="ko-KR" sz="1400" smtClean="0">
              <a:solidFill>
                <a:srgbClr val="3333CC"/>
              </a:solidFill>
              <a:latin typeface="Courier New" panose="02070309020205020404" pitchFamily="49" charset="0"/>
              <a:ea typeface="굴림" panose="020B0600000101010101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Filtering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ko-KR" sz="18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glTexParameteri(GL_TEXTURE_2D, GL_TEXTURE_MAG_FILTER, </a:t>
            </a:r>
            <a:r>
              <a:rPr lang="en-US" altLang="ko-KR" sz="1800" i="1" smtClean="0">
                <a:solidFill>
                  <a:srgbClr val="3333CC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filter </a:t>
            </a:r>
            <a:r>
              <a:rPr lang="en-US" altLang="ko-KR" sz="1800" i="1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ko-KR" sz="18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glTexParameteri(GL_TEXTURE_2D, GL_TEXTURE_MIN_FILTER, </a:t>
            </a:r>
            <a:r>
              <a:rPr lang="en-US" altLang="ko-KR" sz="1800" i="1" smtClean="0">
                <a:solidFill>
                  <a:srgbClr val="3333CC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filter </a:t>
            </a:r>
            <a:r>
              <a:rPr lang="en-US" altLang="ko-KR" sz="18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)</a:t>
            </a:r>
            <a:r>
              <a:rPr lang="en-US" altLang="ko-KR" sz="1400" smtClean="0">
                <a:solidFill>
                  <a:srgbClr val="3333CC"/>
                </a:solidFill>
                <a:ea typeface="굴림" panose="020B0600000101010101" pitchFamily="50" charset="-127"/>
              </a:rPr>
              <a:t/>
            </a:r>
            <a:br>
              <a:rPr lang="en-US" altLang="ko-KR" sz="1400" smtClean="0">
                <a:solidFill>
                  <a:srgbClr val="3333CC"/>
                </a:solidFill>
                <a:ea typeface="굴림" panose="020B0600000101010101" pitchFamily="50" charset="-127"/>
              </a:rPr>
            </a:br>
            <a:r>
              <a:rPr lang="en-US" altLang="ko-KR" sz="1400" smtClean="0">
                <a:solidFill>
                  <a:srgbClr val="3333CC"/>
                </a:solidFill>
                <a:ea typeface="굴림" panose="020B0600000101010101" pitchFamily="50" charset="-127"/>
              </a:rPr>
              <a:t/>
            </a:r>
            <a:br>
              <a:rPr lang="en-US" altLang="ko-KR" sz="1400" smtClean="0">
                <a:solidFill>
                  <a:srgbClr val="3333CC"/>
                </a:solidFill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where filter is: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3600" smtClean="0">
                <a:ea typeface="굴림" panose="020B0600000101010101" pitchFamily="50" charset="-127"/>
              </a:rPr>
              <a:t>	</a:t>
            </a: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GL_NEAREST</a:t>
            </a:r>
            <a:b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	GL_LINEAR</a:t>
            </a:r>
            <a:b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/>
            </a:r>
            <a:b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	GL_LINEAR_MIPMAP_LINEAR     </a:t>
            </a:r>
            <a:b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	GL_NEAREST_MIPMAP_NEAREST</a:t>
            </a:r>
            <a:b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	GL_NEAREST_MIPMAP_LINEAR</a:t>
            </a:r>
            <a:b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</a:br>
            <a:r>
              <a:rPr lang="en-US" altLang="ko-KR" sz="2000" smtClean="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	GL_LINEAR_MIPMAP_NEAREST</a:t>
            </a:r>
          </a:p>
          <a:p>
            <a:pPr>
              <a:lnSpc>
                <a:spcPct val="90000"/>
              </a:lnSpc>
            </a:pPr>
            <a:endParaRPr lang="en-US" altLang="ko-KR" sz="1400" smtClean="0">
              <a:solidFill>
                <a:srgbClr val="3333CC"/>
              </a:solidFill>
              <a:latin typeface="Courier New" panose="02070309020205020404" pitchFamily="49" charset="0"/>
              <a:ea typeface="굴림" panose="020B0600000101010101" pitchFamily="50" charset="-127"/>
            </a:endParaRPr>
          </a:p>
        </p:txBody>
      </p:sp>
      <p:sp>
        <p:nvSpPr>
          <p:cNvPr id="44036" name="Text Box 23"/>
          <p:cNvSpPr txBox="1">
            <a:spLocks noChangeArrowheads="1"/>
          </p:cNvSpPr>
          <p:nvPr/>
        </p:nvSpPr>
        <p:spPr bwMode="auto">
          <a:xfrm>
            <a:off x="1924050" y="630555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굴림" panose="020B0600000101010101" pitchFamily="50" charset="-127"/>
              </a:rPr>
              <a:t>inter-level</a:t>
            </a:r>
          </a:p>
        </p:txBody>
      </p:sp>
      <p:sp>
        <p:nvSpPr>
          <p:cNvPr id="44037" name="Text Box 24"/>
          <p:cNvSpPr txBox="1">
            <a:spLocks noChangeArrowheads="1"/>
          </p:cNvSpPr>
          <p:nvPr/>
        </p:nvSpPr>
        <p:spPr bwMode="auto">
          <a:xfrm>
            <a:off x="3668713" y="6305550"/>
            <a:ext cx="1103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>
                <a:latin typeface="Arial" panose="020B0604020202020204" pitchFamily="34" charset="0"/>
                <a:ea typeface="굴림" panose="020B0600000101010101" pitchFamily="50" charset="-127"/>
              </a:rPr>
              <a:t>intra-level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Uses of Texture Maps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504950"/>
            <a:ext cx="4610100" cy="5105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maps are used to add complexity to a scene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Easier to paint or capture an image than geometry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Model light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Model geometry, etc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46084" name="Picture 4" descr="09multi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04950"/>
            <a:ext cx="41910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직사각형 1"/>
          <p:cNvSpPr>
            <a:spLocks noChangeArrowheads="1"/>
          </p:cNvSpPr>
          <p:nvPr/>
        </p:nvSpPr>
        <p:spPr bwMode="auto">
          <a:xfrm>
            <a:off x="1997075" y="5011738"/>
            <a:ext cx="4572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One of key techniques to overcome various problems of rasterization techniques!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Modeling Lighting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87500"/>
            <a:ext cx="6242050" cy="5067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maps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Supply the lighting directly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Good for static environments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Projective textures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Can be used to simulate a spot light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Shadow maps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Environment maps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A representation of the scene around an object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Good for reflection</a:t>
            </a:r>
          </a:p>
          <a:p>
            <a:pPr lvl="1"/>
            <a:endParaRPr lang="en-US" altLang="ko-KR" sz="2000" smtClean="0">
              <a:ea typeface="굴림" panose="020B0600000101010101" pitchFamily="50" charset="-127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8125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4267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Light Maps in Quake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95425"/>
            <a:ext cx="8318500" cy="50673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Light maps are used to store pre-computed illumination</a:t>
            </a:r>
          </a:p>
        </p:txBody>
      </p:sp>
      <p:graphicFrame>
        <p:nvGraphicFramePr>
          <p:cNvPr id="804868" name="Group 4"/>
          <p:cNvGraphicFramePr>
            <a:graphicFrameLocks noGrp="1"/>
          </p:cNvGraphicFramePr>
          <p:nvPr/>
        </p:nvGraphicFramePr>
        <p:xfrm>
          <a:off x="152400" y="2652713"/>
          <a:ext cx="2819400" cy="1362075"/>
        </p:xfrm>
        <a:graphic>
          <a:graphicData uri="http://schemas.openxmlformats.org/drawingml/2006/table">
            <a:tbl>
              <a:tblPr/>
              <a:tblGrid>
                <a:gridCol w="104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ekton"/>
                        <a:ea typeface="굴림" pitchFamily="50" charset="-127"/>
                      </a:endParaRPr>
                    </a:p>
                  </a:txBody>
                  <a:tcPr marT="40061" marB="40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Texture Maps</a:t>
                      </a:r>
                    </a:p>
                  </a:txBody>
                  <a:tcPr marT="40061" marB="40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Light Maps</a:t>
                      </a:r>
                    </a:p>
                  </a:txBody>
                  <a:tcPr marT="40061" marB="40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Data</a:t>
                      </a:r>
                    </a:p>
                  </a:txBody>
                  <a:tcPr marT="40061" marB="40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RGB</a:t>
                      </a:r>
                    </a:p>
                  </a:txBody>
                  <a:tcPr marT="40061" marB="40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Intensity</a:t>
                      </a:r>
                    </a:p>
                  </a:txBody>
                  <a:tcPr marT="40061" marB="40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Resolution</a:t>
                      </a:r>
                    </a:p>
                  </a:txBody>
                  <a:tcPr marT="40061" marB="400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High</a:t>
                      </a:r>
                    </a:p>
                  </a:txBody>
                  <a:tcPr marT="40061" marB="40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375F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ekton"/>
                          <a:ea typeface="굴림" pitchFamily="50" charset="-127"/>
                        </a:rPr>
                        <a:t>Low</a:t>
                      </a:r>
                    </a:p>
                  </a:txBody>
                  <a:tcPr marT="40061" marB="400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0198" name="Picture 26" descr="nosha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59025"/>
            <a:ext cx="27416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27" descr="noshad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35475"/>
            <a:ext cx="27416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0" name="Picture 28" descr="shad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416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1" name="Picture 29" descr="shad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5475"/>
            <a:ext cx="27416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Picture 30" descr="light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146367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3" name="Text Box 31"/>
          <p:cNvSpPr txBox="1">
            <a:spLocks noChangeArrowheads="1"/>
          </p:cNvSpPr>
          <p:nvPr/>
        </p:nvSpPr>
        <p:spPr bwMode="auto">
          <a:xfrm>
            <a:off x="990600" y="5715000"/>
            <a:ext cx="1463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 b="0" i="1" dirty="0">
                <a:latin typeface="Arial" panose="020B0604020202020204" pitchFamily="34" charset="0"/>
                <a:ea typeface="굴림" panose="020B0600000101010101" pitchFamily="50" charset="-127"/>
              </a:rPr>
              <a:t>Light map image by Nick </a:t>
            </a:r>
            <a:r>
              <a:rPr lang="en-US" altLang="ko-KR" sz="1400" b="0" i="1" dirty="0" err="1">
                <a:latin typeface="Arial" panose="020B0604020202020204" pitchFamily="34" charset="0"/>
                <a:ea typeface="굴림" panose="020B0600000101010101" pitchFamily="50" charset="-127"/>
              </a:rPr>
              <a:t>Chirkov</a:t>
            </a:r>
            <a:endParaRPr lang="en-US" altLang="ko-KR" sz="1400" b="0" i="1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0204" name="Text Box 32"/>
          <p:cNvSpPr txBox="1">
            <a:spLocks noChangeArrowheads="1"/>
          </p:cNvSpPr>
          <p:nvPr/>
        </p:nvSpPr>
        <p:spPr bwMode="auto">
          <a:xfrm>
            <a:off x="3507581" y="2063750"/>
            <a:ext cx="2103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 dirty="0">
                <a:latin typeface="Arial" panose="020B0604020202020204" pitchFamily="34" charset="0"/>
                <a:ea typeface="굴림" panose="020B0600000101010101" pitchFamily="50" charset="-127"/>
              </a:rPr>
              <a:t>Textures Only</a:t>
            </a:r>
          </a:p>
        </p:txBody>
      </p:sp>
      <p:sp>
        <p:nvSpPr>
          <p:cNvPr id="50205" name="Text Box 33"/>
          <p:cNvSpPr txBox="1">
            <a:spLocks noChangeArrowheads="1"/>
          </p:cNvSpPr>
          <p:nvPr/>
        </p:nvSpPr>
        <p:spPr bwMode="auto">
          <a:xfrm>
            <a:off x="6096000" y="2073275"/>
            <a:ext cx="2374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>
                <a:latin typeface="Arial" panose="020B0604020202020204" pitchFamily="34" charset="0"/>
                <a:ea typeface="굴림" panose="020B0600000101010101" pitchFamily="50" charset="-127"/>
              </a:rPr>
              <a:t>Textures &amp; Light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Projective Textures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Treat the texture as a slide in a projector 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A good model for shading variations due to illumination (cool spotlights) 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Projectors work like cameras in reverse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Camera: color of point in scene </a:t>
            </a:r>
            <a:r>
              <a:rPr lang="en-US" altLang="ko-KR" sz="2000" smtClean="0">
                <a:ea typeface="굴림" panose="020B0600000101010101" pitchFamily="50" charset="-127"/>
                <a:sym typeface="Symbol" panose="05050102010706020507" pitchFamily="18" charset="2"/>
              </a:rPr>
              <a:t> color of corresponding pixel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Projector: color of pixel </a:t>
            </a:r>
            <a:r>
              <a:rPr lang="en-US" altLang="ko-KR" sz="2000" smtClean="0">
                <a:ea typeface="굴림" panose="020B0600000101010101" pitchFamily="50" charset="-127"/>
                <a:sym typeface="Symbol" panose="05050102010706020507" pitchFamily="18" charset="2"/>
              </a:rPr>
              <a:t> color of corresponding point in the scene</a:t>
            </a:r>
            <a:endParaRPr lang="en-US" altLang="ko-KR" sz="2000" smtClean="0">
              <a:ea typeface="굴림" panose="020B0600000101010101" pitchFamily="50" charset="-127"/>
            </a:endParaRPr>
          </a:p>
        </p:txBody>
      </p:sp>
      <p:pic>
        <p:nvPicPr>
          <p:cNvPr id="52228" name="Picture 4" descr="Proj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806950"/>
            <a:ext cx="2416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projtex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805363"/>
            <a:ext cx="228600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tea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969512"/>
            <a:ext cx="33289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192463" y="1658112"/>
            <a:ext cx="5387976" cy="4486275"/>
            <a:chOff x="3192463" y="1828800"/>
            <a:chExt cx="5387976" cy="4486275"/>
          </a:xfrm>
        </p:grpSpPr>
        <p:pic>
          <p:nvPicPr>
            <p:cNvPr id="54291" name="Picture 6" descr="depth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126" y="1828800"/>
              <a:ext cx="1223962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Line 8"/>
            <p:cNvSpPr>
              <a:spLocks noChangeShapeType="1"/>
            </p:cNvSpPr>
            <p:nvPr/>
          </p:nvSpPr>
          <p:spPr bwMode="auto">
            <a:xfrm>
              <a:off x="6318250" y="2984500"/>
              <a:ext cx="476250" cy="542925"/>
            </a:xfrm>
            <a:prstGeom prst="line">
              <a:avLst/>
            </a:prstGeom>
            <a:noFill/>
            <a:ln w="28575">
              <a:solidFill>
                <a:srgbClr val="EA8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3" name="Line 9"/>
            <p:cNvSpPr>
              <a:spLocks noChangeShapeType="1"/>
            </p:cNvSpPr>
            <p:nvPr/>
          </p:nvSpPr>
          <p:spPr bwMode="auto">
            <a:xfrm flipH="1">
              <a:off x="3192463" y="2984500"/>
              <a:ext cx="3125787" cy="1290638"/>
            </a:xfrm>
            <a:prstGeom prst="line">
              <a:avLst/>
            </a:prstGeom>
            <a:noFill/>
            <a:ln w="19050">
              <a:solidFill>
                <a:srgbClr val="EA8B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4" name="Line 10"/>
            <p:cNvSpPr>
              <a:spLocks noChangeShapeType="1"/>
            </p:cNvSpPr>
            <p:nvPr/>
          </p:nvSpPr>
          <p:spPr bwMode="auto">
            <a:xfrm flipH="1">
              <a:off x="5638800" y="3527425"/>
              <a:ext cx="1155700" cy="2787650"/>
            </a:xfrm>
            <a:prstGeom prst="line">
              <a:avLst/>
            </a:prstGeom>
            <a:noFill/>
            <a:ln w="19050">
              <a:solidFill>
                <a:srgbClr val="EA8B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5" name="Line 16"/>
            <p:cNvSpPr>
              <a:spLocks noChangeShapeType="1"/>
            </p:cNvSpPr>
            <p:nvPr/>
          </p:nvSpPr>
          <p:spPr bwMode="auto">
            <a:xfrm flipV="1">
              <a:off x="3395663" y="3187700"/>
              <a:ext cx="3127375" cy="2176463"/>
            </a:xfrm>
            <a:prstGeom prst="line">
              <a:avLst/>
            </a:prstGeom>
            <a:noFill/>
            <a:ln w="28575">
              <a:solidFill>
                <a:srgbClr val="EA8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6" name="Text Box 19"/>
            <p:cNvSpPr txBox="1">
              <a:spLocks noChangeArrowheads="1"/>
            </p:cNvSpPr>
            <p:nvPr/>
          </p:nvSpPr>
          <p:spPr bwMode="auto">
            <a:xfrm>
              <a:off x="6794501" y="3065246"/>
              <a:ext cx="1785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 dirty="0" smtClean="0">
                  <a:latin typeface="Arial" panose="020B0604020202020204" pitchFamily="34" charset="0"/>
                  <a:ea typeface="굴림" panose="020B0600000101010101" pitchFamily="50" charset="-127"/>
                </a:rPr>
                <a:t>Depth map from light</a:t>
              </a:r>
              <a:endParaRPr lang="en-US" altLang="ko-KR" sz="20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Shadow Maps</a:t>
            </a:r>
          </a:p>
        </p:txBody>
      </p:sp>
      <p:pic>
        <p:nvPicPr>
          <p:cNvPr id="54277" name="Picture 5" descr="eye_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8112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Line 7"/>
          <p:cNvSpPr>
            <a:spLocks noChangeShapeType="1"/>
          </p:cNvSpPr>
          <p:nvPr/>
        </p:nvSpPr>
        <p:spPr bwMode="auto">
          <a:xfrm flipH="1">
            <a:off x="1900238" y="3085275"/>
            <a:ext cx="476250" cy="47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4279" name="Line 11"/>
          <p:cNvSpPr>
            <a:spLocks noChangeShapeType="1"/>
          </p:cNvSpPr>
          <p:nvPr/>
        </p:nvSpPr>
        <p:spPr bwMode="auto">
          <a:xfrm>
            <a:off x="1900238" y="3561525"/>
            <a:ext cx="1020762" cy="2514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4280" name="Line 12"/>
          <p:cNvSpPr>
            <a:spLocks noChangeShapeType="1"/>
          </p:cNvSpPr>
          <p:nvPr/>
        </p:nvSpPr>
        <p:spPr bwMode="auto">
          <a:xfrm>
            <a:off x="2376488" y="3085275"/>
            <a:ext cx="2446337" cy="815975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4281" name="Oval 13"/>
          <p:cNvSpPr>
            <a:spLocks noChangeArrowheads="1"/>
          </p:cNvSpPr>
          <p:nvPr/>
        </p:nvSpPr>
        <p:spPr bwMode="auto">
          <a:xfrm>
            <a:off x="949325" y="2542350"/>
            <a:ext cx="68263" cy="66675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7312025" y="1993075"/>
            <a:ext cx="68263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2036763" y="3425000"/>
            <a:ext cx="1290637" cy="1768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4284" name="Oval 17"/>
          <p:cNvSpPr>
            <a:spLocks noChangeArrowheads="1"/>
          </p:cNvSpPr>
          <p:nvPr/>
        </p:nvSpPr>
        <p:spPr bwMode="auto">
          <a:xfrm>
            <a:off x="3327400" y="5193475"/>
            <a:ext cx="103188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4285" name="Text Box 18"/>
          <p:cNvSpPr txBox="1">
            <a:spLocks noChangeArrowheads="1"/>
          </p:cNvSpPr>
          <p:nvPr/>
        </p:nvSpPr>
        <p:spPr bwMode="auto">
          <a:xfrm>
            <a:off x="379736" y="2858580"/>
            <a:ext cx="1549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 dirty="0" smtClean="0">
                <a:latin typeface="Arial" panose="020B0604020202020204" pitchFamily="34" charset="0"/>
                <a:ea typeface="굴림" panose="020B0600000101010101" pitchFamily="50" charset="-127"/>
              </a:rPr>
              <a:t>Depth map from eye</a:t>
            </a:r>
            <a:endParaRPr lang="en-US" altLang="ko-KR" sz="2400" b="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4752150"/>
            <a:ext cx="5118100" cy="1323975"/>
            <a:chOff x="3581400" y="4923006"/>
            <a:chExt cx="5118101" cy="1323439"/>
          </a:xfrm>
        </p:grpSpPr>
        <p:sp>
          <p:nvSpPr>
            <p:cNvPr id="54289" name="Text Box 20"/>
            <p:cNvSpPr txBox="1">
              <a:spLocks noChangeArrowheads="1"/>
            </p:cNvSpPr>
            <p:nvPr/>
          </p:nvSpPr>
          <p:spPr bwMode="auto">
            <a:xfrm>
              <a:off x="6400801" y="4923006"/>
              <a:ext cx="22987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>
                  <a:latin typeface="Arial" panose="020B0604020202020204" pitchFamily="34" charset="0"/>
                  <a:ea typeface="굴림" panose="020B0600000101010101" pitchFamily="50" charset="-127"/>
                </a:rPr>
                <a:t>Point in shadow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>
                  <a:latin typeface="Arial" panose="020B0604020202020204" pitchFamily="34" charset="0"/>
                  <a:ea typeface="굴림" panose="020B0600000101010101" pitchFamily="50" charset="-127"/>
                </a:rPr>
                <a:t>visible to the eye, but not visible to the light</a:t>
              </a:r>
            </a:p>
          </p:txBody>
        </p:sp>
        <p:sp>
          <p:nvSpPr>
            <p:cNvPr id="54290" name="Line 21"/>
            <p:cNvSpPr>
              <a:spLocks noChangeShapeType="1"/>
            </p:cNvSpPr>
            <p:nvPr/>
          </p:nvSpPr>
          <p:spPr bwMode="auto">
            <a:xfrm flipH="1" flipV="1">
              <a:off x="3581400" y="5410200"/>
              <a:ext cx="2819400" cy="228600"/>
            </a:xfrm>
            <a:prstGeom prst="line">
              <a:avLst/>
            </a:prstGeom>
            <a:noFill/>
            <a:ln w="28575" cap="sq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54287" name="Line 22"/>
          <p:cNvSpPr>
            <a:spLocks noChangeShapeType="1"/>
          </p:cNvSpPr>
          <p:nvPr/>
        </p:nvSpPr>
        <p:spPr bwMode="auto">
          <a:xfrm>
            <a:off x="6096000" y="2115312"/>
            <a:ext cx="762000" cy="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4288" name="Text Box 42"/>
          <p:cNvSpPr txBox="1">
            <a:spLocks noChangeArrowheads="1"/>
          </p:cNvSpPr>
          <p:nvPr/>
        </p:nvSpPr>
        <p:spPr bwMode="auto">
          <a:xfrm>
            <a:off x="2438400" y="1581912"/>
            <a:ext cx="381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Use the depth map in the light view to determine if sample point is 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Environment Maps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237" y="1498768"/>
            <a:ext cx="5054600" cy="5067300"/>
          </a:xfrm>
        </p:spPr>
        <p:txBody>
          <a:bodyPr/>
          <a:lstStyle/>
          <a:p>
            <a:r>
              <a:rPr lang="en-US" altLang="ko-KR" sz="2400" dirty="0" smtClean="0">
                <a:ea typeface="굴림" panose="020B0600000101010101" pitchFamily="50" charset="-127"/>
              </a:rPr>
              <a:t>Simulate complex mirror-like objects</a:t>
            </a:r>
          </a:p>
          <a:p>
            <a:pPr lvl="1"/>
            <a:r>
              <a:rPr lang="en-US" altLang="ko-KR" sz="2000" dirty="0" smtClean="0">
                <a:ea typeface="굴림" panose="020B0600000101010101" pitchFamily="50" charset="-127"/>
              </a:rPr>
              <a:t>Use textures to capture environment of objects</a:t>
            </a:r>
          </a:p>
          <a:p>
            <a:pPr lvl="1"/>
            <a:r>
              <a:rPr lang="en-US" altLang="ko-KR" sz="2000" dirty="0" smtClean="0">
                <a:ea typeface="굴림" panose="020B0600000101010101" pitchFamily="50" charset="-127"/>
              </a:rPr>
              <a:t>Use surface normal to compute texture coordinates</a:t>
            </a:r>
            <a:br>
              <a:rPr lang="en-US" altLang="ko-KR" sz="2000" dirty="0" smtClean="0">
                <a:ea typeface="굴림" panose="020B0600000101010101" pitchFamily="50" charset="-127"/>
              </a:rPr>
            </a:br>
            <a:endParaRPr lang="en-US" altLang="ko-KR" sz="2000" dirty="0" smtClean="0">
              <a:ea typeface="굴림" panose="020B0600000101010101" pitchFamily="50" charset="-127"/>
            </a:endParaRPr>
          </a:p>
        </p:txBody>
      </p:sp>
      <p:pic>
        <p:nvPicPr>
          <p:cNvPr id="56325" name="Picture 8" descr="Tj_silverteapot_stpeter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13287" b="22231"/>
          <a:stretch/>
        </p:blipFill>
        <p:spPr bwMode="auto">
          <a:xfrm>
            <a:off x="6072648" y="1498768"/>
            <a:ext cx="2664951" cy="21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 rot="1263159">
            <a:off x="1636461" y="4993309"/>
            <a:ext cx="860425" cy="790825"/>
          </a:xfrm>
          <a:custGeom>
            <a:avLst/>
            <a:gdLst>
              <a:gd name="connsiteX0" fmla="*/ 1146412 w 2060812"/>
              <a:gd name="connsiteY0" fmla="*/ 0 h 1487606"/>
              <a:gd name="connsiteX1" fmla="*/ 0 w 2060812"/>
              <a:gd name="connsiteY1" fmla="*/ 777922 h 1487606"/>
              <a:gd name="connsiteX2" fmla="*/ 955343 w 2060812"/>
              <a:gd name="connsiteY2" fmla="*/ 1487606 h 1487606"/>
              <a:gd name="connsiteX3" fmla="*/ 2060812 w 2060812"/>
              <a:gd name="connsiteY3" fmla="*/ 996287 h 1487606"/>
              <a:gd name="connsiteX4" fmla="*/ 1965278 w 2060812"/>
              <a:gd name="connsiteY4" fmla="*/ 272955 h 1487606"/>
              <a:gd name="connsiteX5" fmla="*/ 1146412 w 2060812"/>
              <a:gd name="connsiteY5" fmla="*/ 0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812" h="1487606">
                <a:moveTo>
                  <a:pt x="1146412" y="0"/>
                </a:moveTo>
                <a:lnTo>
                  <a:pt x="0" y="777922"/>
                </a:lnTo>
                <a:lnTo>
                  <a:pt x="955343" y="1487606"/>
                </a:lnTo>
                <a:lnTo>
                  <a:pt x="2060812" y="996287"/>
                </a:lnTo>
                <a:lnTo>
                  <a:pt x="1965278" y="272955"/>
                </a:lnTo>
                <a:lnTo>
                  <a:pt x="114641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43329" y="4546011"/>
            <a:ext cx="1781175" cy="5857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10216" y="4002169"/>
            <a:ext cx="885115" cy="112770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Freeform 16"/>
          <p:cNvSpPr/>
          <p:nvPr/>
        </p:nvSpPr>
        <p:spPr bwMode="auto">
          <a:xfrm rot="1263159">
            <a:off x="2651401" y="3756143"/>
            <a:ext cx="860425" cy="420079"/>
          </a:xfrm>
          <a:custGeom>
            <a:avLst/>
            <a:gdLst>
              <a:gd name="connsiteX0" fmla="*/ 1146412 w 2060812"/>
              <a:gd name="connsiteY0" fmla="*/ 0 h 1487606"/>
              <a:gd name="connsiteX1" fmla="*/ 0 w 2060812"/>
              <a:gd name="connsiteY1" fmla="*/ 777922 h 1487606"/>
              <a:gd name="connsiteX2" fmla="*/ 955343 w 2060812"/>
              <a:gd name="connsiteY2" fmla="*/ 1487606 h 1487606"/>
              <a:gd name="connsiteX3" fmla="*/ 2060812 w 2060812"/>
              <a:gd name="connsiteY3" fmla="*/ 996287 h 1487606"/>
              <a:gd name="connsiteX4" fmla="*/ 1965278 w 2060812"/>
              <a:gd name="connsiteY4" fmla="*/ 272955 h 1487606"/>
              <a:gd name="connsiteX5" fmla="*/ 1146412 w 2060812"/>
              <a:gd name="connsiteY5" fmla="*/ 0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812" h="1487606">
                <a:moveTo>
                  <a:pt x="1146412" y="0"/>
                </a:moveTo>
                <a:lnTo>
                  <a:pt x="0" y="777922"/>
                </a:lnTo>
                <a:lnTo>
                  <a:pt x="955343" y="1487606"/>
                </a:lnTo>
                <a:lnTo>
                  <a:pt x="2060812" y="996287"/>
                </a:lnTo>
                <a:lnTo>
                  <a:pt x="1965278" y="272955"/>
                </a:lnTo>
                <a:lnTo>
                  <a:pt x="1146412" y="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 rot="1263159">
            <a:off x="5500291" y="5001914"/>
            <a:ext cx="860425" cy="790825"/>
          </a:xfrm>
          <a:custGeom>
            <a:avLst/>
            <a:gdLst>
              <a:gd name="connsiteX0" fmla="*/ 1146412 w 2060812"/>
              <a:gd name="connsiteY0" fmla="*/ 0 h 1487606"/>
              <a:gd name="connsiteX1" fmla="*/ 0 w 2060812"/>
              <a:gd name="connsiteY1" fmla="*/ 777922 h 1487606"/>
              <a:gd name="connsiteX2" fmla="*/ 955343 w 2060812"/>
              <a:gd name="connsiteY2" fmla="*/ 1487606 h 1487606"/>
              <a:gd name="connsiteX3" fmla="*/ 2060812 w 2060812"/>
              <a:gd name="connsiteY3" fmla="*/ 996287 h 1487606"/>
              <a:gd name="connsiteX4" fmla="*/ 1965278 w 2060812"/>
              <a:gd name="connsiteY4" fmla="*/ 272955 h 1487606"/>
              <a:gd name="connsiteX5" fmla="*/ 1146412 w 2060812"/>
              <a:gd name="connsiteY5" fmla="*/ 0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812" h="1487606">
                <a:moveTo>
                  <a:pt x="1146412" y="0"/>
                </a:moveTo>
                <a:lnTo>
                  <a:pt x="0" y="777922"/>
                </a:lnTo>
                <a:lnTo>
                  <a:pt x="955343" y="1487606"/>
                </a:lnTo>
                <a:lnTo>
                  <a:pt x="2060812" y="996287"/>
                </a:lnTo>
                <a:lnTo>
                  <a:pt x="1965278" y="272955"/>
                </a:lnTo>
                <a:lnTo>
                  <a:pt x="114641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732645" y="4154569"/>
            <a:ext cx="2543175" cy="2543175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007159" y="4554616"/>
            <a:ext cx="1781175" cy="58578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774046" y="4010774"/>
            <a:ext cx="885115" cy="112770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Freeform 21"/>
          <p:cNvSpPr/>
          <p:nvPr/>
        </p:nvSpPr>
        <p:spPr bwMode="auto">
          <a:xfrm rot="1263159">
            <a:off x="6515231" y="3764748"/>
            <a:ext cx="860425" cy="420079"/>
          </a:xfrm>
          <a:custGeom>
            <a:avLst/>
            <a:gdLst>
              <a:gd name="connsiteX0" fmla="*/ 1146412 w 2060812"/>
              <a:gd name="connsiteY0" fmla="*/ 0 h 1487606"/>
              <a:gd name="connsiteX1" fmla="*/ 0 w 2060812"/>
              <a:gd name="connsiteY1" fmla="*/ 777922 h 1487606"/>
              <a:gd name="connsiteX2" fmla="*/ 955343 w 2060812"/>
              <a:gd name="connsiteY2" fmla="*/ 1487606 h 1487606"/>
              <a:gd name="connsiteX3" fmla="*/ 2060812 w 2060812"/>
              <a:gd name="connsiteY3" fmla="*/ 996287 h 1487606"/>
              <a:gd name="connsiteX4" fmla="*/ 1965278 w 2060812"/>
              <a:gd name="connsiteY4" fmla="*/ 272955 h 1487606"/>
              <a:gd name="connsiteX5" fmla="*/ 1146412 w 2060812"/>
              <a:gd name="connsiteY5" fmla="*/ 0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812" h="1487606">
                <a:moveTo>
                  <a:pt x="1146412" y="0"/>
                </a:moveTo>
                <a:lnTo>
                  <a:pt x="0" y="777922"/>
                </a:lnTo>
                <a:lnTo>
                  <a:pt x="955343" y="1487606"/>
                </a:lnTo>
                <a:lnTo>
                  <a:pt x="2060812" y="996287"/>
                </a:lnTo>
                <a:lnTo>
                  <a:pt x="1965278" y="272955"/>
                </a:lnTo>
                <a:lnTo>
                  <a:pt x="1146412" y="0"/>
                </a:lnTo>
                <a:close/>
              </a:path>
            </a:pathLst>
          </a:cu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5970542" y="4283656"/>
            <a:ext cx="885115" cy="112770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5927000" y="5296791"/>
            <a:ext cx="153502" cy="175353"/>
          </a:xfrm>
          <a:prstGeom prst="ellipse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0152" y="4052823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32183" y="5131799"/>
            <a:ext cx="181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Spherical </a:t>
            </a:r>
            <a:r>
              <a:rPr lang="en-US" altLang="ko-KR" dirty="0" err="1" smtClean="0"/>
              <a:t>env</a:t>
            </a:r>
            <a:r>
              <a:rPr lang="en-US" altLang="ko-KR" dirty="0" smtClean="0"/>
              <a:t>. map</a:t>
            </a:r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773716" y="3711308"/>
            <a:ext cx="0" cy="294184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00109" y="4437355"/>
                <a:ext cx="299761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109" y="4437355"/>
                <a:ext cx="299761" cy="4140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54139" y="4893043"/>
                <a:ext cx="756617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altLang="ko-KR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acc>
                      <m:r>
                        <a:rPr lang="en-US" altLang="ko-K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39" y="4893043"/>
                <a:ext cx="756617" cy="4140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Environment Maps - Example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8371" name="Content Placeholder 3" descr="terminator2_small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716088"/>
            <a:ext cx="6778625" cy="3895725"/>
          </a:xfrm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695325" y="5789613"/>
            <a:ext cx="8004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T1000 in Terminator 2 from Industrial Light and Magic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Mapping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Requires lots of geometry to fully represent complex shapes of models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Add details with image representations</a:t>
            </a:r>
          </a:p>
        </p:txBody>
      </p:sp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4724400" y="3003550"/>
          <a:ext cx="4097338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Image" r:id="rId4" imgW="8126984" imgH="6095238" progId="Photoshop.Image.7">
                  <p:embed/>
                </p:oleObj>
              </mc:Choice>
              <mc:Fallback>
                <p:oleObj name="Image" r:id="rId4" imgW="8126984" imgH="6095238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03550"/>
                        <a:ext cx="4097338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003550"/>
            <a:ext cx="43180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"/>
          <p:cNvSpPr txBox="1">
            <a:spLocks noChangeArrowheads="1"/>
          </p:cNvSpPr>
          <p:nvPr/>
        </p:nvSpPr>
        <p:spPr bwMode="auto">
          <a:xfrm>
            <a:off x="3124200" y="6400800"/>
            <a:ext cx="2895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ko-KR" sz="1400" b="0">
                <a:latin typeface="Arial" panose="020B0604020202020204" pitchFamily="34" charset="0"/>
                <a:ea typeface="굴림" panose="020B0600000101010101" pitchFamily="50" charset="-127"/>
              </a:rPr>
              <a:t>Excerpted from MIT EECS 6.837, Durand and Cutler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GB" altLang="ko-KR" sz="14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Cube Maps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Maps a viewing direction b and returns an RGB color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Use stored texture maps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0420" name="Content Placeholder 3" descr="c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968625"/>
            <a:ext cx="4594225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Cube Maps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Maps a viewing direction b and returns an RGB color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Assume b = (x, y, z),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62468" name="Picture 5" descr="cube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89238"/>
            <a:ext cx="48545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5676900" y="2649538"/>
            <a:ext cx="32654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- Identify a face based on magnitude of x,y,z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-For the right face, compute texture coord. (u,v)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u = (y+x)/(2x)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v = (z+x)/(2x)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ko-KR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Expensive to update dynamically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Not completely accurate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One of main reason that Cars (Pixar movie of 2006) used ray tracing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ea typeface="굴림" panose="020B0600000101010101" pitchFamily="50" charset="-127"/>
              </a:rPr>
              <a:t>Environment Maps - Problems</a:t>
            </a:r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1012825" y="3325813"/>
            <a:ext cx="7369175" cy="2832100"/>
            <a:chOff x="1012805" y="3903046"/>
            <a:chExt cx="7369194" cy="2832635"/>
          </a:xfrm>
        </p:grpSpPr>
        <p:pic>
          <p:nvPicPr>
            <p:cNvPr id="6451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805" y="3903046"/>
              <a:ext cx="3472873" cy="243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001" y="3919088"/>
              <a:ext cx="3462755" cy="243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9" name="Text Box 8"/>
            <p:cNvSpPr txBox="1">
              <a:spLocks noChangeArrowheads="1"/>
            </p:cNvSpPr>
            <p:nvPr/>
          </p:nvSpPr>
          <p:spPr bwMode="auto">
            <a:xfrm>
              <a:off x="2286417" y="6335631"/>
              <a:ext cx="4794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>
                  <a:latin typeface="Arial" panose="020B0604020202020204" pitchFamily="34" charset="0"/>
                  <a:ea typeface="굴림" panose="020B0600000101010101" pitchFamily="50" charset="-127"/>
                </a:rPr>
                <a:t>Reflection of swimming pool is wrong</a:t>
              </a:r>
            </a:p>
          </p:txBody>
        </p:sp>
        <p:sp>
          <p:nvSpPr>
            <p:cNvPr id="64520" name="Text Box 9"/>
            <p:cNvSpPr txBox="1">
              <a:spLocks noChangeArrowheads="1"/>
            </p:cNvSpPr>
            <p:nvPr/>
          </p:nvSpPr>
          <p:spPr bwMode="auto">
            <a:xfrm rot="5400000">
              <a:off x="7540623" y="5099052"/>
              <a:ext cx="14081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200">
                  <a:latin typeface="Arial" panose="020B0604020202020204" pitchFamily="34" charset="0"/>
                  <a:ea typeface="굴림" panose="020B0600000101010101" pitchFamily="50" charset="-127"/>
                </a:rPr>
                <a:t>images from NVIDIA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Expensive to update dynamically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Not completely accurate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One of main reason that Cars (Pixar movie of 2006) used ray tracing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ea typeface="굴림" panose="020B0600000101010101" pitchFamily="50" charset="-127"/>
              </a:rPr>
              <a:t>Environment Maps - Problems</a:t>
            </a:r>
          </a:p>
        </p:txBody>
      </p:sp>
      <p:pic>
        <p:nvPicPr>
          <p:cNvPr id="66564" name="Picture 2" descr="http://www.box56miniaturas.com.br/loja/images/24hw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881313"/>
            <a:ext cx="5032375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Modeling Geometry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Store complex surface details in a texture rather than modeling them explicitly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Bump maps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Modify the existing normal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Normal maps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Replace the existing normal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Displacement maps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Modify the geometry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Opacity maps and billboards</a:t>
            </a:r>
          </a:p>
          <a:p>
            <a:pPr lvl="1"/>
            <a:r>
              <a:rPr lang="en-US" altLang="ko-KR" sz="2000" smtClean="0">
                <a:ea typeface="굴림" panose="020B0600000101010101" pitchFamily="50" charset="-127"/>
              </a:rPr>
              <a:t>Knock-out portions of a polygon using the alpha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Bump Mapping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Modifies the normal not the actual geometry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Texture treated as a heightfield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Partial derivatives used to change the normal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Causes surface to appear deformed by the heightfield</a:t>
            </a:r>
          </a:p>
        </p:txBody>
      </p:sp>
      <p:pic>
        <p:nvPicPr>
          <p:cNvPr id="70660" name="Picture 4" descr="sphe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206875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swirly2b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206875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sphere_bum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06875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4336" y="507300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+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0730" y="507300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=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More Bump Map Examples</a:t>
            </a:r>
          </a:p>
        </p:txBody>
      </p:sp>
      <p:pic>
        <p:nvPicPr>
          <p:cNvPr id="72707" name="Picture 4" descr="cylind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988"/>
            <a:ext cx="2249488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gridb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360613"/>
            <a:ext cx="2316162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 descr="cylinder_bum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1566863"/>
            <a:ext cx="2249488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8"/>
          <p:cNvSpPr>
            <a:spLocks noChangeArrowheads="1"/>
          </p:cNvSpPr>
          <p:nvPr/>
        </p:nvSpPr>
        <p:spPr bwMode="auto">
          <a:xfrm>
            <a:off x="4127500" y="5303838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Note that silhouette edge of the object not affected!</a:t>
            </a:r>
          </a:p>
        </p:txBody>
      </p:sp>
      <p:sp>
        <p:nvSpPr>
          <p:cNvPr id="72711" name="TextBox 9"/>
          <p:cNvSpPr txBox="1">
            <a:spLocks noChangeArrowheads="1"/>
          </p:cNvSpPr>
          <p:nvPr/>
        </p:nvSpPr>
        <p:spPr bwMode="auto">
          <a:xfrm>
            <a:off x="2020888" y="3535363"/>
            <a:ext cx="36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+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72712" name="TextBox 10"/>
          <p:cNvSpPr txBox="1">
            <a:spLocks noChangeArrowheads="1"/>
          </p:cNvSpPr>
          <p:nvPr/>
        </p:nvSpPr>
        <p:spPr bwMode="auto">
          <a:xfrm>
            <a:off x="5410200" y="353536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=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Normal Mapping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7725"/>
            <a:ext cx="801528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Replaces the normal rather than tweaking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Displacement Mapping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maps can be used to actually move surface points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ko-KR" smtClean="0">
                <a:ea typeface="굴림" panose="020B0600000101010101" pitchFamily="50" charset="-127"/>
              </a:rPr>
              <a:t>	</a:t>
            </a:r>
          </a:p>
          <a:p>
            <a:pPr>
              <a:buFont typeface="Arial" panose="020B0604020202020204" pitchFamily="34" charset="0"/>
              <a:buNone/>
            </a:pPr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The geometry must be displaced before visibility is determined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Is this easily done in the graphics pipeline?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  <p:pic>
        <p:nvPicPr>
          <p:cNvPr id="76804" name="Picture 4" descr="disp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636838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Opacity Maps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4958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3581400" y="5334000"/>
            <a:ext cx="4770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Use the alpha channel to make portions of the texture transparent</a:t>
            </a:r>
          </a:p>
        </p:txBody>
      </p:sp>
      <p:sp>
        <p:nvSpPr>
          <p:cNvPr id="78855" name="Text Box 8"/>
          <p:cNvSpPr txBox="1">
            <a:spLocks noChangeArrowheads="1"/>
          </p:cNvSpPr>
          <p:nvPr/>
        </p:nvSpPr>
        <p:spPr bwMode="auto">
          <a:xfrm>
            <a:off x="1377950" y="58674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latin typeface="Arial" panose="020B0604020202020204" pitchFamily="34" charset="0"/>
                <a:ea typeface="굴림" panose="020B0600000101010101" pitchFamily="50" charset="-127"/>
              </a:rPr>
              <a:t>alpha channel</a:t>
            </a:r>
          </a:p>
        </p:txBody>
      </p:sp>
      <p:sp>
        <p:nvSpPr>
          <p:cNvPr id="78856" name="Text Box 9"/>
          <p:cNvSpPr txBox="1">
            <a:spLocks noChangeArrowheads="1"/>
          </p:cNvSpPr>
          <p:nvPr/>
        </p:nvSpPr>
        <p:spPr bwMode="auto">
          <a:xfrm>
            <a:off x="1349375" y="3505200"/>
            <a:ext cx="148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800" b="0">
                <a:latin typeface="Arial" panose="020B0604020202020204" pitchFamily="34" charset="0"/>
                <a:ea typeface="굴림" panose="020B0600000101010101" pitchFamily="50" charset="-127"/>
              </a:rPr>
              <a:t>RGB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The Quest for Visual Realism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 smtClean="0">
              <a:ea typeface="굴림" panose="020B0600000101010101" pitchFamily="50" charset="-127"/>
            </a:endParaRPr>
          </a:p>
        </p:txBody>
      </p:sp>
      <p:pic>
        <p:nvPicPr>
          <p:cNvPr id="9220" name="Picture 3" descr="hip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8925"/>
            <a:ext cx="80518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Billboards</a:t>
            </a:r>
          </a:p>
        </p:txBody>
      </p:sp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43100"/>
            <a:ext cx="44196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203450"/>
            <a:ext cx="3170237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1389063" y="5622925"/>
            <a:ext cx="6383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b="0">
                <a:latin typeface="Arial" panose="020B0604020202020204" pitchFamily="34" charset="0"/>
                <a:ea typeface="굴림" panose="020B0600000101010101" pitchFamily="50" charset="-127"/>
              </a:rPr>
              <a:t>Replace complex geometry with polygons texture mapped with transparent textures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3D or Solid Textures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2900"/>
            <a:ext cx="46291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Solid textures are three dimensional assigning values to points in 3 space</a:t>
            </a:r>
          </a:p>
          <a:p>
            <a:pPr lvl="1">
              <a:lnSpc>
                <a:spcPct val="90000"/>
              </a:lnSpc>
            </a:pPr>
            <a:r>
              <a:rPr lang="en-US" altLang="ko-KR" sz="2000" smtClean="0">
                <a:ea typeface="굴림" panose="020B0600000101010101" pitchFamily="50" charset="-127"/>
              </a:rPr>
              <a:t>Very effective at representing some types of materials such as marble and wood</a:t>
            </a:r>
          </a:p>
          <a:p>
            <a:pPr>
              <a:lnSpc>
                <a:spcPct val="90000"/>
              </a:lnSpc>
            </a:pPr>
            <a:r>
              <a:rPr lang="en-US" altLang="ko-KR" sz="2400" smtClean="0">
                <a:ea typeface="굴림" panose="020B0600000101010101" pitchFamily="50" charset="-127"/>
              </a:rPr>
              <a:t>Generally, solid textures are defined procedural functions rather than tabularized functions as used in 2D </a:t>
            </a:r>
          </a:p>
          <a:p>
            <a:pPr>
              <a:lnSpc>
                <a:spcPct val="90000"/>
              </a:lnSpc>
            </a:pPr>
            <a:endParaRPr lang="en-US" altLang="ko-KR" sz="2400" smtClean="0">
              <a:ea typeface="굴림" panose="020B0600000101010101" pitchFamily="50" charset="-127"/>
            </a:endParaRPr>
          </a:p>
        </p:txBody>
      </p:sp>
      <p:pic>
        <p:nvPicPr>
          <p:cNvPr id="82948" name="Picture 4" descr="marblev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14475"/>
            <a:ext cx="3189288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 were: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mapping overview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Texture filtering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Various applications of texture mapping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Visibility and ray tracing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Homework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1504950"/>
          </a:xfrm>
        </p:spPr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Go over the next lecture slides before the class</a:t>
            </a:r>
          </a:p>
          <a:p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No more video abstract submissions on June</a:t>
            </a:r>
          </a:p>
          <a:p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Figs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123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03200" y="1425575"/>
            <a:ext cx="3716338" cy="3303588"/>
            <a:chOff x="2860" y="1910"/>
            <a:chExt cx="2537" cy="2255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404" y="2306"/>
              <a:ext cx="1440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860" y="1910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pic>
          <p:nvPicPr>
            <p:cNvPr id="7" name="Picture 9" descr="mandri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860" y="3686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826" y="3686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827" y="1910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374" y="37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825" y="37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4825" y="2295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388" y="2295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214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44" name="그룹 43"/>
          <p:cNvGrpSpPr/>
          <p:nvPr/>
        </p:nvGrpSpPr>
        <p:grpSpPr>
          <a:xfrm>
            <a:off x="4748959" y="1769192"/>
            <a:ext cx="4286401" cy="2517371"/>
            <a:chOff x="833438" y="2728913"/>
            <a:chExt cx="7243760" cy="4138612"/>
          </a:xfrm>
        </p:grpSpPr>
        <p:sp>
          <p:nvSpPr>
            <p:cNvPr id="4" name="Freeform 34"/>
            <p:cNvSpPr>
              <a:spLocks/>
            </p:cNvSpPr>
            <p:nvPr/>
          </p:nvSpPr>
          <p:spPr bwMode="auto">
            <a:xfrm>
              <a:off x="1295400" y="3773488"/>
              <a:ext cx="2824162" cy="1981200"/>
            </a:xfrm>
            <a:custGeom>
              <a:avLst/>
              <a:gdLst>
                <a:gd name="T0" fmla="*/ 2147483646 w 1779"/>
                <a:gd name="T1" fmla="*/ 0 h 1104"/>
                <a:gd name="T2" fmla="*/ 2147483646 w 1779"/>
                <a:gd name="T3" fmla="*/ 2147483646 h 1104"/>
                <a:gd name="T4" fmla="*/ 0 w 1779"/>
                <a:gd name="T5" fmla="*/ 2147483646 h 1104"/>
                <a:gd name="T6" fmla="*/ 2147483646 w 1779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9"/>
                <a:gd name="T13" fmla="*/ 0 h 1104"/>
                <a:gd name="T14" fmla="*/ 1779 w 1779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9" h="1104">
                  <a:moveTo>
                    <a:pt x="723" y="0"/>
                  </a:moveTo>
                  <a:lnTo>
                    <a:pt x="1779" y="1104"/>
                  </a:lnTo>
                  <a:lnTo>
                    <a:pt x="0" y="866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ko-KR" altLang="en-US" sz="1400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143001" y="3719514"/>
              <a:ext cx="3124201" cy="2082801"/>
              <a:chOff x="672" y="2016"/>
              <a:chExt cx="1968" cy="1312"/>
            </a:xfrm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7" name="Rectangle 10"/>
              <p:cNvSpPr>
                <a:spLocks noChangeArrowheads="1"/>
              </p:cNvSpPr>
              <p:nvPr/>
            </p:nvSpPr>
            <p:spPr bwMode="auto">
              <a:xfrm>
                <a:off x="1000" y="2016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/>
            </p:nvSpPr>
            <p:spPr bwMode="auto">
              <a:xfrm>
                <a:off x="1328" y="2016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1656" y="2016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984" y="2016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2312" y="2016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672" y="2344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1000" y="2344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4" name="Rectangle 17"/>
              <p:cNvSpPr>
                <a:spLocks noChangeArrowheads="1"/>
              </p:cNvSpPr>
              <p:nvPr/>
            </p:nvSpPr>
            <p:spPr bwMode="auto">
              <a:xfrm>
                <a:off x="1328" y="2344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1656" y="2344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1984" y="2344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2312" y="2344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/>
            </p:nvSpPr>
            <p:spPr bwMode="auto">
              <a:xfrm>
                <a:off x="672" y="2672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9" name="Rectangle 22"/>
              <p:cNvSpPr>
                <a:spLocks noChangeArrowheads="1"/>
              </p:cNvSpPr>
              <p:nvPr/>
            </p:nvSpPr>
            <p:spPr bwMode="auto">
              <a:xfrm>
                <a:off x="1000" y="2672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328" y="2672"/>
                <a:ext cx="328" cy="328"/>
              </a:xfrm>
              <a:prstGeom prst="rect">
                <a:avLst/>
              </a:prstGeom>
              <a:solidFill>
                <a:srgbClr val="B2B2B2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1656" y="2672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1984" y="2672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2312" y="2672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672" y="3000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1000" y="3000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1328" y="3000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1656" y="3000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1984" y="3000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2312" y="3000"/>
                <a:ext cx="328" cy="328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ko-KR" altLang="en-US" sz="1400">
                  <a:latin typeface="Arial" panose="020B0604020202020204" pitchFamily="34" charset="0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4876799" y="3186113"/>
              <a:ext cx="3200399" cy="3124201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no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1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5562600" y="4633913"/>
              <a:ext cx="761999" cy="761999"/>
            </a:xfrm>
            <a:custGeom>
              <a:avLst/>
              <a:gdLst>
                <a:gd name="T0" fmla="*/ 2147483646 w 480"/>
                <a:gd name="T1" fmla="*/ 0 h 480"/>
                <a:gd name="T2" fmla="*/ 2147483646 w 480"/>
                <a:gd name="T3" fmla="*/ 2147483646 h 480"/>
                <a:gd name="T4" fmla="*/ 2147483646 w 480"/>
                <a:gd name="T5" fmla="*/ 2147483646 h 480"/>
                <a:gd name="T6" fmla="*/ 0 w 480"/>
                <a:gd name="T7" fmla="*/ 2147483646 h 480"/>
                <a:gd name="T8" fmla="*/ 2147483646 w 480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480"/>
                <a:gd name="T17" fmla="*/ 480 w 48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480">
                  <a:moveTo>
                    <a:pt x="144" y="0"/>
                  </a:moveTo>
                  <a:lnTo>
                    <a:pt x="480" y="192"/>
                  </a:lnTo>
                  <a:lnTo>
                    <a:pt x="144" y="480"/>
                  </a:lnTo>
                  <a:lnTo>
                    <a:pt x="0" y="3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2B2B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ko-KR" altLang="en-US" sz="1400"/>
            </a:p>
          </p:txBody>
        </p:sp>
        <p:sp>
          <p:nvSpPr>
            <p:cNvPr id="32" name="Arc 40"/>
            <p:cNvSpPr>
              <a:spLocks/>
            </p:cNvSpPr>
            <p:nvPr/>
          </p:nvSpPr>
          <p:spPr bwMode="auto">
            <a:xfrm>
              <a:off x="2438399" y="4287838"/>
              <a:ext cx="3386138" cy="2579687"/>
            </a:xfrm>
            <a:custGeom>
              <a:avLst/>
              <a:gdLst>
                <a:gd name="T0" fmla="*/ 0 w 28351"/>
                <a:gd name="T1" fmla="*/ 2147483646 h 21600"/>
                <a:gd name="T2" fmla="*/ 2147483646 w 28351"/>
                <a:gd name="T3" fmla="*/ 2147483646 h 21600"/>
                <a:gd name="T4" fmla="*/ 2147483646 w 28351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8351"/>
                <a:gd name="T10" fmla="*/ 0 h 21600"/>
                <a:gd name="T11" fmla="*/ 28351 w 283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51" h="21600" fill="none" extrusionOk="0">
                  <a:moveTo>
                    <a:pt x="0" y="5808"/>
                  </a:moveTo>
                  <a:cubicBezTo>
                    <a:pt x="3999" y="2075"/>
                    <a:pt x="9266" y="-1"/>
                    <a:pt x="14737" y="0"/>
                  </a:cubicBezTo>
                  <a:cubicBezTo>
                    <a:pt x="19695" y="0"/>
                    <a:pt x="24502" y="1705"/>
                    <a:pt x="28351" y="4830"/>
                  </a:cubicBezTo>
                </a:path>
                <a:path w="28351" h="21600" stroke="0" extrusionOk="0">
                  <a:moveTo>
                    <a:pt x="0" y="5808"/>
                  </a:moveTo>
                  <a:cubicBezTo>
                    <a:pt x="3999" y="2075"/>
                    <a:pt x="9266" y="-1"/>
                    <a:pt x="14737" y="0"/>
                  </a:cubicBezTo>
                  <a:cubicBezTo>
                    <a:pt x="19695" y="0"/>
                    <a:pt x="24502" y="1705"/>
                    <a:pt x="28351" y="4830"/>
                  </a:cubicBezTo>
                  <a:lnTo>
                    <a:pt x="14737" y="21600"/>
                  </a:lnTo>
                  <a:lnTo>
                    <a:pt x="0" y="580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noAutofit/>
            </a:bodyPr>
            <a:lstStyle/>
            <a:p>
              <a:endParaRPr lang="ko-KR" altLang="en-US" sz="1400"/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1676400" y="3262313"/>
              <a:ext cx="21701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50" charset="-127"/>
                </a:rPr>
                <a:t>Screen space</a:t>
              </a: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5403850" y="2728913"/>
              <a:ext cx="22336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400">
                  <a:latin typeface="Arial" panose="020B0604020202020204" pitchFamily="34" charset="0"/>
                  <a:ea typeface="굴림" panose="020B0600000101010101" pitchFamily="50" charset="-127"/>
                </a:rPr>
                <a:t>Texture space</a:t>
              </a:r>
            </a:p>
          </p:txBody>
        </p:sp>
        <p:grpSp>
          <p:nvGrpSpPr>
            <p:cNvPr id="35" name="Group 51"/>
            <p:cNvGrpSpPr>
              <a:grpSpLocks/>
            </p:cNvGrpSpPr>
            <p:nvPr/>
          </p:nvGrpSpPr>
          <p:grpSpPr bwMode="auto">
            <a:xfrm>
              <a:off x="833438" y="4829175"/>
              <a:ext cx="1147762" cy="1355725"/>
              <a:chOff x="525" y="2976"/>
              <a:chExt cx="723" cy="854"/>
            </a:xfrm>
          </p:grpSpPr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V="1">
                <a:off x="6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noAutofit/>
              </a:bodyPr>
              <a:lstStyle/>
              <a:p>
                <a:endParaRPr lang="ko-KR" altLang="en-US" sz="1400"/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>
                <a:off x="624" y="3696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endParaRPr lang="ko-KR" altLang="en-US" sz="1400"/>
              </a:p>
            </p:txBody>
          </p:sp>
          <p:sp>
            <p:nvSpPr>
              <p:cNvPr id="38" name="Text Box 45"/>
              <p:cNvSpPr txBox="1">
                <a:spLocks noChangeArrowheads="1"/>
              </p:cNvSpPr>
              <p:nvPr/>
            </p:nvSpPr>
            <p:spPr bwMode="auto">
              <a:xfrm>
                <a:off x="1056" y="354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1400">
                    <a:latin typeface="Arial" panose="020B0604020202020204" pitchFamily="34" charset="0"/>
                    <a:ea typeface="굴림" panose="020B0600000101010101" pitchFamily="50" charset="-127"/>
                  </a:rPr>
                  <a:t>x</a:t>
                </a:r>
              </a:p>
            </p:txBody>
          </p:sp>
          <p:sp>
            <p:nvSpPr>
              <p:cNvPr id="39" name="Text Box 46"/>
              <p:cNvSpPr txBox="1">
                <a:spLocks noChangeArrowheads="1"/>
              </p:cNvSpPr>
              <p:nvPr/>
            </p:nvSpPr>
            <p:spPr bwMode="auto">
              <a:xfrm>
                <a:off x="525" y="2976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Autofit/>
              </a:bodyPr>
              <a:lstStyle>
                <a:lvl1pPr>
                  <a:lnSpc>
                    <a:spcPts val="2700"/>
                  </a:lnSpc>
                  <a:spcBef>
                    <a:spcPts val="600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8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lnSpc>
                    <a:spcPts val="2700"/>
                  </a:lnSpc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●"/>
                  <a:defRPr sz="2400" b="1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ko-KR" sz="1400">
                    <a:latin typeface="Arial" panose="020B0604020202020204" pitchFamily="34" charset="0"/>
                    <a:ea typeface="굴림" panose="020B0600000101010101" pitchFamily="50" charset="-127"/>
                  </a:rPr>
                  <a:t>y</a:t>
                </a:r>
              </a:p>
            </p:txBody>
          </p:sp>
        </p:grp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V="1">
              <a:off x="4710113" y="5788025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noAutofit/>
            </a:bodyPr>
            <a:lstStyle/>
            <a:p>
              <a:endParaRPr lang="ko-KR" altLang="en-US" sz="1400"/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>
              <a:off x="4710113" y="6473825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ko-KR" altLang="en-US" sz="1400"/>
            </a:p>
          </p:txBody>
        </p:sp>
        <p:sp>
          <p:nvSpPr>
            <p:cNvPr id="42" name="Text Box 49"/>
            <p:cNvSpPr txBox="1">
              <a:spLocks noChangeArrowheads="1"/>
            </p:cNvSpPr>
            <p:nvPr/>
          </p:nvSpPr>
          <p:spPr bwMode="auto">
            <a:xfrm>
              <a:off x="5381625" y="6229350"/>
              <a:ext cx="333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400" dirty="0">
                  <a:latin typeface="Arial" panose="020B0604020202020204" pitchFamily="34" charset="0"/>
                  <a:ea typeface="굴림" panose="020B0600000101010101" pitchFamily="50" charset="-127"/>
                </a:rPr>
                <a:t>u</a:t>
              </a:r>
            </a:p>
          </p:txBody>
        </p:sp>
        <p:sp>
          <p:nvSpPr>
            <p:cNvPr id="43" name="Text Box 50"/>
            <p:cNvSpPr txBox="1">
              <a:spLocks noChangeArrowheads="1"/>
            </p:cNvSpPr>
            <p:nvPr/>
          </p:nvSpPr>
          <p:spPr bwMode="auto">
            <a:xfrm>
              <a:off x="4551363" y="5330825"/>
              <a:ext cx="31750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1400" dirty="0">
                  <a:latin typeface="Arial" panose="020B0604020202020204" pitchFamily="34" charset="0"/>
                  <a:ea typeface="굴림" panose="020B0600000101010101" pitchFamily="50" charset="-127"/>
                </a:rPr>
                <a:t>v</a:t>
              </a: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94354" y="1743918"/>
            <a:ext cx="4366024" cy="2368035"/>
            <a:chOff x="419100" y="1530349"/>
            <a:chExt cx="8344658" cy="4895851"/>
          </a:xfrm>
        </p:grpSpPr>
        <p:pic>
          <p:nvPicPr>
            <p:cNvPr id="45" name="Picture 2" descr="http://jmc-ascension-jessie.weebly.com/uploads/2/6/7/3/26734173/8120455_ori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0" t="12064" r="10856" b="11753"/>
            <a:stretch/>
          </p:blipFill>
          <p:spPr bwMode="auto">
            <a:xfrm>
              <a:off x="419100" y="1530349"/>
              <a:ext cx="8344658" cy="4895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Isosceles Triangle 5"/>
            <p:cNvSpPr/>
            <p:nvPr/>
          </p:nvSpPr>
          <p:spPr bwMode="auto">
            <a:xfrm>
              <a:off x="7345680" y="1946910"/>
              <a:ext cx="212604" cy="182880"/>
            </a:xfrm>
            <a:prstGeom prst="triangl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Isosceles Triangle 8"/>
            <p:cNvSpPr/>
            <p:nvPr/>
          </p:nvSpPr>
          <p:spPr bwMode="auto">
            <a:xfrm>
              <a:off x="4843780" y="3151413"/>
              <a:ext cx="673100" cy="508000"/>
            </a:xfrm>
            <a:prstGeom prst="triangl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Arrow Connector 7"/>
            <p:cNvCxnSpPr>
              <a:stCxn id="47" idx="0"/>
              <a:endCxn id="46" idx="0"/>
            </p:cNvCxnSpPr>
            <p:nvPr/>
          </p:nvCxnSpPr>
          <p:spPr bwMode="auto">
            <a:xfrm flipV="1">
              <a:off x="5180330" y="1946910"/>
              <a:ext cx="2271652" cy="1204503"/>
            </a:xfrm>
            <a:prstGeom prst="straightConnector1">
              <a:avLst/>
            </a:pr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11"/>
            <p:cNvCxnSpPr/>
            <p:nvPr/>
          </p:nvCxnSpPr>
          <p:spPr bwMode="auto">
            <a:xfrm flipV="1">
              <a:off x="5516880" y="2099311"/>
              <a:ext cx="2087502" cy="1544544"/>
            </a:xfrm>
            <a:prstGeom prst="straightConnector1">
              <a:avLst/>
            </a:prstGeom>
            <a:noFill/>
            <a:ln w="3810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53" name="직선 연결선 52"/>
          <p:cNvCxnSpPr/>
          <p:nvPr/>
        </p:nvCxnSpPr>
        <p:spPr bwMode="auto">
          <a:xfrm flipH="1">
            <a:off x="4670171" y="1414272"/>
            <a:ext cx="5637" cy="319430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50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6"/>
          <p:cNvSpPr>
            <a:spLocks/>
          </p:cNvSpPr>
          <p:nvPr/>
        </p:nvSpPr>
        <p:spPr bwMode="auto">
          <a:xfrm>
            <a:off x="1752600" y="3200400"/>
            <a:ext cx="609600" cy="609600"/>
          </a:xfrm>
          <a:custGeom>
            <a:avLst/>
            <a:gdLst>
              <a:gd name="T0" fmla="*/ 2147483646 w 480"/>
              <a:gd name="T1" fmla="*/ 0 h 480"/>
              <a:gd name="T2" fmla="*/ 2147483646 w 480"/>
              <a:gd name="T3" fmla="*/ 2147483646 h 480"/>
              <a:gd name="T4" fmla="*/ 2147483646 w 480"/>
              <a:gd name="T5" fmla="*/ 2147483646 h 480"/>
              <a:gd name="T6" fmla="*/ 0 w 480"/>
              <a:gd name="T7" fmla="*/ 2147483646 h 480"/>
              <a:gd name="T8" fmla="*/ 2147483646 w 48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480"/>
              <a:gd name="T17" fmla="*/ 480 w 480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480">
                <a:moveTo>
                  <a:pt x="144" y="0"/>
                </a:moveTo>
                <a:lnTo>
                  <a:pt x="480" y="192"/>
                </a:lnTo>
                <a:lnTo>
                  <a:pt x="144" y="480"/>
                </a:lnTo>
                <a:lnTo>
                  <a:pt x="0" y="336"/>
                </a:lnTo>
                <a:lnTo>
                  <a:pt x="144" y="0"/>
                </a:lnTo>
                <a:close/>
              </a:path>
            </a:pathLst>
          </a:custGeom>
          <a:solidFill>
            <a:srgbClr val="B2B2B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Handling Oversampling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1524000" y="28956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334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25146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5334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25146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2" name="Oval 14"/>
          <p:cNvSpPr>
            <a:spLocks noChangeArrowheads="1"/>
          </p:cNvSpPr>
          <p:nvPr/>
        </p:nvSpPr>
        <p:spPr bwMode="auto">
          <a:xfrm>
            <a:off x="1974850" y="3435350"/>
            <a:ext cx="88900" cy="904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1981200" y="58674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texture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166813" y="2133600"/>
            <a:ext cx="105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sample</a:t>
            </a:r>
          </a:p>
        </p:txBody>
      </p:sp>
      <p:sp>
        <p:nvSpPr>
          <p:cNvPr id="23565" name="Line 21"/>
          <p:cNvSpPr>
            <a:spLocks noChangeShapeType="1"/>
          </p:cNvSpPr>
          <p:nvPr/>
        </p:nvSpPr>
        <p:spPr bwMode="auto">
          <a:xfrm>
            <a:off x="1752600" y="2590800"/>
            <a:ext cx="225425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23566" name="Oval 22"/>
          <p:cNvSpPr>
            <a:spLocks noChangeArrowheads="1"/>
          </p:cNvSpPr>
          <p:nvPr/>
        </p:nvSpPr>
        <p:spPr bwMode="auto">
          <a:xfrm>
            <a:off x="1408113" y="4760913"/>
            <a:ext cx="231775" cy="2317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7" name="Oval 23"/>
          <p:cNvSpPr>
            <a:spLocks noChangeArrowheads="1"/>
          </p:cNvSpPr>
          <p:nvPr/>
        </p:nvSpPr>
        <p:spPr bwMode="auto">
          <a:xfrm>
            <a:off x="1408113" y="2779713"/>
            <a:ext cx="231775" cy="2317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8" name="Oval 24"/>
          <p:cNvSpPr>
            <a:spLocks noChangeArrowheads="1"/>
          </p:cNvSpPr>
          <p:nvPr/>
        </p:nvSpPr>
        <p:spPr bwMode="auto">
          <a:xfrm>
            <a:off x="3389313" y="2779713"/>
            <a:ext cx="231775" cy="231775"/>
          </a:xfrm>
          <a:prstGeom prst="ellipse">
            <a:avLst/>
          </a:prstGeom>
          <a:solidFill>
            <a:srgbClr val="FF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569" name="Oval 25"/>
          <p:cNvSpPr>
            <a:spLocks noChangeArrowheads="1"/>
          </p:cNvSpPr>
          <p:nvPr/>
        </p:nvSpPr>
        <p:spPr bwMode="auto">
          <a:xfrm>
            <a:off x="3389313" y="4760913"/>
            <a:ext cx="231775" cy="2317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7244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705600" y="19050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47244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705600" y="3886200"/>
            <a:ext cx="198120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pic>
        <p:nvPicPr>
          <p:cNvPr id="2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895600"/>
            <a:ext cx="1962150" cy="1981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5599113" y="4760913"/>
            <a:ext cx="231775" cy="231775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5599113" y="2779713"/>
            <a:ext cx="231775" cy="231775"/>
          </a:xfrm>
          <a:prstGeom prst="ellipse">
            <a:avLst/>
          </a:prstGeom>
          <a:solidFill>
            <a:srgbClr val="00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7580313" y="2779713"/>
            <a:ext cx="231775" cy="231775"/>
          </a:xfrm>
          <a:prstGeom prst="ellipse">
            <a:avLst/>
          </a:prstGeom>
          <a:solidFill>
            <a:srgbClr val="FF00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7580313" y="4760913"/>
            <a:ext cx="231775" cy="2317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040570" y="5867400"/>
            <a:ext cx="3361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 dirty="0" smtClean="0">
                <a:latin typeface="Arial" panose="020B0604020202020204" pitchFamily="34" charset="0"/>
                <a:ea typeface="굴림" panose="020B0600000101010101" pitchFamily="50" charset="-127"/>
              </a:rPr>
              <a:t>Bi-linear interpolation</a:t>
            </a:r>
            <a:endParaRPr lang="en-US" altLang="ko-KR" sz="240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835059"/>
              </p:ext>
            </p:extLst>
          </p:nvPr>
        </p:nvGraphicFramePr>
        <p:xfrm>
          <a:off x="5022850" y="52832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5" imgW="888614" imgH="355446" progId="Equation.DSMT4">
                  <p:embed/>
                </p:oleObj>
              </mc:Choice>
              <mc:Fallback>
                <p:oleObj name="Equation" r:id="rId5" imgW="888614" imgH="355446" progId="Equation.DSMT4">
                  <p:embed/>
                  <p:pic>
                    <p:nvPicPr>
                      <p:cNvPr id="276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52832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4082"/>
              </p:ext>
            </p:extLst>
          </p:nvPr>
        </p:nvGraphicFramePr>
        <p:xfrm>
          <a:off x="7620000" y="2133600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3" name="Equation" r:id="rId7" imgW="761669" imgH="342751" progId="Equation.DSMT4">
                  <p:embed/>
                </p:oleObj>
              </mc:Choice>
              <mc:Fallback>
                <p:oleObj name="Equation" r:id="rId7" imgW="761669" imgH="342751" progId="Equation.DSMT4">
                  <p:embed/>
                  <p:pic>
                    <p:nvPicPr>
                      <p:cNvPr id="276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762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25455"/>
              </p:ext>
            </p:extLst>
          </p:nvPr>
        </p:nvGraphicFramePr>
        <p:xfrm>
          <a:off x="6251575" y="3092450"/>
          <a:ext cx="59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4" name="Equation" r:id="rId9" imgW="596900" imgH="342900" progId="Equation.DSMT4">
                  <p:embed/>
                </p:oleObj>
              </mc:Choice>
              <mc:Fallback>
                <p:oleObj name="Equation" r:id="rId9" imgW="596900" imgH="342900" progId="Equation.DSMT4">
                  <p:embed/>
                  <p:pic>
                    <p:nvPicPr>
                      <p:cNvPr id="276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092450"/>
                        <a:ext cx="59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5715000" y="2803525"/>
            <a:ext cx="568325" cy="2141538"/>
            <a:chOff x="960" y="1766"/>
            <a:chExt cx="358" cy="1349"/>
          </a:xfrm>
        </p:grpSpPr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1269" y="1824"/>
              <a:ext cx="0" cy="124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1226" y="1766"/>
              <a:ext cx="92" cy="9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1220" y="3023"/>
              <a:ext cx="92" cy="92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960" y="2928"/>
              <a:ext cx="3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960" y="1968"/>
              <a:ext cx="30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38" name="Object 13"/>
            <p:cNvGraphicFramePr>
              <a:graphicFrameLocks noChangeAspect="1"/>
            </p:cNvGraphicFramePr>
            <p:nvPr/>
          </p:nvGraphicFramePr>
          <p:xfrm>
            <a:off x="1037" y="2014"/>
            <a:ext cx="15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5" name="Equation" r:id="rId11" imgW="241091" imgH="215713" progId="Equation.DSMT4">
                    <p:embed/>
                  </p:oleObj>
                </mc:Choice>
                <mc:Fallback>
                  <p:oleObj name="Equation" r:id="rId11" imgW="241091" imgH="215713" progId="Equation.DSMT4">
                    <p:embed/>
                    <p:pic>
                      <p:nvPicPr>
                        <p:cNvPr id="2768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" y="2014"/>
                          <a:ext cx="15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4"/>
            <p:cNvGraphicFramePr>
              <a:graphicFrameLocks noChangeAspect="1"/>
            </p:cNvGraphicFramePr>
            <p:nvPr/>
          </p:nvGraphicFramePr>
          <p:xfrm>
            <a:off x="1037" y="2758"/>
            <a:ext cx="15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6" name="Equation" r:id="rId13" imgW="243000" imgH="276120" progId="Equation.DSMT4">
                    <p:embed/>
                  </p:oleObj>
                </mc:Choice>
                <mc:Fallback>
                  <p:oleObj name="Equation" r:id="rId13" imgW="243000" imgH="276120" progId="Equation.DSMT4">
                    <p:embed/>
                    <p:pic>
                      <p:nvPicPr>
                        <p:cNvPr id="27684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7" y="2758"/>
                          <a:ext cx="15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47"/>
          <p:cNvGrpSpPr>
            <a:grpSpLocks/>
          </p:cNvGrpSpPr>
          <p:nvPr/>
        </p:nvGrpSpPr>
        <p:grpSpPr bwMode="auto">
          <a:xfrm>
            <a:off x="6205538" y="3481388"/>
            <a:ext cx="496887" cy="1395412"/>
            <a:chOff x="1269" y="2193"/>
            <a:chExt cx="313" cy="879"/>
          </a:xfrm>
        </p:grpSpPr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1269" y="2193"/>
              <a:ext cx="21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1392" y="2208"/>
              <a:ext cx="0" cy="86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43" name="Object 12"/>
            <p:cNvGraphicFramePr>
              <a:graphicFrameLocks noChangeAspect="1"/>
            </p:cNvGraphicFramePr>
            <p:nvPr/>
          </p:nvGraphicFramePr>
          <p:xfrm>
            <a:off x="1422" y="2536"/>
            <a:ext cx="160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7" name="Equation" r:id="rId15" imgW="253890" imgH="330057" progId="Equation.DSMT4">
                    <p:embed/>
                  </p:oleObj>
                </mc:Choice>
                <mc:Fallback>
                  <p:oleObj name="Equation" r:id="rId15" imgW="253890" imgH="330057" progId="Equation.DSMT4">
                    <p:embed/>
                    <p:pic>
                      <p:nvPicPr>
                        <p:cNvPr id="27677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2" y="2536"/>
                          <a:ext cx="160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6165850" y="3435350"/>
            <a:ext cx="88900" cy="9048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989159"/>
              </p:ext>
            </p:extLst>
          </p:nvPr>
        </p:nvGraphicFramePr>
        <p:xfrm>
          <a:off x="5346700" y="4902200"/>
          <a:ext cx="29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8" name="Equation" r:id="rId17" imgW="291973" imgH="355446" progId="Equation.DSMT4">
                  <p:embed/>
                </p:oleObj>
              </mc:Choice>
              <mc:Fallback>
                <p:oleObj name="Equation" r:id="rId17" imgW="291973" imgH="355446" progId="Equation.DSMT4">
                  <p:embed/>
                  <p:pic>
                    <p:nvPicPr>
                      <p:cNvPr id="2767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4902200"/>
                        <a:ext cx="29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12160"/>
              </p:ext>
            </p:extLst>
          </p:nvPr>
        </p:nvGraphicFramePr>
        <p:xfrm>
          <a:off x="7848600" y="4953000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9" name="Equation" r:id="rId19" imgW="228501" imgH="342751" progId="Equation.DSMT4">
                  <p:embed/>
                </p:oleObj>
              </mc:Choice>
              <mc:Fallback>
                <p:oleObj name="Equation" r:id="rId19" imgW="228501" imgH="342751" progId="Equation.DSMT4">
                  <p:embed/>
                  <p:pic>
                    <p:nvPicPr>
                      <p:cNvPr id="276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953000"/>
                        <a:ext cx="22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98703"/>
              </p:ext>
            </p:extLst>
          </p:nvPr>
        </p:nvGraphicFramePr>
        <p:xfrm>
          <a:off x="5308600" y="24638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0" name="Equation" r:id="rId21" imgW="279279" imgH="355446" progId="Equation.DSMT4">
                  <p:embed/>
                </p:oleObj>
              </mc:Choice>
              <mc:Fallback>
                <p:oleObj name="Equation" r:id="rId21" imgW="279279" imgH="355446" progId="Equation.DSMT4">
                  <p:embed/>
                  <p:pic>
                    <p:nvPicPr>
                      <p:cNvPr id="2767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463800"/>
                        <a:ext cx="27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932705"/>
              </p:ext>
            </p:extLst>
          </p:nvPr>
        </p:nvGraphicFramePr>
        <p:xfrm>
          <a:off x="7848600" y="24638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1" name="Equation" r:id="rId23" imgW="279279" imgH="355446" progId="Equation.DSMT4">
                  <p:embed/>
                </p:oleObj>
              </mc:Choice>
              <mc:Fallback>
                <p:oleObj name="Equation" r:id="rId23" imgW="279279" imgH="355446" progId="Equation.DSMT4">
                  <p:embed/>
                  <p:pic>
                    <p:nvPicPr>
                      <p:cNvPr id="2767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463800"/>
                        <a:ext cx="27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2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Summed-Area Tables</a:t>
            </a:r>
          </a:p>
        </p:txBody>
      </p:sp>
      <p:pic>
        <p:nvPicPr>
          <p:cNvPr id="39940" name="Picture 4" descr="sum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" y="1869377"/>
            <a:ext cx="32162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2.bp.blogspot.com/-0W_CbE1hsSs/VMsCRqbFeSI/AAAAAAAAC1s/Lv-a97f1VZI/s1600/FilteringCompa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02" y="2477324"/>
            <a:ext cx="4064503" cy="24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1301246" y="3120685"/>
            <a:ext cx="2733657" cy="2663952"/>
            <a:chOff x="6206127" y="3048"/>
            <a:chExt cx="2733657" cy="2663952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6653784" y="457200"/>
              <a:ext cx="0" cy="2209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6653784" y="457200"/>
              <a:ext cx="228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6653784" y="457200"/>
              <a:ext cx="1828800" cy="175260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6653784" y="457200"/>
              <a:ext cx="1143000" cy="1143000"/>
            </a:xfrm>
            <a:prstGeom prst="rect">
              <a:avLst/>
            </a:prstGeom>
            <a:solidFill>
              <a:srgbClr val="99CC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653784" y="1600200"/>
              <a:ext cx="1143000" cy="609600"/>
            </a:xfrm>
            <a:prstGeom prst="rect">
              <a:avLst/>
            </a:prstGeom>
            <a:solidFill>
              <a:srgbClr val="FF99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796784" y="457200"/>
              <a:ext cx="685800" cy="1143000"/>
            </a:xfrm>
            <a:prstGeom prst="rect">
              <a:avLst/>
            </a:prstGeom>
            <a:solidFill>
              <a:srgbClr val="FF66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7796784" y="1600200"/>
              <a:ext cx="685800" cy="609600"/>
            </a:xfrm>
            <a:prstGeom prst="rect">
              <a:avLst/>
            </a:prstGeom>
            <a:solidFill>
              <a:srgbClr val="3399FF"/>
            </a:solidFill>
            <a:ln w="571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653973" y="3048"/>
                  <a:ext cx="4311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3973" y="3048"/>
                  <a:ext cx="43114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451" r="-4225" b="-180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367286" y="12192"/>
                  <a:ext cx="4167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286" y="12192"/>
                  <a:ext cx="41671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294" r="-5882" b="-180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206127" y="1333500"/>
                  <a:ext cx="4167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127" y="1333500"/>
                  <a:ext cx="41671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696" r="-4348" b="-180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206127" y="1967484"/>
                  <a:ext cx="4167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127" y="1967484"/>
                  <a:ext cx="41671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8696" r="-4348" b="-180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" name="직선 화살표 연결선 4"/>
          <p:cNvCxnSpPr/>
          <p:nvPr/>
        </p:nvCxnSpPr>
        <p:spPr bwMode="auto">
          <a:xfrm flipH="1">
            <a:off x="1748903" y="3047302"/>
            <a:ext cx="749310" cy="46939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직선 화살표 연결선 35"/>
          <p:cNvCxnSpPr/>
          <p:nvPr/>
        </p:nvCxnSpPr>
        <p:spPr bwMode="auto">
          <a:xfrm>
            <a:off x="3716225" y="3066352"/>
            <a:ext cx="452933" cy="44119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6611" y="1530823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dirty="0" smtClean="0"/>
              <a:t>Original texture</a:t>
            </a:r>
            <a:endParaRPr lang="ko-KR" altLang="en-US" sz="1600" b="0" dirty="0"/>
          </a:p>
        </p:txBody>
      </p:sp>
      <p:sp>
        <p:nvSpPr>
          <p:cNvPr id="40" name="TextBox 39"/>
          <p:cNvSpPr txBox="1"/>
          <p:nvPr/>
        </p:nvSpPr>
        <p:spPr>
          <a:xfrm>
            <a:off x="2182717" y="1530823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dirty="0" smtClean="0"/>
              <a:t>Summed-area table</a:t>
            </a:r>
            <a:endParaRPr lang="ko-KR" altLang="en-US" sz="1600" b="0" dirty="0"/>
          </a:p>
        </p:txBody>
      </p:sp>
      <p:cxnSp>
        <p:nvCxnSpPr>
          <p:cNvPr id="11" name="직선 연결선 10"/>
          <p:cNvCxnSpPr/>
          <p:nvPr/>
        </p:nvCxnSpPr>
        <p:spPr bwMode="auto">
          <a:xfrm>
            <a:off x="4429538" y="1438656"/>
            <a:ext cx="25186" cy="49804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68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Texture Mapping</a:t>
            </a:r>
            <a:endParaRPr lang="ko-KR" altLang="en-US" dirty="0"/>
          </a:p>
        </p:txBody>
      </p:sp>
      <p:pic>
        <p:nvPicPr>
          <p:cNvPr id="40962" name="Picture 2" descr="http://jmc-ascension-jessie.weebly.com/uploads/2/6/7/3/26734173/8120455_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12064" r="10856" b="11753"/>
          <a:stretch/>
        </p:blipFill>
        <p:spPr bwMode="auto">
          <a:xfrm>
            <a:off x="419100" y="1530349"/>
            <a:ext cx="8344658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7618" y="6495774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0" dirty="0" smtClean="0"/>
              <a:t>From MMO-champion</a:t>
            </a:r>
            <a:endParaRPr lang="ko-KR" altLang="en-US" sz="1600" b="0" dirty="0"/>
          </a:p>
        </p:txBody>
      </p:sp>
      <p:sp>
        <p:nvSpPr>
          <p:cNvPr id="6" name="Isosceles Triangle 5"/>
          <p:cNvSpPr/>
          <p:nvPr/>
        </p:nvSpPr>
        <p:spPr bwMode="auto">
          <a:xfrm>
            <a:off x="7345680" y="1946910"/>
            <a:ext cx="212604" cy="182880"/>
          </a:xfrm>
          <a:prstGeom prst="triangl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4843780" y="3151413"/>
            <a:ext cx="673100" cy="508000"/>
          </a:xfrm>
          <a:prstGeom prst="triangl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9" idx="0"/>
            <a:endCxn id="6" idx="0"/>
          </p:cNvCxnSpPr>
          <p:nvPr/>
        </p:nvCxnSpPr>
        <p:spPr bwMode="auto">
          <a:xfrm flipV="1">
            <a:off x="5180330" y="1946910"/>
            <a:ext cx="2271652" cy="1204503"/>
          </a:xfrm>
          <a:prstGeom prst="straightConnector1">
            <a:avLst/>
          </a:prstGeom>
          <a:noFill/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516880" y="2099311"/>
            <a:ext cx="2087502" cy="1544544"/>
          </a:xfrm>
          <a:prstGeom prst="straightConnector1">
            <a:avLst/>
          </a:prstGeom>
          <a:noFill/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69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tea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969512"/>
            <a:ext cx="33289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192463" y="1658112"/>
            <a:ext cx="5387976" cy="4486275"/>
            <a:chOff x="3192463" y="1828800"/>
            <a:chExt cx="5387976" cy="4486275"/>
          </a:xfrm>
        </p:grpSpPr>
        <p:pic>
          <p:nvPicPr>
            <p:cNvPr id="54291" name="Picture 6" descr="depth_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0126" y="1828800"/>
              <a:ext cx="1223962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Line 8"/>
            <p:cNvSpPr>
              <a:spLocks noChangeShapeType="1"/>
            </p:cNvSpPr>
            <p:nvPr/>
          </p:nvSpPr>
          <p:spPr bwMode="auto">
            <a:xfrm>
              <a:off x="6318250" y="2984500"/>
              <a:ext cx="476250" cy="542925"/>
            </a:xfrm>
            <a:prstGeom prst="line">
              <a:avLst/>
            </a:prstGeom>
            <a:noFill/>
            <a:ln w="28575">
              <a:solidFill>
                <a:srgbClr val="EA8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3" name="Line 9"/>
            <p:cNvSpPr>
              <a:spLocks noChangeShapeType="1"/>
            </p:cNvSpPr>
            <p:nvPr/>
          </p:nvSpPr>
          <p:spPr bwMode="auto">
            <a:xfrm flipH="1">
              <a:off x="3192463" y="2984500"/>
              <a:ext cx="3125787" cy="1290638"/>
            </a:xfrm>
            <a:prstGeom prst="line">
              <a:avLst/>
            </a:prstGeom>
            <a:noFill/>
            <a:ln w="19050">
              <a:solidFill>
                <a:srgbClr val="EA8B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4" name="Line 10"/>
            <p:cNvSpPr>
              <a:spLocks noChangeShapeType="1"/>
            </p:cNvSpPr>
            <p:nvPr/>
          </p:nvSpPr>
          <p:spPr bwMode="auto">
            <a:xfrm flipH="1">
              <a:off x="5638800" y="3527425"/>
              <a:ext cx="1155700" cy="2787650"/>
            </a:xfrm>
            <a:prstGeom prst="line">
              <a:avLst/>
            </a:prstGeom>
            <a:noFill/>
            <a:ln w="19050">
              <a:solidFill>
                <a:srgbClr val="EA8B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5" name="Line 16"/>
            <p:cNvSpPr>
              <a:spLocks noChangeShapeType="1"/>
            </p:cNvSpPr>
            <p:nvPr/>
          </p:nvSpPr>
          <p:spPr bwMode="auto">
            <a:xfrm flipV="1">
              <a:off x="3395663" y="3187700"/>
              <a:ext cx="3127375" cy="2176463"/>
            </a:xfrm>
            <a:prstGeom prst="line">
              <a:avLst/>
            </a:prstGeom>
            <a:noFill/>
            <a:ln w="28575">
              <a:solidFill>
                <a:srgbClr val="EA8B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 sz="2000" b="0"/>
            </a:p>
          </p:txBody>
        </p:sp>
        <p:sp>
          <p:nvSpPr>
            <p:cNvPr id="54296" name="Text Box 19"/>
            <p:cNvSpPr txBox="1">
              <a:spLocks noChangeArrowheads="1"/>
            </p:cNvSpPr>
            <p:nvPr/>
          </p:nvSpPr>
          <p:spPr bwMode="auto">
            <a:xfrm>
              <a:off x="6794501" y="3065246"/>
              <a:ext cx="17859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 dirty="0" smtClean="0">
                  <a:latin typeface="Arial" panose="020B0604020202020204" pitchFamily="34" charset="0"/>
                  <a:ea typeface="굴림" panose="020B0600000101010101" pitchFamily="50" charset="-127"/>
                </a:rPr>
                <a:t>Depth map from light</a:t>
              </a:r>
              <a:endParaRPr lang="en-US" altLang="ko-KR" sz="2000" b="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Shadow Maps</a:t>
            </a:r>
          </a:p>
        </p:txBody>
      </p:sp>
      <p:pic>
        <p:nvPicPr>
          <p:cNvPr id="54277" name="Picture 5" descr="eye_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8112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Line 7"/>
          <p:cNvSpPr>
            <a:spLocks noChangeShapeType="1"/>
          </p:cNvSpPr>
          <p:nvPr/>
        </p:nvSpPr>
        <p:spPr bwMode="auto">
          <a:xfrm flipH="1">
            <a:off x="1900238" y="3085275"/>
            <a:ext cx="476250" cy="476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4279" name="Line 11"/>
          <p:cNvSpPr>
            <a:spLocks noChangeShapeType="1"/>
          </p:cNvSpPr>
          <p:nvPr/>
        </p:nvSpPr>
        <p:spPr bwMode="auto">
          <a:xfrm>
            <a:off x="1900238" y="3561525"/>
            <a:ext cx="1020762" cy="2514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54280" name="Line 12"/>
          <p:cNvSpPr>
            <a:spLocks noChangeShapeType="1"/>
          </p:cNvSpPr>
          <p:nvPr/>
        </p:nvSpPr>
        <p:spPr bwMode="auto">
          <a:xfrm>
            <a:off x="2376488" y="3085275"/>
            <a:ext cx="2446337" cy="815975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4281" name="Oval 13"/>
          <p:cNvSpPr>
            <a:spLocks noChangeArrowheads="1"/>
          </p:cNvSpPr>
          <p:nvPr/>
        </p:nvSpPr>
        <p:spPr bwMode="auto">
          <a:xfrm>
            <a:off x="949325" y="2542350"/>
            <a:ext cx="68263" cy="66675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7312025" y="1993075"/>
            <a:ext cx="68263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2036763" y="3425000"/>
            <a:ext cx="1290637" cy="1768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54284" name="Oval 17"/>
          <p:cNvSpPr>
            <a:spLocks noChangeArrowheads="1"/>
          </p:cNvSpPr>
          <p:nvPr/>
        </p:nvSpPr>
        <p:spPr bwMode="auto">
          <a:xfrm>
            <a:off x="3327400" y="5193475"/>
            <a:ext cx="103188" cy="68262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4285" name="Text Box 18"/>
          <p:cNvSpPr txBox="1">
            <a:spLocks noChangeArrowheads="1"/>
          </p:cNvSpPr>
          <p:nvPr/>
        </p:nvSpPr>
        <p:spPr bwMode="auto">
          <a:xfrm>
            <a:off x="379736" y="2858580"/>
            <a:ext cx="1549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 dirty="0" smtClean="0">
                <a:latin typeface="Arial" panose="020B0604020202020204" pitchFamily="34" charset="0"/>
                <a:ea typeface="굴림" panose="020B0600000101010101" pitchFamily="50" charset="-127"/>
              </a:rPr>
              <a:t>Depth map from eye</a:t>
            </a:r>
            <a:endParaRPr lang="en-US" altLang="ko-KR" sz="2400" b="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54287" name="Line 22"/>
          <p:cNvSpPr>
            <a:spLocks noChangeShapeType="1"/>
          </p:cNvSpPr>
          <p:nvPr/>
        </p:nvSpPr>
        <p:spPr bwMode="auto">
          <a:xfrm>
            <a:off x="6096000" y="2115312"/>
            <a:ext cx="762000" cy="0"/>
          </a:xfrm>
          <a:prstGeom prst="line">
            <a:avLst/>
          </a:prstGeom>
          <a:noFill/>
          <a:ln w="12700" cap="sq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50" charset="-127"/>
              </a:rPr>
              <a:t>Environment Maps</a:t>
            </a:r>
          </a:p>
        </p:txBody>
      </p:sp>
      <p:pic>
        <p:nvPicPr>
          <p:cNvPr id="56325" name="Picture 8" descr="Tj_silverteapot_stpeter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r="13287" b="22231"/>
          <a:stretch/>
        </p:blipFill>
        <p:spPr bwMode="auto">
          <a:xfrm>
            <a:off x="6486529" y="1625561"/>
            <a:ext cx="2468785" cy="19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34" y="1510331"/>
            <a:ext cx="6384074" cy="2264154"/>
            <a:chOff x="-60152" y="3711308"/>
            <a:chExt cx="9000331" cy="3072160"/>
          </a:xfrm>
        </p:grpSpPr>
        <p:sp>
          <p:nvSpPr>
            <p:cNvPr id="2" name="Freeform 1"/>
            <p:cNvSpPr/>
            <p:nvPr/>
          </p:nvSpPr>
          <p:spPr bwMode="auto">
            <a:xfrm rot="1263159">
              <a:off x="1636461" y="4993309"/>
              <a:ext cx="860425" cy="790825"/>
            </a:xfrm>
            <a:custGeom>
              <a:avLst/>
              <a:gdLst>
                <a:gd name="connsiteX0" fmla="*/ 1146412 w 2060812"/>
                <a:gd name="connsiteY0" fmla="*/ 0 h 1487606"/>
                <a:gd name="connsiteX1" fmla="*/ 0 w 2060812"/>
                <a:gd name="connsiteY1" fmla="*/ 777922 h 1487606"/>
                <a:gd name="connsiteX2" fmla="*/ 955343 w 2060812"/>
                <a:gd name="connsiteY2" fmla="*/ 1487606 h 1487606"/>
                <a:gd name="connsiteX3" fmla="*/ 2060812 w 2060812"/>
                <a:gd name="connsiteY3" fmla="*/ 996287 h 1487606"/>
                <a:gd name="connsiteX4" fmla="*/ 1965278 w 2060812"/>
                <a:gd name="connsiteY4" fmla="*/ 272955 h 1487606"/>
                <a:gd name="connsiteX5" fmla="*/ 1146412 w 2060812"/>
                <a:gd name="connsiteY5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812" h="1487606">
                  <a:moveTo>
                    <a:pt x="1146412" y="0"/>
                  </a:moveTo>
                  <a:lnTo>
                    <a:pt x="0" y="777922"/>
                  </a:lnTo>
                  <a:lnTo>
                    <a:pt x="955343" y="1487606"/>
                  </a:lnTo>
                  <a:lnTo>
                    <a:pt x="2060812" y="996287"/>
                  </a:lnTo>
                  <a:lnTo>
                    <a:pt x="1965278" y="272955"/>
                  </a:lnTo>
                  <a:lnTo>
                    <a:pt x="114641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143329" y="4546011"/>
              <a:ext cx="1781175" cy="585788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1910216" y="4002169"/>
              <a:ext cx="885115" cy="1127708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Freeform 16"/>
            <p:cNvSpPr/>
            <p:nvPr/>
          </p:nvSpPr>
          <p:spPr bwMode="auto">
            <a:xfrm rot="1263159">
              <a:off x="2651401" y="3756143"/>
              <a:ext cx="860425" cy="420079"/>
            </a:xfrm>
            <a:custGeom>
              <a:avLst/>
              <a:gdLst>
                <a:gd name="connsiteX0" fmla="*/ 1146412 w 2060812"/>
                <a:gd name="connsiteY0" fmla="*/ 0 h 1487606"/>
                <a:gd name="connsiteX1" fmla="*/ 0 w 2060812"/>
                <a:gd name="connsiteY1" fmla="*/ 777922 h 1487606"/>
                <a:gd name="connsiteX2" fmla="*/ 955343 w 2060812"/>
                <a:gd name="connsiteY2" fmla="*/ 1487606 h 1487606"/>
                <a:gd name="connsiteX3" fmla="*/ 2060812 w 2060812"/>
                <a:gd name="connsiteY3" fmla="*/ 996287 h 1487606"/>
                <a:gd name="connsiteX4" fmla="*/ 1965278 w 2060812"/>
                <a:gd name="connsiteY4" fmla="*/ 272955 h 1487606"/>
                <a:gd name="connsiteX5" fmla="*/ 1146412 w 2060812"/>
                <a:gd name="connsiteY5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812" h="1487606">
                  <a:moveTo>
                    <a:pt x="1146412" y="0"/>
                  </a:moveTo>
                  <a:lnTo>
                    <a:pt x="0" y="777922"/>
                  </a:lnTo>
                  <a:lnTo>
                    <a:pt x="955343" y="1487606"/>
                  </a:lnTo>
                  <a:lnTo>
                    <a:pt x="2060812" y="996287"/>
                  </a:lnTo>
                  <a:lnTo>
                    <a:pt x="1965278" y="272955"/>
                  </a:lnTo>
                  <a:lnTo>
                    <a:pt x="1146412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 rot="1263159">
              <a:off x="5500291" y="5001914"/>
              <a:ext cx="860425" cy="790825"/>
            </a:xfrm>
            <a:custGeom>
              <a:avLst/>
              <a:gdLst>
                <a:gd name="connsiteX0" fmla="*/ 1146412 w 2060812"/>
                <a:gd name="connsiteY0" fmla="*/ 0 h 1487606"/>
                <a:gd name="connsiteX1" fmla="*/ 0 w 2060812"/>
                <a:gd name="connsiteY1" fmla="*/ 777922 h 1487606"/>
                <a:gd name="connsiteX2" fmla="*/ 955343 w 2060812"/>
                <a:gd name="connsiteY2" fmla="*/ 1487606 h 1487606"/>
                <a:gd name="connsiteX3" fmla="*/ 2060812 w 2060812"/>
                <a:gd name="connsiteY3" fmla="*/ 996287 h 1487606"/>
                <a:gd name="connsiteX4" fmla="*/ 1965278 w 2060812"/>
                <a:gd name="connsiteY4" fmla="*/ 272955 h 1487606"/>
                <a:gd name="connsiteX5" fmla="*/ 1146412 w 2060812"/>
                <a:gd name="connsiteY5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812" h="1487606">
                  <a:moveTo>
                    <a:pt x="1146412" y="0"/>
                  </a:moveTo>
                  <a:lnTo>
                    <a:pt x="0" y="777922"/>
                  </a:lnTo>
                  <a:lnTo>
                    <a:pt x="955343" y="1487606"/>
                  </a:lnTo>
                  <a:lnTo>
                    <a:pt x="2060812" y="996287"/>
                  </a:lnTo>
                  <a:lnTo>
                    <a:pt x="1965278" y="272955"/>
                  </a:lnTo>
                  <a:lnTo>
                    <a:pt x="1146412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732645" y="4154569"/>
              <a:ext cx="2543175" cy="2543176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4007159" y="4554616"/>
              <a:ext cx="1781175" cy="585788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774046" y="4010774"/>
              <a:ext cx="885115" cy="1127708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Freeform 21"/>
            <p:cNvSpPr/>
            <p:nvPr/>
          </p:nvSpPr>
          <p:spPr bwMode="auto">
            <a:xfrm rot="1263159">
              <a:off x="6515231" y="3764748"/>
              <a:ext cx="860425" cy="420079"/>
            </a:xfrm>
            <a:custGeom>
              <a:avLst/>
              <a:gdLst>
                <a:gd name="connsiteX0" fmla="*/ 1146412 w 2060812"/>
                <a:gd name="connsiteY0" fmla="*/ 0 h 1487606"/>
                <a:gd name="connsiteX1" fmla="*/ 0 w 2060812"/>
                <a:gd name="connsiteY1" fmla="*/ 777922 h 1487606"/>
                <a:gd name="connsiteX2" fmla="*/ 955343 w 2060812"/>
                <a:gd name="connsiteY2" fmla="*/ 1487606 h 1487606"/>
                <a:gd name="connsiteX3" fmla="*/ 2060812 w 2060812"/>
                <a:gd name="connsiteY3" fmla="*/ 996287 h 1487606"/>
                <a:gd name="connsiteX4" fmla="*/ 1965278 w 2060812"/>
                <a:gd name="connsiteY4" fmla="*/ 272955 h 1487606"/>
                <a:gd name="connsiteX5" fmla="*/ 1146412 w 2060812"/>
                <a:gd name="connsiteY5" fmla="*/ 0 h 148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0812" h="1487606">
                  <a:moveTo>
                    <a:pt x="1146412" y="0"/>
                  </a:moveTo>
                  <a:lnTo>
                    <a:pt x="0" y="777922"/>
                  </a:lnTo>
                  <a:lnTo>
                    <a:pt x="955343" y="1487606"/>
                  </a:lnTo>
                  <a:lnTo>
                    <a:pt x="2060812" y="996287"/>
                  </a:lnTo>
                  <a:lnTo>
                    <a:pt x="1965278" y="272955"/>
                  </a:lnTo>
                  <a:lnTo>
                    <a:pt x="1146412" y="0"/>
                  </a:lnTo>
                  <a:close/>
                </a:path>
              </a:pathLst>
            </a:cu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5970542" y="4283656"/>
              <a:ext cx="885115" cy="1127708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5927000" y="5296791"/>
              <a:ext cx="153502" cy="175353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60152" y="4052822"/>
              <a:ext cx="995726" cy="501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dirty="0" smtClean="0"/>
                <a:t>View</a:t>
              </a:r>
              <a:endParaRPr lang="ko-KR" alt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28362" y="5906482"/>
              <a:ext cx="1811817" cy="87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 smtClean="0"/>
                <a:t>Spherical </a:t>
              </a:r>
              <a:r>
                <a:rPr lang="en-US" altLang="ko-KR" sz="1800" dirty="0" err="1" smtClean="0"/>
                <a:t>env</a:t>
              </a:r>
              <a:r>
                <a:rPr lang="en-US" altLang="ko-KR" sz="1800" dirty="0" smtClean="0"/>
                <a:t>. map</a:t>
              </a:r>
              <a:endParaRPr lang="ko-KR" altLang="en-US" sz="1800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773716" y="3711308"/>
              <a:ext cx="0" cy="294184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500110" y="4437355"/>
                  <a:ext cx="316390" cy="421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110" y="4437355"/>
                  <a:ext cx="316390" cy="4214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622" r="-21622" b="-1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354140" y="4893043"/>
                  <a:ext cx="779677" cy="421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US" altLang="ko-KR" sz="18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acc>
                        <m:r>
                          <a:rPr lang="en-US" altLang="ko-KR" sz="1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140" y="4893043"/>
                  <a:ext cx="779677" cy="421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791" r="-14286" b="-3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/>
          <p:nvPr/>
        </p:nvCxnSpPr>
        <p:spPr bwMode="auto">
          <a:xfrm>
            <a:off x="6355903" y="1510331"/>
            <a:ext cx="0" cy="216811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03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Texture Maps in OpenGL</a:t>
            </a:r>
          </a:p>
        </p:txBody>
      </p:sp>
      <p:sp>
        <p:nvSpPr>
          <p:cNvPr id="13315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3919538" y="1698625"/>
            <a:ext cx="4767262" cy="45720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Specify normalized texture coordinates at each of the vertices (u, v)</a:t>
            </a:r>
          </a:p>
          <a:p>
            <a:r>
              <a:rPr lang="en-US" altLang="ko-KR" sz="2400" smtClean="0">
                <a:ea typeface="굴림" panose="020B0600000101010101" pitchFamily="50" charset="-127"/>
              </a:rPr>
              <a:t>Texel indices</a:t>
            </a:r>
            <a:br>
              <a:rPr lang="en-US" altLang="ko-KR" sz="2400" smtClean="0">
                <a:ea typeface="굴림" panose="020B0600000101010101" pitchFamily="50" charset="-127"/>
              </a:rPr>
            </a:br>
            <a:r>
              <a:rPr lang="en-US" altLang="ko-KR" sz="2400" smtClean="0">
                <a:ea typeface="굴림" panose="020B0600000101010101" pitchFamily="50" charset="-127"/>
              </a:rPr>
              <a:t>(s,t) = (u, v) </a:t>
            </a:r>
            <a:r>
              <a:rPr lang="en-US" altLang="ko-KR" sz="2400" smtClean="0">
                <a:latin typeface="Symbol" panose="05050102010706020507" pitchFamily="18" charset="2"/>
                <a:ea typeface="굴림" panose="020B0600000101010101" pitchFamily="50" charset="-127"/>
                <a:sym typeface="Symbol" panose="05050102010706020507" pitchFamily="18" charset="2"/>
              </a:rPr>
              <a:t></a:t>
            </a:r>
            <a:r>
              <a:rPr lang="en-US" altLang="ko-KR" sz="2400" smtClean="0">
                <a:ea typeface="굴림" panose="020B0600000101010101" pitchFamily="50" charset="-127"/>
              </a:rPr>
              <a:t> (width, height)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7588" y="5043488"/>
            <a:ext cx="4341812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glBindTexture(GL_TEXTURE_2D, texID)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glBegin(GL_POLYGON)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glTexCoord2d(0,1); glVertex2d(-1,-1);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glTexCoord2d(1,1); glVertex2d( 1,-1);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glTexCoord2d(1,0); glVertex2d( 1, 1);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 glTexCoord2d(0,0); glVertex2d(-1, 1);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400">
                <a:solidFill>
                  <a:srgbClr val="00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glEnd()     </a:t>
            </a:r>
          </a:p>
        </p:txBody>
      </p:sp>
      <p:grpSp>
        <p:nvGrpSpPr>
          <p:cNvPr id="13317" name="Group 18"/>
          <p:cNvGrpSpPr>
            <a:grpSpLocks/>
          </p:cNvGrpSpPr>
          <p:nvPr/>
        </p:nvGrpSpPr>
        <p:grpSpPr bwMode="auto">
          <a:xfrm>
            <a:off x="203200" y="1425575"/>
            <a:ext cx="3716338" cy="3303588"/>
            <a:chOff x="2860" y="1910"/>
            <a:chExt cx="2537" cy="2255"/>
          </a:xfrm>
        </p:grpSpPr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3404" y="2306"/>
              <a:ext cx="1440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2860" y="1910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4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pic>
          <p:nvPicPr>
            <p:cNvPr id="13320" name="Picture 9" descr="mandri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4"/>
              <a:ext cx="144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2860" y="3686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1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3322" name="Text Box 11"/>
            <p:cNvSpPr txBox="1">
              <a:spLocks noChangeArrowheads="1"/>
            </p:cNvSpPr>
            <p:nvPr/>
          </p:nvSpPr>
          <p:spPr bwMode="auto">
            <a:xfrm>
              <a:off x="4826" y="3686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2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4827" y="1910"/>
              <a:ext cx="570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(x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,y</a:t>
              </a:r>
              <a:r>
                <a:rPr lang="en-US" altLang="ko-KR" sz="2000" b="0" baseline="-25000"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  <a:br>
                <a:rPr lang="en-US" altLang="ko-KR" sz="2000" b="0">
                  <a:latin typeface="Times New Roman" panose="02020603050405020304" pitchFamily="18" charset="0"/>
                  <a:ea typeface="굴림" panose="020B0600000101010101" pitchFamily="50" charset="-127"/>
                </a:rPr>
              </a:b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(u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,v</a:t>
              </a:r>
              <a:r>
                <a:rPr lang="en-US" altLang="ko-KR" sz="2000" b="0" baseline="-2500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3</a:t>
              </a:r>
              <a:r>
                <a:rPr lang="en-US" altLang="ko-KR" sz="2000" b="0">
                  <a:solidFill>
                    <a:srgbClr val="3333CC"/>
                  </a:solidFill>
                  <a:latin typeface="Times New Roman" panose="02020603050405020304" pitchFamily="18" charset="0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3324" name="Oval 13"/>
            <p:cNvSpPr>
              <a:spLocks noChangeArrowheads="1"/>
            </p:cNvSpPr>
            <p:nvPr/>
          </p:nvSpPr>
          <p:spPr bwMode="auto">
            <a:xfrm>
              <a:off x="3374" y="37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325" name="Oval 14"/>
            <p:cNvSpPr>
              <a:spLocks noChangeArrowheads="1"/>
            </p:cNvSpPr>
            <p:nvPr/>
          </p:nvSpPr>
          <p:spPr bwMode="auto">
            <a:xfrm>
              <a:off x="4825" y="37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326" name="Oval 15"/>
            <p:cNvSpPr>
              <a:spLocks noChangeArrowheads="1"/>
            </p:cNvSpPr>
            <p:nvPr/>
          </p:nvSpPr>
          <p:spPr bwMode="auto">
            <a:xfrm>
              <a:off x="4825" y="2295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3327" name="Oval 16"/>
            <p:cNvSpPr>
              <a:spLocks noChangeArrowheads="1"/>
            </p:cNvSpPr>
            <p:nvPr/>
          </p:nvSpPr>
          <p:spPr bwMode="auto">
            <a:xfrm>
              <a:off x="3388" y="2295"/>
              <a:ext cx="48" cy="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Wrapping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71613"/>
            <a:ext cx="8318500" cy="5067300"/>
          </a:xfrm>
        </p:spPr>
        <p:txBody>
          <a:bodyPr/>
          <a:lstStyle/>
          <a:p>
            <a:r>
              <a:rPr lang="en-US" altLang="ko-KR" sz="2400" smtClean="0">
                <a:ea typeface="굴림" panose="020B0600000101010101" pitchFamily="50" charset="-127"/>
              </a:rPr>
              <a:t>The behavior of texture coordinates outside of the range [0,1) is determined by the texture wrap options.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82650" y="2544763"/>
            <a:ext cx="7499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glTexParameteri(GL_TEXTURE_2D, GL_TEXTURE_WRAP_S, </a:t>
            </a:r>
            <a:r>
              <a:rPr lang="en-US" altLang="ko-KR" sz="1600" b="0" i="1">
                <a:solidFill>
                  <a:srgbClr val="3333CC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wrap_mode</a:t>
            </a:r>
            <a:r>
              <a:rPr lang="en-US" altLang="ko-KR" sz="16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glTexParameteri(GL_TEXTURE_2D, GL_TEXTURE_WRAP_T, </a:t>
            </a:r>
            <a:r>
              <a:rPr lang="en-US" altLang="ko-KR" sz="1600" b="0" i="1">
                <a:solidFill>
                  <a:srgbClr val="3333CC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wrap_mode</a:t>
            </a:r>
            <a:r>
              <a:rPr lang="en-US" altLang="ko-KR" sz="16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 )</a:t>
            </a:r>
          </a:p>
        </p:txBody>
      </p:sp>
      <p:pic>
        <p:nvPicPr>
          <p:cNvPr id="15365" name="Picture 5" descr="textWrap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3425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texClamp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3425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266950" y="6321425"/>
            <a:ext cx="1162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GL_CLAMP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638800" y="6321425"/>
            <a:ext cx="1284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1600">
                <a:solidFill>
                  <a:srgbClr val="3333CC"/>
                </a:solidFill>
                <a:latin typeface="Courier New" panose="02070309020205020404" pitchFamily="49" charset="0"/>
                <a:ea typeface="굴림" panose="020B0600000101010101" pitchFamily="50" charset="-127"/>
              </a:rPr>
              <a:t>GL_REPEAT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Linear Interpolation of Texture Coordinates</a:t>
            </a:r>
          </a:p>
        </p:txBody>
      </p:sp>
      <p:grpSp>
        <p:nvGrpSpPr>
          <p:cNvPr id="17411" name="Group 10"/>
          <p:cNvGrpSpPr>
            <a:grpSpLocks/>
          </p:cNvGrpSpPr>
          <p:nvPr/>
        </p:nvGrpSpPr>
        <p:grpSpPr bwMode="auto">
          <a:xfrm>
            <a:off x="1752600" y="3983038"/>
            <a:ext cx="5715000" cy="2895600"/>
            <a:chOff x="1440" y="2496"/>
            <a:chExt cx="2697" cy="1296"/>
          </a:xfrm>
        </p:grpSpPr>
        <p:pic>
          <p:nvPicPr>
            <p:cNvPr id="17413" name="Picture 2" descr="texdist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58"/>
              <a:ext cx="1161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7" descr="texdist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496"/>
              <a:ext cx="1353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Simple linear interpolation of u and v over a triangle in a screen space leads to unexpected results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Distorted when the triangle’s vertices do not have the same depth</a:t>
            </a:r>
          </a:p>
          <a:p>
            <a:pPr lvl="1"/>
            <a:r>
              <a:rPr lang="en-US" altLang="ko-KR" smtClean="0">
                <a:solidFill>
                  <a:srgbClr val="FF0000"/>
                </a:solidFill>
                <a:ea typeface="굴림" panose="020B0600000101010101" pitchFamily="50" charset="-127"/>
              </a:rPr>
              <a:t>Perspective-correct interpolation (interpolation in the object space) is implemented</a:t>
            </a:r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34"/>
          <p:cNvSpPr>
            <a:spLocks/>
          </p:cNvSpPr>
          <p:nvPr/>
        </p:nvSpPr>
        <p:spPr bwMode="auto">
          <a:xfrm>
            <a:off x="1295400" y="3773488"/>
            <a:ext cx="2824163" cy="1981200"/>
          </a:xfrm>
          <a:custGeom>
            <a:avLst/>
            <a:gdLst>
              <a:gd name="T0" fmla="*/ 2147483646 w 1779"/>
              <a:gd name="T1" fmla="*/ 0 h 1104"/>
              <a:gd name="T2" fmla="*/ 2147483646 w 1779"/>
              <a:gd name="T3" fmla="*/ 2147483646 h 1104"/>
              <a:gd name="T4" fmla="*/ 0 w 1779"/>
              <a:gd name="T5" fmla="*/ 2147483646 h 1104"/>
              <a:gd name="T6" fmla="*/ 2147483646 w 1779"/>
              <a:gd name="T7" fmla="*/ 0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779"/>
              <a:gd name="T13" fmla="*/ 0 h 1104"/>
              <a:gd name="T14" fmla="*/ 1779 w 1779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9" h="1104">
                <a:moveTo>
                  <a:pt x="723" y="0"/>
                </a:moveTo>
                <a:lnTo>
                  <a:pt x="1779" y="1104"/>
                </a:lnTo>
                <a:lnTo>
                  <a:pt x="0" y="866"/>
                </a:lnTo>
                <a:lnTo>
                  <a:pt x="723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Sampling Texture Maps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The uniform sampling pattern in screen space cooresponds to some sampling pattern in texture space that is not necessarily uniform</a:t>
            </a:r>
          </a:p>
        </p:txBody>
      </p:sp>
      <p:grpSp>
        <p:nvGrpSpPr>
          <p:cNvPr id="19461" name="Group 37"/>
          <p:cNvGrpSpPr>
            <a:grpSpLocks/>
          </p:cNvGrpSpPr>
          <p:nvPr/>
        </p:nvGrpSpPr>
        <p:grpSpPr bwMode="auto">
          <a:xfrm>
            <a:off x="1143000" y="3719513"/>
            <a:ext cx="3124200" cy="2082800"/>
            <a:chOff x="672" y="2016"/>
            <a:chExt cx="1968" cy="1312"/>
          </a:xfrm>
        </p:grpSpPr>
        <p:sp>
          <p:nvSpPr>
            <p:cNvPr id="19476" name="Rectangle 9"/>
            <p:cNvSpPr>
              <a:spLocks noChangeArrowheads="1"/>
            </p:cNvSpPr>
            <p:nvPr/>
          </p:nvSpPr>
          <p:spPr bwMode="auto">
            <a:xfrm>
              <a:off x="672" y="2016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77" name="Rectangle 10"/>
            <p:cNvSpPr>
              <a:spLocks noChangeArrowheads="1"/>
            </p:cNvSpPr>
            <p:nvPr/>
          </p:nvSpPr>
          <p:spPr bwMode="auto">
            <a:xfrm>
              <a:off x="1000" y="2016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78" name="Rectangle 11"/>
            <p:cNvSpPr>
              <a:spLocks noChangeArrowheads="1"/>
            </p:cNvSpPr>
            <p:nvPr/>
          </p:nvSpPr>
          <p:spPr bwMode="auto">
            <a:xfrm>
              <a:off x="1328" y="2016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79" name="Rectangle 12"/>
            <p:cNvSpPr>
              <a:spLocks noChangeArrowheads="1"/>
            </p:cNvSpPr>
            <p:nvPr/>
          </p:nvSpPr>
          <p:spPr bwMode="auto">
            <a:xfrm>
              <a:off x="1656" y="2016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0" name="Rectangle 13"/>
            <p:cNvSpPr>
              <a:spLocks noChangeArrowheads="1"/>
            </p:cNvSpPr>
            <p:nvPr/>
          </p:nvSpPr>
          <p:spPr bwMode="auto">
            <a:xfrm>
              <a:off x="1984" y="2016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1" name="Rectangle 14"/>
            <p:cNvSpPr>
              <a:spLocks noChangeArrowheads="1"/>
            </p:cNvSpPr>
            <p:nvPr/>
          </p:nvSpPr>
          <p:spPr bwMode="auto">
            <a:xfrm>
              <a:off x="2312" y="2016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2" name="Rectangle 15"/>
            <p:cNvSpPr>
              <a:spLocks noChangeArrowheads="1"/>
            </p:cNvSpPr>
            <p:nvPr/>
          </p:nvSpPr>
          <p:spPr bwMode="auto">
            <a:xfrm>
              <a:off x="672" y="2344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3" name="Rectangle 16"/>
            <p:cNvSpPr>
              <a:spLocks noChangeArrowheads="1"/>
            </p:cNvSpPr>
            <p:nvPr/>
          </p:nvSpPr>
          <p:spPr bwMode="auto">
            <a:xfrm>
              <a:off x="1000" y="2344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4" name="Rectangle 17"/>
            <p:cNvSpPr>
              <a:spLocks noChangeArrowheads="1"/>
            </p:cNvSpPr>
            <p:nvPr/>
          </p:nvSpPr>
          <p:spPr bwMode="auto">
            <a:xfrm>
              <a:off x="1328" y="2344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5" name="Rectangle 18"/>
            <p:cNvSpPr>
              <a:spLocks noChangeArrowheads="1"/>
            </p:cNvSpPr>
            <p:nvPr/>
          </p:nvSpPr>
          <p:spPr bwMode="auto">
            <a:xfrm>
              <a:off x="1656" y="2344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6" name="Rectangle 19"/>
            <p:cNvSpPr>
              <a:spLocks noChangeArrowheads="1"/>
            </p:cNvSpPr>
            <p:nvPr/>
          </p:nvSpPr>
          <p:spPr bwMode="auto">
            <a:xfrm>
              <a:off x="1984" y="2344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7" name="Rectangle 20"/>
            <p:cNvSpPr>
              <a:spLocks noChangeArrowheads="1"/>
            </p:cNvSpPr>
            <p:nvPr/>
          </p:nvSpPr>
          <p:spPr bwMode="auto">
            <a:xfrm>
              <a:off x="2312" y="2344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8" name="Rectangle 21"/>
            <p:cNvSpPr>
              <a:spLocks noChangeArrowheads="1"/>
            </p:cNvSpPr>
            <p:nvPr/>
          </p:nvSpPr>
          <p:spPr bwMode="auto">
            <a:xfrm>
              <a:off x="672" y="2672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89" name="Rectangle 22"/>
            <p:cNvSpPr>
              <a:spLocks noChangeArrowheads="1"/>
            </p:cNvSpPr>
            <p:nvPr/>
          </p:nvSpPr>
          <p:spPr bwMode="auto">
            <a:xfrm>
              <a:off x="1000" y="2672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0" name="Rectangle 23"/>
            <p:cNvSpPr>
              <a:spLocks noChangeArrowheads="1"/>
            </p:cNvSpPr>
            <p:nvPr/>
          </p:nvSpPr>
          <p:spPr bwMode="auto">
            <a:xfrm>
              <a:off x="1328" y="2672"/>
              <a:ext cx="328" cy="328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1" name="Rectangle 24"/>
            <p:cNvSpPr>
              <a:spLocks noChangeArrowheads="1"/>
            </p:cNvSpPr>
            <p:nvPr/>
          </p:nvSpPr>
          <p:spPr bwMode="auto">
            <a:xfrm>
              <a:off x="1656" y="2672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2" name="Rectangle 25"/>
            <p:cNvSpPr>
              <a:spLocks noChangeArrowheads="1"/>
            </p:cNvSpPr>
            <p:nvPr/>
          </p:nvSpPr>
          <p:spPr bwMode="auto">
            <a:xfrm>
              <a:off x="1984" y="2672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3" name="Rectangle 26"/>
            <p:cNvSpPr>
              <a:spLocks noChangeArrowheads="1"/>
            </p:cNvSpPr>
            <p:nvPr/>
          </p:nvSpPr>
          <p:spPr bwMode="auto">
            <a:xfrm>
              <a:off x="2312" y="2672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4" name="Rectangle 27"/>
            <p:cNvSpPr>
              <a:spLocks noChangeArrowheads="1"/>
            </p:cNvSpPr>
            <p:nvPr/>
          </p:nvSpPr>
          <p:spPr bwMode="auto">
            <a:xfrm>
              <a:off x="672" y="3000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5" name="Rectangle 28"/>
            <p:cNvSpPr>
              <a:spLocks noChangeArrowheads="1"/>
            </p:cNvSpPr>
            <p:nvPr/>
          </p:nvSpPr>
          <p:spPr bwMode="auto">
            <a:xfrm>
              <a:off x="1000" y="3000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6" name="Rectangle 29"/>
            <p:cNvSpPr>
              <a:spLocks noChangeArrowheads="1"/>
            </p:cNvSpPr>
            <p:nvPr/>
          </p:nvSpPr>
          <p:spPr bwMode="auto">
            <a:xfrm>
              <a:off x="1328" y="3000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7" name="Rectangle 30"/>
            <p:cNvSpPr>
              <a:spLocks noChangeArrowheads="1"/>
            </p:cNvSpPr>
            <p:nvPr/>
          </p:nvSpPr>
          <p:spPr bwMode="auto">
            <a:xfrm>
              <a:off x="1656" y="3000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8" name="Rectangle 31"/>
            <p:cNvSpPr>
              <a:spLocks noChangeArrowheads="1"/>
            </p:cNvSpPr>
            <p:nvPr/>
          </p:nvSpPr>
          <p:spPr bwMode="auto">
            <a:xfrm>
              <a:off x="1984" y="3000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499" name="Rectangle 32"/>
            <p:cNvSpPr>
              <a:spLocks noChangeArrowheads="1"/>
            </p:cNvSpPr>
            <p:nvPr/>
          </p:nvSpPr>
          <p:spPr bwMode="auto">
            <a:xfrm>
              <a:off x="2312" y="3000"/>
              <a:ext cx="328" cy="32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</p:grpSp>
      <p:sp>
        <p:nvSpPr>
          <p:cNvPr id="19462" name="Rectangle 35"/>
          <p:cNvSpPr>
            <a:spLocks noChangeArrowheads="1"/>
          </p:cNvSpPr>
          <p:nvPr/>
        </p:nvSpPr>
        <p:spPr bwMode="auto">
          <a:xfrm>
            <a:off x="4876800" y="3186113"/>
            <a:ext cx="3200400" cy="3124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9463" name="Freeform 36"/>
          <p:cNvSpPr>
            <a:spLocks/>
          </p:cNvSpPr>
          <p:nvPr/>
        </p:nvSpPr>
        <p:spPr bwMode="auto">
          <a:xfrm>
            <a:off x="5562600" y="4633913"/>
            <a:ext cx="762000" cy="762000"/>
          </a:xfrm>
          <a:custGeom>
            <a:avLst/>
            <a:gdLst>
              <a:gd name="T0" fmla="*/ 2147483646 w 480"/>
              <a:gd name="T1" fmla="*/ 0 h 480"/>
              <a:gd name="T2" fmla="*/ 2147483646 w 480"/>
              <a:gd name="T3" fmla="*/ 2147483646 h 480"/>
              <a:gd name="T4" fmla="*/ 2147483646 w 480"/>
              <a:gd name="T5" fmla="*/ 2147483646 h 480"/>
              <a:gd name="T6" fmla="*/ 0 w 480"/>
              <a:gd name="T7" fmla="*/ 2147483646 h 480"/>
              <a:gd name="T8" fmla="*/ 2147483646 w 480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480"/>
              <a:gd name="T17" fmla="*/ 480 w 480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480">
                <a:moveTo>
                  <a:pt x="144" y="0"/>
                </a:moveTo>
                <a:lnTo>
                  <a:pt x="480" y="192"/>
                </a:lnTo>
                <a:lnTo>
                  <a:pt x="144" y="480"/>
                </a:lnTo>
                <a:lnTo>
                  <a:pt x="0" y="336"/>
                </a:lnTo>
                <a:lnTo>
                  <a:pt x="144" y="0"/>
                </a:lnTo>
                <a:close/>
              </a:path>
            </a:pathLst>
          </a:custGeom>
          <a:solidFill>
            <a:srgbClr val="B2B2B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9464" name="Arc 40"/>
          <p:cNvSpPr>
            <a:spLocks/>
          </p:cNvSpPr>
          <p:nvPr/>
        </p:nvSpPr>
        <p:spPr bwMode="auto">
          <a:xfrm>
            <a:off x="2438400" y="4287838"/>
            <a:ext cx="3386138" cy="2579687"/>
          </a:xfrm>
          <a:custGeom>
            <a:avLst/>
            <a:gdLst>
              <a:gd name="T0" fmla="*/ 0 w 28351"/>
              <a:gd name="T1" fmla="*/ 2147483646 h 21600"/>
              <a:gd name="T2" fmla="*/ 2147483646 w 28351"/>
              <a:gd name="T3" fmla="*/ 2147483646 h 21600"/>
              <a:gd name="T4" fmla="*/ 2147483646 w 28351"/>
              <a:gd name="T5" fmla="*/ 2147483646 h 21600"/>
              <a:gd name="T6" fmla="*/ 0 60000 65536"/>
              <a:gd name="T7" fmla="*/ 0 60000 65536"/>
              <a:gd name="T8" fmla="*/ 0 60000 65536"/>
              <a:gd name="T9" fmla="*/ 0 w 28351"/>
              <a:gd name="T10" fmla="*/ 0 h 21600"/>
              <a:gd name="T11" fmla="*/ 28351 w 283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51" h="21600" fill="none" extrusionOk="0">
                <a:moveTo>
                  <a:pt x="0" y="5808"/>
                </a:moveTo>
                <a:cubicBezTo>
                  <a:pt x="3999" y="2075"/>
                  <a:pt x="9266" y="-1"/>
                  <a:pt x="14737" y="0"/>
                </a:cubicBezTo>
                <a:cubicBezTo>
                  <a:pt x="19695" y="0"/>
                  <a:pt x="24502" y="1705"/>
                  <a:pt x="28351" y="4830"/>
                </a:cubicBezTo>
              </a:path>
              <a:path w="28351" h="21600" stroke="0" extrusionOk="0">
                <a:moveTo>
                  <a:pt x="0" y="5808"/>
                </a:moveTo>
                <a:cubicBezTo>
                  <a:pt x="3999" y="2075"/>
                  <a:pt x="9266" y="-1"/>
                  <a:pt x="14737" y="0"/>
                </a:cubicBezTo>
                <a:cubicBezTo>
                  <a:pt x="19695" y="0"/>
                  <a:pt x="24502" y="1705"/>
                  <a:pt x="28351" y="4830"/>
                </a:cubicBezTo>
                <a:lnTo>
                  <a:pt x="14737" y="21600"/>
                </a:lnTo>
                <a:lnTo>
                  <a:pt x="0" y="580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9465" name="Text Box 41"/>
          <p:cNvSpPr txBox="1">
            <a:spLocks noChangeArrowheads="1"/>
          </p:cNvSpPr>
          <p:nvPr/>
        </p:nvSpPr>
        <p:spPr bwMode="auto">
          <a:xfrm>
            <a:off x="1676400" y="3262313"/>
            <a:ext cx="2170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Screen space</a:t>
            </a:r>
          </a:p>
        </p:txBody>
      </p:sp>
      <p:sp>
        <p:nvSpPr>
          <p:cNvPr id="19466" name="Text Box 42"/>
          <p:cNvSpPr txBox="1">
            <a:spLocks noChangeArrowheads="1"/>
          </p:cNvSpPr>
          <p:nvPr/>
        </p:nvSpPr>
        <p:spPr bwMode="auto">
          <a:xfrm>
            <a:off x="5403850" y="272891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Texture space</a:t>
            </a:r>
          </a:p>
        </p:txBody>
      </p:sp>
      <p:grpSp>
        <p:nvGrpSpPr>
          <p:cNvPr id="19467" name="Group 51"/>
          <p:cNvGrpSpPr>
            <a:grpSpLocks/>
          </p:cNvGrpSpPr>
          <p:nvPr/>
        </p:nvGrpSpPr>
        <p:grpSpPr bwMode="auto">
          <a:xfrm>
            <a:off x="833438" y="4829175"/>
            <a:ext cx="1147762" cy="1355725"/>
            <a:chOff x="525" y="2976"/>
            <a:chExt cx="723" cy="854"/>
          </a:xfrm>
        </p:grpSpPr>
        <p:sp>
          <p:nvSpPr>
            <p:cNvPr id="19472" name="Line 43"/>
            <p:cNvSpPr>
              <a:spLocks noChangeShapeType="1"/>
            </p:cNvSpPr>
            <p:nvPr/>
          </p:nvSpPr>
          <p:spPr bwMode="auto">
            <a:xfrm flipV="1">
              <a:off x="624" y="326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ko-KR" altLang="en-US"/>
            </a:p>
          </p:txBody>
        </p:sp>
        <p:sp>
          <p:nvSpPr>
            <p:cNvPr id="19473" name="Line 44"/>
            <p:cNvSpPr>
              <a:spLocks noChangeShapeType="1"/>
            </p:cNvSpPr>
            <p:nvPr/>
          </p:nvSpPr>
          <p:spPr bwMode="auto">
            <a:xfrm>
              <a:off x="624" y="3696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9474" name="Text Box 45"/>
            <p:cNvSpPr txBox="1">
              <a:spLocks noChangeArrowheads="1"/>
            </p:cNvSpPr>
            <p:nvPr/>
          </p:nvSpPr>
          <p:spPr bwMode="auto">
            <a:xfrm>
              <a:off x="1056" y="3542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x</a:t>
              </a:r>
            </a:p>
          </p:txBody>
        </p:sp>
        <p:sp>
          <p:nvSpPr>
            <p:cNvPr id="19475" name="Text Box 46"/>
            <p:cNvSpPr txBox="1">
              <a:spLocks noChangeArrowheads="1"/>
            </p:cNvSpPr>
            <p:nvPr/>
          </p:nvSpPr>
          <p:spPr bwMode="auto">
            <a:xfrm>
              <a:off x="525" y="2976"/>
              <a:ext cx="1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ko-KR" sz="2400">
                  <a:latin typeface="Arial" panose="020B0604020202020204" pitchFamily="34" charset="0"/>
                  <a:ea typeface="굴림" panose="020B0600000101010101" pitchFamily="50" charset="-127"/>
                </a:rPr>
                <a:t>y</a:t>
              </a:r>
            </a:p>
          </p:txBody>
        </p:sp>
      </p:grpSp>
      <p:sp>
        <p:nvSpPr>
          <p:cNvPr id="19468" name="Line 47"/>
          <p:cNvSpPr>
            <a:spLocks noChangeShapeType="1"/>
          </p:cNvSpPr>
          <p:nvPr/>
        </p:nvSpPr>
        <p:spPr bwMode="auto">
          <a:xfrm flipV="1">
            <a:off x="4710113" y="578802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ko-KR" altLang="en-US"/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>
            <a:off x="4710113" y="647382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9470" name="Text Box 49"/>
          <p:cNvSpPr txBox="1">
            <a:spLocks noChangeArrowheads="1"/>
          </p:cNvSpPr>
          <p:nvPr/>
        </p:nvSpPr>
        <p:spPr bwMode="auto">
          <a:xfrm>
            <a:off x="5381625" y="622935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s</a:t>
            </a:r>
          </a:p>
        </p:txBody>
      </p:sp>
      <p:sp>
        <p:nvSpPr>
          <p:cNvPr id="19471" name="Text Box 50"/>
          <p:cNvSpPr txBox="1">
            <a:spLocks noChangeArrowheads="1"/>
          </p:cNvSpPr>
          <p:nvPr/>
        </p:nvSpPr>
        <p:spPr bwMode="auto">
          <a:xfrm>
            <a:off x="4551363" y="5330825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21813</TotalTime>
  <Pages>3</Pages>
  <Words>1508</Words>
  <Application>Microsoft Office PowerPoint</Application>
  <PresentationFormat>On-screen Show (4:3)</PresentationFormat>
  <Paragraphs>345</Paragraphs>
  <Slides>51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Tekton</vt:lpstr>
      <vt:lpstr>굴림</vt:lpstr>
      <vt:lpstr>맑은 고딕</vt:lpstr>
      <vt:lpstr>Arial</vt:lpstr>
      <vt:lpstr>Cambria Math</vt:lpstr>
      <vt:lpstr>Courier New</vt:lpstr>
      <vt:lpstr>Symbol</vt:lpstr>
      <vt:lpstr>Tahoma</vt:lpstr>
      <vt:lpstr>Times New Roman</vt:lpstr>
      <vt:lpstr>untitled 1</vt:lpstr>
      <vt:lpstr>Image</vt:lpstr>
      <vt:lpstr>Equation</vt:lpstr>
      <vt:lpstr>PowerPoint Presentation</vt:lpstr>
      <vt:lpstr>Class Objectives</vt:lpstr>
      <vt:lpstr>Texture Mapping</vt:lpstr>
      <vt:lpstr>The Quest for Visual Realism</vt:lpstr>
      <vt:lpstr>Texture Mapping</vt:lpstr>
      <vt:lpstr>Texture Maps in OpenGL</vt:lpstr>
      <vt:lpstr>Wrapping</vt:lpstr>
      <vt:lpstr>Linear Interpolation of Texture Coordinates</vt:lpstr>
      <vt:lpstr>Sampling Texture Maps</vt:lpstr>
      <vt:lpstr>Sampling Density Mismatch</vt:lpstr>
      <vt:lpstr>Handling Oversampling</vt:lpstr>
      <vt:lpstr>Handling Oversampling</vt:lpstr>
      <vt:lpstr>Handling Oversampling</vt:lpstr>
      <vt:lpstr>Visual Comparison</vt:lpstr>
      <vt:lpstr>Undersampling</vt:lpstr>
      <vt:lpstr>Spatial Filtering</vt:lpstr>
      <vt:lpstr>MIP Mapping</vt:lpstr>
      <vt:lpstr>Storing MIP Maps</vt:lpstr>
      <vt:lpstr>Finding the MIP Level </vt:lpstr>
      <vt:lpstr>Summed-Area Tables</vt:lpstr>
      <vt:lpstr>Summed-Area Tables</vt:lpstr>
      <vt:lpstr>Texture Filtering in OpenGL</vt:lpstr>
      <vt:lpstr>Uses of Texture Maps</vt:lpstr>
      <vt:lpstr>Modeling Lighting</vt:lpstr>
      <vt:lpstr>Light Maps in Quake</vt:lpstr>
      <vt:lpstr>Projective Textures</vt:lpstr>
      <vt:lpstr>Shadow Maps</vt:lpstr>
      <vt:lpstr>Environment Maps</vt:lpstr>
      <vt:lpstr>Environment Maps - Example</vt:lpstr>
      <vt:lpstr>Cube Maps</vt:lpstr>
      <vt:lpstr>Cube Maps</vt:lpstr>
      <vt:lpstr>Environment Maps - Problems</vt:lpstr>
      <vt:lpstr>Environment Maps - Problems</vt:lpstr>
      <vt:lpstr>Modeling Geometry</vt:lpstr>
      <vt:lpstr>Bump Mapping</vt:lpstr>
      <vt:lpstr>More Bump Map Examples</vt:lpstr>
      <vt:lpstr>Normal Mapping</vt:lpstr>
      <vt:lpstr>Displacement Mapping</vt:lpstr>
      <vt:lpstr>Opacity Maps</vt:lpstr>
      <vt:lpstr>Billboards</vt:lpstr>
      <vt:lpstr>3D or Solid Textures</vt:lpstr>
      <vt:lpstr>Class Objectives were:</vt:lpstr>
      <vt:lpstr>Next Time</vt:lpstr>
      <vt:lpstr>Homework</vt:lpstr>
      <vt:lpstr>Figs</vt:lpstr>
      <vt:lpstr>PowerPoint Presentation</vt:lpstr>
      <vt:lpstr>PowerPoint Presentation</vt:lpstr>
      <vt:lpstr>Handling Oversampling</vt:lpstr>
      <vt:lpstr>Summed-Area Tables</vt:lpstr>
      <vt:lpstr>Shadow Maps</vt:lpstr>
      <vt:lpstr>Environment Maps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Windows 사용자</cp:lastModifiedBy>
  <cp:revision>1971</cp:revision>
  <cp:lastPrinted>2017-04-18T12:07:49Z</cp:lastPrinted>
  <dcterms:created xsi:type="dcterms:W3CDTF">1998-03-18T13:44:31Z</dcterms:created>
  <dcterms:modified xsi:type="dcterms:W3CDTF">2017-04-22T06:27:06Z</dcterms:modified>
</cp:coreProperties>
</file>